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Lst>
  <p:sldSz cy="6858000" cx="12192000"/>
  <p:notesSz cx="6797675" cy="9926625"/>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205">
          <p15:clr>
            <a:srgbClr val="A4A3A4"/>
          </p15:clr>
        </p15:guide>
        <p15:guide id="2" pos="3840">
          <p15:clr>
            <a:srgbClr val="A4A3A4"/>
          </p15:clr>
        </p15:guide>
      </p15:sldGuideLst>
    </p:ext>
    <p:ext uri="{2D200454-40CA-4A62-9FC3-DE9A4176ACB9}">
      <p15:notesGuideLst>
        <p15:guide id="1" orient="horz" pos="3127">
          <p15:clr>
            <a:srgbClr val="A4A3A4"/>
          </p15:clr>
        </p15:guide>
        <p15:guide id="2" pos="2141">
          <p15:clr>
            <a:srgbClr val="A4A3A4"/>
          </p15:clr>
        </p15:guide>
      </p15:notesGuideLst>
    </p:ext>
    <p:ext uri="http://customooxmlschemas.google.com/">
      <go:slidesCustomData xmlns:go="http://customooxmlschemas.google.com/" r:id="rId68" roundtripDataSignature="AMtx7mga2/jos9vvzYrTriBDchz/f0/t5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205" orient="horz"/>
        <p:guide pos="3840"/>
      </p:guideLst>
    </p:cSldViewPr>
  </p:slideViewPr>
  <p:notesViewPr>
    <p:cSldViewPr snapToGrid="0">
      <p:cViewPr varScale="1">
        <p:scale>
          <a:sx n="100" d="100"/>
          <a:sy n="100" d="100"/>
        </p:scale>
        <p:origin x="0" y="0"/>
      </p:cViewPr>
      <p:guideLst>
        <p:guide pos="3127" orient="horz"/>
        <p:guide pos="2141"/>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customschemas.google.com/relationships/presentationmetadata" Target="metadata"/><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519502" y="786854"/>
            <a:ext cx="5758671"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 name="Google Shape;4;n"/>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lvl1pPr indent="-292100" lvl="0" marL="457200" marR="0" rtl="0" algn="l">
              <a:lnSpc>
                <a:spcPct val="150000"/>
              </a:lnSpc>
              <a:spcBef>
                <a:spcPts val="0"/>
              </a:spcBef>
              <a:spcAft>
                <a:spcPts val="0"/>
              </a:spcAft>
              <a:buClr>
                <a:schemeClr val="dk1"/>
              </a:buClr>
              <a:buSzPts val="1000"/>
              <a:buFont typeface="Noto Sans Symbols"/>
              <a:buChar char="🞐"/>
              <a:defRPr b="0" i="0" sz="1000" u="none" cap="none" strike="noStrike">
                <a:solidFill>
                  <a:schemeClr val="dk1"/>
                </a:solidFill>
                <a:latin typeface="Arial"/>
                <a:ea typeface="Arial"/>
                <a:cs typeface="Arial"/>
                <a:sym typeface="Arial"/>
              </a:defRPr>
            </a:lvl1pPr>
            <a:lvl2pPr indent="-292100" lvl="1" marL="914400" marR="0" rtl="0" algn="l">
              <a:lnSpc>
                <a:spcPct val="150000"/>
              </a:lnSpc>
              <a:spcBef>
                <a:spcPts val="0"/>
              </a:spcBef>
              <a:spcAft>
                <a:spcPts val="0"/>
              </a:spcAft>
              <a:buClr>
                <a:schemeClr val="dk1"/>
              </a:buClr>
              <a:buSzPts val="1000"/>
              <a:buFont typeface="Noto Sans Symbols"/>
              <a:buChar char="■"/>
              <a:defRPr b="0" i="0" sz="1000" u="none" cap="none" strike="noStrike">
                <a:solidFill>
                  <a:schemeClr val="dk1"/>
                </a:solidFill>
                <a:latin typeface="Arial"/>
                <a:ea typeface="Arial"/>
                <a:cs typeface="Arial"/>
                <a:sym typeface="Arial"/>
              </a:defRPr>
            </a:lvl2pPr>
            <a:lvl3pPr indent="-292100" lvl="2" marL="1371600" marR="0" rtl="0" algn="l">
              <a:lnSpc>
                <a:spcPct val="150000"/>
              </a:lnSpc>
              <a:spcBef>
                <a:spcPts val="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5" name="Google Shape;5;n"/>
          <p:cNvSpPr txBox="1"/>
          <p:nvPr>
            <p:ph idx="12" type="sldNum"/>
          </p:nvPr>
        </p:nvSpPr>
        <p:spPr>
          <a:xfrm>
            <a:off x="3850443" y="9644864"/>
            <a:ext cx="2945659" cy="281774"/>
          </a:xfrm>
          <a:prstGeom prst="rect">
            <a:avLst/>
          </a:prstGeom>
          <a:noFill/>
          <a:ln>
            <a:noFill/>
          </a:ln>
        </p:spPr>
        <p:txBody>
          <a:bodyPr anchorCtr="0" anchor="b" bIns="47775" lIns="95550" spcFirstLastPara="1" rIns="95550" wrap="square" tIns="4777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extLst>
    <p:ext uri="{620B2872-D7B9-4A21-9093-7833F8D536E1}">
      <p15:sldGuideLst>
        <p15:guide id="1" orient="horz" pos="2750">
          <p15:clr>
            <a:srgbClr val="F26B43"/>
          </p15:clr>
        </p15:guide>
        <p15:guide id="2" pos="302">
          <p15:clr>
            <a:srgbClr val="F26B43"/>
          </p15:clr>
        </p15:guide>
        <p15:guide id="3" pos="3976">
          <p15:clr>
            <a:srgbClr val="F26B43"/>
          </p15:clr>
        </p15:guide>
        <p15:guide id="4" orient="horz" pos="482">
          <p15:clr>
            <a:srgbClr val="F26B43"/>
          </p15:clr>
        </p15:guide>
        <p15:guide id="5" pos="2141">
          <p15:clr>
            <a:srgbClr val="F26B43"/>
          </p15:clr>
        </p15:guide>
        <p15:guide id="6" orient="horz" pos="5826">
          <p15:clr>
            <a:srgbClr val="F26B43"/>
          </p15:clr>
        </p15:guide>
      </p15:sldGuideLst>
    </p:ext>
  </p:extLst>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 name="Shape 31"/>
        <p:cNvGrpSpPr/>
        <p:nvPr/>
      </p:nvGrpSpPr>
      <p:grpSpPr>
        <a:xfrm>
          <a:off x="0" y="0"/>
          <a:ext cx="0" cy="0"/>
          <a:chOff x="0" y="0"/>
          <a:chExt cx="0" cy="0"/>
        </a:xfrm>
      </p:grpSpPr>
      <p:sp>
        <p:nvSpPr>
          <p:cNvPr id="32" name="Google Shape;32;p1: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07950" lvl="0" marL="171450" rtl="0" algn="l">
              <a:lnSpc>
                <a:spcPct val="150000"/>
              </a:lnSpc>
              <a:spcBef>
                <a:spcPts val="0"/>
              </a:spcBef>
              <a:spcAft>
                <a:spcPts val="0"/>
              </a:spcAft>
              <a:buClr>
                <a:schemeClr val="dk1"/>
              </a:buClr>
              <a:buSzPts val="1000"/>
              <a:buNone/>
            </a:pPr>
            <a:r>
              <a:rPr lang="en-US"/>
              <a:t>Apart from the Gaming industry, Media technology is another area where we are investing a lot in R&amp;D.</a:t>
            </a:r>
            <a:endParaRPr/>
          </a:p>
        </p:txBody>
      </p:sp>
      <p:sp>
        <p:nvSpPr>
          <p:cNvPr id="33" name="Google Shape;33;p1: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8: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8: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For a real-time interactive audio and video system, there are many technical requirements</a:t>
            </a:r>
            <a:r>
              <a:rPr lang="en-US"/>
              <a:t>：</a:t>
            </a:r>
            <a:endParaRPr/>
          </a:p>
          <a:p>
            <a:pPr indent="-173037" lvl="1" marL="355600" rtl="0" algn="l">
              <a:lnSpc>
                <a:spcPct val="150000"/>
              </a:lnSpc>
              <a:spcBef>
                <a:spcPts val="0"/>
              </a:spcBef>
              <a:spcAft>
                <a:spcPts val="0"/>
              </a:spcAft>
              <a:buSzPts val="1000"/>
              <a:buChar char="■"/>
            </a:pPr>
            <a:r>
              <a:rPr lang="en-US"/>
              <a:t>Low latency: for a real-time interaction, the one-way end-to-end delay is probably less than 400 milliseconds to ensure smooth communication;</a:t>
            </a:r>
            <a:endParaRPr/>
          </a:p>
          <a:p>
            <a:pPr indent="-173037" lvl="1" marL="355600" rtl="0" algn="l">
              <a:lnSpc>
                <a:spcPct val="150000"/>
              </a:lnSpc>
              <a:spcBef>
                <a:spcPts val="0"/>
              </a:spcBef>
              <a:spcAft>
                <a:spcPts val="0"/>
              </a:spcAft>
              <a:buSzPts val="1000"/>
              <a:buChar char="■"/>
            </a:pPr>
            <a:r>
              <a:rPr lang="en-US"/>
              <a:t>Avoid video freezing during the call;</a:t>
            </a:r>
            <a:endParaRPr/>
          </a:p>
          <a:p>
            <a:pPr indent="-173037" lvl="1" marL="355600" rtl="0" algn="l">
              <a:lnSpc>
                <a:spcPct val="150000"/>
              </a:lnSpc>
              <a:spcBef>
                <a:spcPts val="0"/>
              </a:spcBef>
              <a:spcAft>
                <a:spcPts val="0"/>
              </a:spcAft>
              <a:buSzPts val="1000"/>
              <a:buChar char="■"/>
            </a:pPr>
            <a:r>
              <a:rPr lang="en-US"/>
              <a:t>Echo cancellation</a:t>
            </a:r>
            <a:endParaRPr/>
          </a:p>
          <a:p>
            <a:pPr indent="-173037" lvl="1" marL="355600" rtl="0" algn="l">
              <a:lnSpc>
                <a:spcPct val="150000"/>
              </a:lnSpc>
              <a:spcBef>
                <a:spcPts val="0"/>
              </a:spcBef>
              <a:spcAft>
                <a:spcPts val="0"/>
              </a:spcAft>
              <a:buSzPts val="1000"/>
              <a:buChar char="■"/>
            </a:pPr>
            <a:r>
              <a:rPr lang="en-US"/>
              <a:t>cross-country interconnectivity;</a:t>
            </a:r>
            <a:endParaRPr/>
          </a:p>
          <a:p>
            <a:pPr indent="-173037" lvl="1" marL="355600" rtl="0" algn="l">
              <a:lnSpc>
                <a:spcPct val="150000"/>
              </a:lnSpc>
              <a:spcBef>
                <a:spcPts val="0"/>
              </a:spcBef>
              <a:spcAft>
                <a:spcPts val="0"/>
              </a:spcAft>
              <a:buSzPts val="1000"/>
              <a:buChar char="■"/>
            </a:pPr>
            <a:r>
              <a:rPr lang="en-US"/>
              <a:t>Capacity - how many people will join the call session.</a:t>
            </a:r>
            <a:endParaRPr/>
          </a:p>
          <a:p>
            <a:pPr indent="-109537" lvl="1" marL="355600" rtl="0" algn="l">
              <a:lnSpc>
                <a:spcPct val="150000"/>
              </a:lnSpc>
              <a:spcBef>
                <a:spcPts val="0"/>
              </a:spcBef>
              <a:spcAft>
                <a:spcPts val="0"/>
              </a:spcAft>
              <a:buClr>
                <a:schemeClr val="dk1"/>
              </a:buClr>
              <a:buSzPts val="1000"/>
              <a:buNone/>
            </a:pPr>
            <a:r>
              <a:t/>
            </a:r>
            <a:endParaRPr/>
          </a:p>
          <a:p>
            <a:pPr indent="-109537" lvl="1" marL="355600" rtl="0" algn="l">
              <a:lnSpc>
                <a:spcPct val="150000"/>
              </a:lnSpc>
              <a:spcBef>
                <a:spcPts val="0"/>
              </a:spcBef>
              <a:spcAft>
                <a:spcPts val="0"/>
              </a:spcAft>
              <a:buClr>
                <a:schemeClr val="dk1"/>
              </a:buClr>
              <a:buSzPts val="10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9: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9: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65100" lvl="0" marL="171450" rtl="0" algn="l">
              <a:lnSpc>
                <a:spcPct val="150000"/>
              </a:lnSpc>
              <a:spcBef>
                <a:spcPts val="0"/>
              </a:spcBef>
              <a:spcAft>
                <a:spcPts val="0"/>
              </a:spcAft>
              <a:buSzPts val="900"/>
              <a:buChar char="🞐"/>
            </a:pPr>
            <a:r>
              <a:rPr lang="en-US" sz="1100">
                <a:latin typeface="Roboto"/>
                <a:ea typeface="Roboto"/>
                <a:cs typeface="Roboto"/>
                <a:sym typeface="Roboto"/>
              </a:rPr>
              <a:t>Tencent Cloud provides a one-stop video solution covering on-demand videos, live streaming, real-time video calls and short videos as well.</a:t>
            </a:r>
            <a:endParaRPr sz="900"/>
          </a:p>
          <a:p>
            <a:pPr indent="-171450" lvl="1" marL="355600" rtl="0" algn="l">
              <a:lnSpc>
                <a:spcPct val="150000"/>
              </a:lnSpc>
              <a:spcBef>
                <a:spcPts val="0"/>
              </a:spcBef>
              <a:spcAft>
                <a:spcPts val="0"/>
              </a:spcAft>
              <a:buSzPts val="1000"/>
              <a:buChar char="■"/>
            </a:pPr>
            <a:r>
              <a:rPr lang="en-US"/>
              <a:t>Live broadcast products: LVB;</a:t>
            </a:r>
            <a:endParaRPr/>
          </a:p>
          <a:p>
            <a:pPr indent="-171450" lvl="1" marL="355600" rtl="0" algn="l">
              <a:lnSpc>
                <a:spcPct val="150000"/>
              </a:lnSpc>
              <a:spcBef>
                <a:spcPts val="0"/>
              </a:spcBef>
              <a:spcAft>
                <a:spcPts val="0"/>
              </a:spcAft>
              <a:buSzPts val="1000"/>
              <a:buChar char="■"/>
            </a:pPr>
            <a:r>
              <a:rPr lang="en-US"/>
              <a:t>On-demand products: VOD, cloud transcoding;</a:t>
            </a:r>
            <a:endParaRPr/>
          </a:p>
          <a:p>
            <a:pPr indent="-171450" lvl="1" marL="355600" rtl="0" algn="l">
              <a:lnSpc>
                <a:spcPct val="150000"/>
              </a:lnSpc>
              <a:spcBef>
                <a:spcPts val="0"/>
              </a:spcBef>
              <a:spcAft>
                <a:spcPts val="0"/>
              </a:spcAft>
              <a:buSzPts val="1000"/>
              <a:buChar char="■"/>
            </a:pPr>
            <a:r>
              <a:rPr lang="en-US"/>
              <a:t>TRTC for  real-time audio and video, IM for text communication;</a:t>
            </a:r>
            <a:endParaRPr/>
          </a:p>
          <a:p>
            <a:pPr indent="-171450" lvl="1" marL="355600" rtl="0" algn="l">
              <a:lnSpc>
                <a:spcPct val="150000"/>
              </a:lnSpc>
              <a:spcBef>
                <a:spcPts val="0"/>
              </a:spcBef>
              <a:spcAft>
                <a:spcPts val="0"/>
              </a:spcAft>
              <a:buSzPts val="1000"/>
              <a:buChar char="■"/>
            </a:pPr>
            <a:r>
              <a:rPr lang="en-US"/>
              <a:t>Abundant SDKs: mobile live streaming SDK, player SDK, short video SDK, SDK;</a:t>
            </a:r>
            <a:endParaRPr/>
          </a:p>
          <a:p>
            <a:pPr indent="-171450" lvl="1" marL="355600" rtl="0" algn="l">
              <a:lnSpc>
                <a:spcPct val="150000"/>
              </a:lnSpc>
              <a:spcBef>
                <a:spcPts val="0"/>
              </a:spcBef>
              <a:spcAft>
                <a:spcPts val="0"/>
              </a:spcAft>
              <a:buSzPts val="1000"/>
              <a:buChar char="■"/>
            </a:pPr>
            <a:r>
              <a:rPr lang="en-US"/>
              <a:t>Audio and video AI solutions: video analysis solutions;</a:t>
            </a:r>
            <a:endParaRPr/>
          </a:p>
          <a:p>
            <a:pPr indent="-109537" lvl="1" marL="355600" rtl="0" algn="l">
              <a:lnSpc>
                <a:spcPct val="150000"/>
              </a:lnSpc>
              <a:spcBef>
                <a:spcPts val="0"/>
              </a:spcBef>
              <a:spcAft>
                <a:spcPts val="0"/>
              </a:spcAft>
              <a:buClr>
                <a:schemeClr val="dk1"/>
              </a:buClr>
              <a:buSzPts val="10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0: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10: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The next section, let’s go through the </a:t>
            </a:r>
            <a:r>
              <a:rPr lang="en-US"/>
              <a:t>architecture design of each of the video solutions, starting with Live Streaming scenario.</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1: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11: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292100" lvl="0" marL="457200" rtl="0" algn="l">
              <a:lnSpc>
                <a:spcPct val="150000"/>
              </a:lnSpc>
              <a:spcBef>
                <a:spcPts val="0"/>
              </a:spcBef>
              <a:spcAft>
                <a:spcPts val="0"/>
              </a:spcAft>
              <a:buSzPts val="1000"/>
              <a:buChar char="🞐"/>
            </a:pPr>
            <a:r>
              <a:rPr lang="en-US"/>
              <a:t>The good live streaming platform should include these characteristics:</a:t>
            </a:r>
            <a:endParaRPr/>
          </a:p>
          <a:p>
            <a:pPr indent="-292100" lvl="0" marL="457200" rtl="0" algn="l">
              <a:lnSpc>
                <a:spcPct val="150000"/>
              </a:lnSpc>
              <a:spcBef>
                <a:spcPts val="0"/>
              </a:spcBef>
              <a:spcAft>
                <a:spcPts val="0"/>
              </a:spcAft>
              <a:buSzPts val="1000"/>
              <a:buChar char="🞐"/>
            </a:pPr>
            <a:r>
              <a:rPr lang="en-US" sz="1050">
                <a:solidFill>
                  <a:srgbClr val="333333"/>
                </a:solidFill>
                <a:latin typeface="Roboto"/>
                <a:ea typeface="Roboto"/>
                <a:cs typeface="Roboto"/>
                <a:sym typeface="Roboto"/>
              </a:rPr>
              <a:t>Hotlink protection is the feature to set the validity period, which player can playback, and playback duration etc.</a:t>
            </a:r>
            <a:r>
              <a:rPr lang="en-US"/>
              <a:t> </a:t>
            </a:r>
            <a:endParaRPr/>
          </a:p>
          <a:p>
            <a:pPr indent="-292100" lvl="0" marL="457200" rtl="0" algn="l">
              <a:lnSpc>
                <a:spcPct val="150000"/>
              </a:lnSpc>
              <a:spcBef>
                <a:spcPts val="0"/>
              </a:spcBef>
              <a:spcAft>
                <a:spcPts val="0"/>
              </a:spcAft>
              <a:buSzPts val="1000"/>
              <a:buChar char="🞐"/>
            </a:pPr>
            <a:r>
              <a:rPr lang="en-US"/>
              <a:t>Value-added, like, DRM, Ads Management, Data Analytics</a:t>
            </a:r>
            <a:endParaRPr sz="10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2: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2: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It is fortunate to us PaaS, so we do not have to worry about building this, but as the architect, we should have the understandings of what challenges are, and how to address those challenges.</a:t>
            </a:r>
            <a:endParaRPr/>
          </a:p>
          <a:p>
            <a:pPr indent="-171450" lvl="0" marL="171450" rtl="0" algn="l">
              <a:lnSpc>
                <a:spcPct val="150000"/>
              </a:lnSpc>
              <a:spcBef>
                <a:spcPts val="0"/>
              </a:spcBef>
              <a:spcAft>
                <a:spcPts val="0"/>
              </a:spcAft>
              <a:buClr>
                <a:schemeClr val="dk1"/>
              </a:buClr>
              <a:buSzPts val="1000"/>
              <a:buChar char="🞐"/>
            </a:pPr>
            <a:r>
              <a:rPr lang="en-US"/>
              <a:t>Using Smart</a:t>
            </a:r>
            <a:r>
              <a:rPr lang="en-US"/>
              <a:t> Scheduling</a:t>
            </a:r>
            <a:r>
              <a:rPr lang="en-US" sz="1000">
                <a:solidFill>
                  <a:schemeClr val="dk1"/>
                </a:solidFill>
              </a:rPr>
              <a:t>+CDN, we can：</a:t>
            </a:r>
            <a:endParaRPr sz="1000">
              <a:solidFill>
                <a:schemeClr val="dk1"/>
              </a:solidFill>
            </a:endParaRPr>
          </a:p>
          <a:p>
            <a:pPr indent="-173037" lvl="1" marL="355600" rtl="0" algn="l">
              <a:lnSpc>
                <a:spcPct val="150000"/>
              </a:lnSpc>
              <a:spcBef>
                <a:spcPts val="0"/>
              </a:spcBef>
              <a:spcAft>
                <a:spcPts val="0"/>
              </a:spcAft>
              <a:buSzPts val="1000"/>
              <a:buChar char="■"/>
            </a:pPr>
            <a:r>
              <a:rPr lang="en-US"/>
              <a:t>Keep latency to minimum;</a:t>
            </a:r>
            <a:endParaRPr/>
          </a:p>
          <a:p>
            <a:pPr indent="-173037" lvl="1" marL="355600" rtl="0" algn="l">
              <a:lnSpc>
                <a:spcPct val="150000"/>
              </a:lnSpc>
              <a:spcBef>
                <a:spcPts val="0"/>
              </a:spcBef>
              <a:spcAft>
                <a:spcPts val="0"/>
              </a:spcAft>
              <a:buSzPts val="1000"/>
              <a:buChar char="■"/>
            </a:pPr>
            <a:r>
              <a:rPr lang="en-US"/>
              <a:t>The video stream is sliced and stored on the distributed file system and distributed to the CDN, because the CDN is closest to the user, so as to ensure the low latency of the live content for the user, and the user’s Shortest path access</a:t>
            </a:r>
            <a:r>
              <a:rPr lang="en-US" sz="1000">
                <a:solidFill>
                  <a:schemeClr val="dk1"/>
                </a:solidFill>
              </a:rPr>
              <a:t>；</a:t>
            </a:r>
            <a:endParaRPr sz="1000">
              <a:solidFill>
                <a:schemeClr val="dk1"/>
              </a:solidFill>
            </a:endParaRPr>
          </a:p>
          <a:p>
            <a:pPr indent="-171450" lvl="0" marL="171450" rtl="0" algn="l">
              <a:lnSpc>
                <a:spcPct val="150000"/>
              </a:lnSpc>
              <a:spcBef>
                <a:spcPts val="0"/>
              </a:spcBef>
              <a:spcAft>
                <a:spcPts val="0"/>
              </a:spcAft>
              <a:buClr>
                <a:schemeClr val="dk1"/>
              </a:buClr>
              <a:buSzPts val="1000"/>
              <a:buChar char="🞐"/>
            </a:pPr>
            <a:r>
              <a:rPr lang="en-US" strike="sngStrike"/>
              <a:t>Asynchronous message processing and bucketing strategy</a:t>
            </a:r>
            <a:r>
              <a:rPr lang="en-US" sz="1000" strike="sngStrike">
                <a:solidFill>
                  <a:schemeClr val="dk1"/>
                </a:solidFill>
              </a:rPr>
              <a:t>：</a:t>
            </a:r>
            <a:endParaRPr sz="1000" strike="sngStrike">
              <a:solidFill>
                <a:schemeClr val="dk1"/>
              </a:solidFill>
            </a:endParaRPr>
          </a:p>
          <a:p>
            <a:pPr indent="-173037" lvl="1" marL="355600" rtl="0" algn="l">
              <a:lnSpc>
                <a:spcPct val="150000"/>
              </a:lnSpc>
              <a:spcBef>
                <a:spcPts val="0"/>
              </a:spcBef>
              <a:spcAft>
                <a:spcPts val="0"/>
              </a:spcAft>
              <a:buSzPts val="1000"/>
              <a:buChar char="■"/>
            </a:pPr>
            <a:r>
              <a:rPr lang="en-US" strike="sngStrike"/>
              <a:t>Asynchronous use of large clusters for parallel processing improves the throughput of the system. Asynchrony enables back-end message delivery to be free from interference from the upstream peak traffic of front-end messages, and improves system stability.</a:t>
            </a:r>
            <a:endParaRPr strike="sngStrike"/>
          </a:p>
          <a:p>
            <a:pPr indent="-173037" lvl="1" marL="355600" rtl="0" algn="l">
              <a:lnSpc>
                <a:spcPct val="150000"/>
              </a:lnSpc>
              <a:spcBef>
                <a:spcPts val="0"/>
              </a:spcBef>
              <a:spcAft>
                <a:spcPts val="0"/>
              </a:spcAft>
              <a:buSzPts val="1000"/>
              <a:buChar char="■"/>
            </a:pPr>
            <a:r>
              <a:rPr lang="en-US" strike="sngStrike"/>
              <a:t>The message sent by the user is only visible in one bucket, and the user receives the message according to the bucket dimension. On the one hand, the amount of messages received by the front-end user will be much less, and The message does not need to be sent to all users, but only to one or some buckets to reduce the downward pressure of the message</a:t>
            </a:r>
            <a:r>
              <a:rPr lang="en-US" sz="1000">
                <a:solidFill>
                  <a:schemeClr val="dk1"/>
                </a:solidFill>
              </a:rPr>
              <a:t>。</a:t>
            </a:r>
            <a:endParaRPr sz="1000">
              <a:solidFill>
                <a:schemeClr val="dk1"/>
              </a:solidFill>
            </a:endParaRPr>
          </a:p>
          <a:p>
            <a:pPr indent="-171450" lvl="0" marL="171450" rtl="0" algn="l">
              <a:lnSpc>
                <a:spcPct val="150000"/>
              </a:lnSpc>
              <a:spcBef>
                <a:spcPts val="0"/>
              </a:spcBef>
              <a:spcAft>
                <a:spcPts val="0"/>
              </a:spcAft>
              <a:buClr>
                <a:schemeClr val="dk1"/>
              </a:buClr>
              <a:buSzPts val="1000"/>
              <a:buChar char="🞐"/>
            </a:pPr>
            <a:r>
              <a:rPr lang="en-US"/>
              <a:t>Overload protection and service degradation</a:t>
            </a:r>
            <a:r>
              <a:rPr lang="en-US" sz="1000">
                <a:solidFill>
                  <a:schemeClr val="dk1"/>
                </a:solidFill>
              </a:rPr>
              <a:t>：</a:t>
            </a:r>
            <a:endParaRPr/>
          </a:p>
          <a:p>
            <a:pPr indent="-173037" lvl="1" marL="355600" rtl="0" algn="l">
              <a:lnSpc>
                <a:spcPct val="150000"/>
              </a:lnSpc>
              <a:spcBef>
                <a:spcPts val="0"/>
              </a:spcBef>
              <a:spcAft>
                <a:spcPts val="0"/>
              </a:spcAft>
              <a:buSzPts val="1000"/>
              <a:buChar char="■"/>
            </a:pPr>
            <a:r>
              <a:rPr lang="en-US"/>
              <a:t>Downgrade, for example, the current live broadcast is 1080P, downgraded to 360P or 540P</a:t>
            </a:r>
            <a:endParaRPr sz="1000">
              <a:solidFill>
                <a:schemeClr val="dk1"/>
              </a:solidFill>
            </a:endParaRPr>
          </a:p>
          <a:p>
            <a:pPr indent="-171450" lvl="0" marL="171450" rtl="0" algn="l">
              <a:lnSpc>
                <a:spcPct val="150000"/>
              </a:lnSpc>
              <a:spcBef>
                <a:spcPts val="0"/>
              </a:spcBef>
              <a:spcAft>
                <a:spcPts val="0"/>
              </a:spcAft>
              <a:buClr>
                <a:schemeClr val="dk1"/>
              </a:buClr>
              <a:buSzPts val="1000"/>
              <a:buChar char="🞐"/>
            </a:pPr>
            <a:r>
              <a:rPr lang="en-US"/>
              <a:t>Traffic Cost</a:t>
            </a:r>
            <a:r>
              <a:rPr lang="en-US" sz="1000">
                <a:solidFill>
                  <a:schemeClr val="dk1"/>
                </a:solidFill>
              </a:rPr>
              <a:t>：</a:t>
            </a:r>
            <a:endParaRPr sz="1000">
              <a:solidFill>
                <a:schemeClr val="dk1"/>
              </a:solidFill>
            </a:endParaRPr>
          </a:p>
          <a:p>
            <a:pPr indent="-173037" lvl="1" marL="355600" rtl="0" algn="l">
              <a:lnSpc>
                <a:spcPct val="150000"/>
              </a:lnSpc>
              <a:spcBef>
                <a:spcPts val="0"/>
              </a:spcBef>
              <a:spcAft>
                <a:spcPts val="0"/>
              </a:spcAft>
              <a:buClr>
                <a:schemeClr val="dk1"/>
              </a:buClr>
              <a:buSzPts val="1000"/>
              <a:buChar char="■"/>
            </a:pPr>
            <a:r>
              <a:rPr lang="en-US"/>
              <a:t>The cost of bandwidth and traffic in live broadcast scenarios is often very high. It is recommended to purchase a suitable traffic package. You can purchase a traffic package for sudden scenarios, and you can purchase annual and monthly services for daily live broadcast scenarios.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3: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13: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CSS：</a:t>
            </a:r>
            <a:endParaRPr/>
          </a:p>
          <a:p>
            <a:pPr indent="-173037" lvl="1" marL="355600" rtl="0" algn="l">
              <a:lnSpc>
                <a:spcPct val="150000"/>
              </a:lnSpc>
              <a:spcBef>
                <a:spcPts val="0"/>
              </a:spcBef>
              <a:spcAft>
                <a:spcPts val="0"/>
              </a:spcAft>
              <a:buClr>
                <a:schemeClr val="dk1"/>
              </a:buClr>
              <a:buSzPts val="1000"/>
              <a:buChar char="■"/>
            </a:pPr>
            <a:r>
              <a:rPr lang="en-US"/>
              <a:t>Cloud Streaming Services p</a:t>
            </a:r>
            <a:r>
              <a:rPr lang="en-US"/>
              <a:t>rovides professional live broadcast processing services. Depending on the needs of different live broadcast scenarios, CSS contains 3 different services: standard, slow, and fast broadcast. It also works with MLVB SDK.</a:t>
            </a:r>
            <a:endParaRPr/>
          </a:p>
          <a:p>
            <a:pPr indent="-173037" lvl="1" marL="355600" rtl="0" algn="l">
              <a:lnSpc>
                <a:spcPct val="150000"/>
              </a:lnSpc>
              <a:spcBef>
                <a:spcPts val="0"/>
              </a:spcBef>
              <a:spcAft>
                <a:spcPts val="0"/>
              </a:spcAft>
              <a:buSzPts val="1000"/>
              <a:buChar char="■"/>
            </a:pPr>
            <a:r>
              <a:rPr lang="en-US" sz="1050">
                <a:solidFill>
                  <a:srgbClr val="333333"/>
                </a:solidFill>
                <a:latin typeface="Roboto"/>
                <a:ea typeface="Roboto"/>
                <a:cs typeface="Roboto"/>
                <a:sym typeface="Roboto"/>
              </a:rPr>
              <a:t>Live Event Broadcasting (LEB) is the ultra-low-latency version of LVB. It is suitable for scenarios with high requirements on latency, </a:t>
            </a:r>
            <a:r>
              <a:rPr lang="en-US" sz="1050">
                <a:solidFill>
                  <a:srgbClr val="333333"/>
                </a:solidFill>
                <a:latin typeface="Roboto"/>
                <a:ea typeface="Roboto"/>
                <a:cs typeface="Roboto"/>
                <a:sym typeface="Roboto"/>
              </a:rPr>
              <a:t>such as </a:t>
            </a:r>
            <a:r>
              <a:rPr lang="en-US" sz="1050">
                <a:solidFill>
                  <a:srgbClr val="333333"/>
                </a:solidFill>
                <a:latin typeface="Roboto"/>
                <a:ea typeface="Roboto"/>
                <a:cs typeface="Roboto"/>
                <a:sym typeface="Roboto"/>
              </a:rPr>
              <a:t>online education, sports streaming, and online quizzes.  LEB uses the UDP protocol to keep the latency within 1s, much lower than 3-5s in traditional live streaming.</a:t>
            </a:r>
            <a:endParaRPr/>
          </a:p>
          <a:p>
            <a:pPr indent="-171450" lvl="1" marL="171450" rtl="0" algn="l">
              <a:lnSpc>
                <a:spcPct val="150000"/>
              </a:lnSpc>
              <a:spcBef>
                <a:spcPts val="0"/>
              </a:spcBef>
              <a:spcAft>
                <a:spcPts val="0"/>
              </a:spcAft>
              <a:buClr>
                <a:schemeClr val="dk1"/>
              </a:buClr>
              <a:buSzPts val="1000"/>
              <a:buFont typeface="Noto Sans Symbols"/>
              <a:buChar char="🞐"/>
            </a:pPr>
            <a:r>
              <a:rPr lang="en-US" sz="1000">
                <a:solidFill>
                  <a:schemeClr val="dk1"/>
                </a:solidFill>
              </a:rPr>
              <a:t> </a:t>
            </a:r>
            <a:r>
              <a:rPr lang="en-US"/>
              <a:t>MLVB </a:t>
            </a:r>
            <a:r>
              <a:rPr lang="en-US" sz="1000">
                <a:solidFill>
                  <a:schemeClr val="dk1"/>
                </a:solidFill>
              </a:rPr>
              <a:t>SDK：</a:t>
            </a:r>
            <a:endParaRPr sz="1000">
              <a:solidFill>
                <a:schemeClr val="dk1"/>
              </a:solidFill>
            </a:endParaRPr>
          </a:p>
          <a:p>
            <a:pPr indent="-173037" lvl="1" marL="355600" rtl="0" algn="l">
              <a:lnSpc>
                <a:spcPct val="150000"/>
              </a:lnSpc>
              <a:spcBef>
                <a:spcPts val="0"/>
              </a:spcBef>
              <a:spcAft>
                <a:spcPts val="0"/>
              </a:spcAft>
              <a:buClr>
                <a:schemeClr val="dk1"/>
              </a:buClr>
              <a:buSzPts val="1000"/>
              <a:buChar char="■"/>
            </a:pPr>
            <a:r>
              <a:rPr lang="en-US"/>
              <a:t>MLVB SDK is an extension of CSS for mobile use case. It can be used </a:t>
            </a:r>
            <a:r>
              <a:rPr lang="en-US" sz="1100">
                <a:solidFill>
                  <a:srgbClr val="444444"/>
                </a:solidFill>
                <a:latin typeface="Roboto"/>
                <a:ea typeface="Roboto"/>
                <a:cs typeface="Roboto"/>
                <a:sym typeface="Roboto"/>
              </a:rPr>
              <a:t>to develop custom apps and launch end-to-end live streaming services.</a:t>
            </a:r>
            <a:endParaRPr sz="1100">
              <a:solidFill>
                <a:srgbClr val="444444"/>
              </a:solidFill>
              <a:latin typeface="Roboto"/>
              <a:ea typeface="Roboto"/>
              <a:cs typeface="Roboto"/>
              <a:sym typeface="Roboto"/>
            </a:endParaRPr>
          </a:p>
          <a:p>
            <a:pPr indent="-173037" lvl="1" marL="355600" rtl="0" algn="l">
              <a:lnSpc>
                <a:spcPct val="150000"/>
              </a:lnSpc>
              <a:spcBef>
                <a:spcPts val="0"/>
              </a:spcBef>
              <a:spcAft>
                <a:spcPts val="0"/>
              </a:spcAft>
              <a:buClr>
                <a:srgbClr val="444444"/>
              </a:buClr>
              <a:buSzPts val="1000"/>
              <a:buFont typeface="Roboto"/>
              <a:buChar char="■"/>
            </a:pPr>
            <a:r>
              <a:rPr lang="en-US" sz="1100">
                <a:solidFill>
                  <a:srgbClr val="444444"/>
                </a:solidFill>
                <a:highlight>
                  <a:schemeClr val="lt1"/>
                </a:highlight>
                <a:latin typeface="Roboto"/>
                <a:ea typeface="Roboto"/>
                <a:cs typeface="Roboto"/>
                <a:sym typeface="Roboto"/>
              </a:rPr>
              <a:t>MLVB is a cross-platform SDK, iOS, Android, Web Client  SDK</a:t>
            </a:r>
            <a:endParaRPr sz="1100">
              <a:solidFill>
                <a:srgbClr val="444444"/>
              </a:solidFill>
              <a:highlight>
                <a:schemeClr val="lt1"/>
              </a:highlight>
              <a:latin typeface="Roboto"/>
              <a:ea typeface="Roboto"/>
              <a:cs typeface="Roboto"/>
              <a:sym typeface="Roboto"/>
            </a:endParaRPr>
          </a:p>
          <a:p>
            <a:pPr indent="-185737" lvl="1" marL="355600" rtl="0" algn="l">
              <a:lnSpc>
                <a:spcPct val="150000"/>
              </a:lnSpc>
              <a:spcBef>
                <a:spcPts val="0"/>
              </a:spcBef>
              <a:spcAft>
                <a:spcPts val="0"/>
              </a:spcAft>
              <a:buClr>
                <a:srgbClr val="444444"/>
              </a:buClr>
              <a:buSzPts val="1200"/>
              <a:buFont typeface="Roboto"/>
              <a:buChar char="■"/>
            </a:pPr>
            <a:r>
              <a:rPr lang="en-US" sz="1100">
                <a:solidFill>
                  <a:srgbClr val="444444"/>
                </a:solidFill>
                <a:highlight>
                  <a:schemeClr val="lt1"/>
                </a:highlight>
                <a:latin typeface="Roboto"/>
                <a:ea typeface="Roboto"/>
                <a:cs typeface="Roboto"/>
                <a:sym typeface="Roboto"/>
              </a:rPr>
              <a:t>It comes with built-in content analysis algorithms, enabling features like real-time face detection, </a:t>
            </a:r>
            <a:r>
              <a:rPr lang="en-US" sz="950">
                <a:solidFill>
                  <a:srgbClr val="999999"/>
                </a:solidFill>
                <a:highlight>
                  <a:schemeClr val="lt1"/>
                </a:highlight>
                <a:latin typeface="Roboto"/>
                <a:ea typeface="Roboto"/>
                <a:cs typeface="Roboto"/>
                <a:sym typeface="Roboto"/>
              </a:rPr>
              <a:t> light compensation, </a:t>
            </a:r>
            <a:r>
              <a:rPr lang="en-US" sz="1100">
                <a:solidFill>
                  <a:srgbClr val="444444"/>
                </a:solidFill>
                <a:highlight>
                  <a:schemeClr val="lt1"/>
                </a:highlight>
                <a:latin typeface="Roboto"/>
                <a:ea typeface="Roboto"/>
                <a:cs typeface="Roboto"/>
                <a:sym typeface="Roboto"/>
              </a:rPr>
              <a:t>and beauty filters</a:t>
            </a:r>
            <a:endParaRPr sz="1100">
              <a:solidFill>
                <a:srgbClr val="444444"/>
              </a:solidFill>
              <a:highlight>
                <a:schemeClr val="lt1"/>
              </a:highlight>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4: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4: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The architecture of the live broadcast can be divided into three parts: the host/source, broadcasting platform, and the audience</a:t>
            </a:r>
            <a:r>
              <a:rPr lang="en-US" sz="1000">
                <a:solidFill>
                  <a:schemeClr val="dk1"/>
                </a:solidFill>
              </a:rPr>
              <a:t>：</a:t>
            </a:r>
            <a:endParaRPr sz="1000">
              <a:solidFill>
                <a:schemeClr val="dk1"/>
              </a:solidFill>
            </a:endParaRPr>
          </a:p>
          <a:p>
            <a:pPr indent="-173037" lvl="1" marL="355600" rtl="0" algn="l">
              <a:lnSpc>
                <a:spcPct val="150000"/>
              </a:lnSpc>
              <a:spcBef>
                <a:spcPts val="0"/>
              </a:spcBef>
              <a:spcAft>
                <a:spcPts val="0"/>
              </a:spcAft>
              <a:buSzPts val="1000"/>
              <a:buChar char="■"/>
            </a:pPr>
            <a:r>
              <a:rPr lang="en-US"/>
              <a:t>First, the host uses video recording equipment as input, and then pushes to the live broadcast stream with RTMP or HLS streaming, and then sends to the CMS system or to the player.</a:t>
            </a:r>
            <a:endParaRPr/>
          </a:p>
          <a:p>
            <a:pPr indent="-173037" lvl="1" marL="355600" rtl="0" algn="l">
              <a:lnSpc>
                <a:spcPct val="150000"/>
              </a:lnSpc>
              <a:spcBef>
                <a:spcPts val="0"/>
              </a:spcBef>
              <a:spcAft>
                <a:spcPts val="0"/>
              </a:spcAft>
              <a:buSzPts val="1000"/>
              <a:buChar char="■"/>
            </a:pPr>
            <a:r>
              <a:rPr lang="en-US"/>
              <a:t>iLVB</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5: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15: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spcBef>
                <a:spcPts val="0"/>
              </a:spcBef>
              <a:spcAft>
                <a:spcPts val="0"/>
              </a:spcAft>
              <a:buSzPts val="1000"/>
              <a:buChar char="🞐"/>
            </a:pPr>
            <a:r>
              <a:rPr lang="en-US"/>
              <a:t>The architecture of the live broadcast can be divided into three parts: the host/source, broadcasting platform, and the audience.</a:t>
            </a:r>
            <a:endParaRPr/>
          </a:p>
          <a:p>
            <a:pPr indent="-171450" lvl="0" marL="171450" rtl="0" algn="l">
              <a:lnSpc>
                <a:spcPct val="150000"/>
              </a:lnSpc>
              <a:spcBef>
                <a:spcPts val="0"/>
              </a:spcBef>
              <a:spcAft>
                <a:spcPts val="0"/>
              </a:spcAft>
              <a:buClr>
                <a:schemeClr val="dk1"/>
              </a:buClr>
              <a:buSzPts val="1000"/>
              <a:buChar char="🞐"/>
            </a:pPr>
            <a:r>
              <a:rPr lang="en-US"/>
              <a:t>Here is a simplified process</a:t>
            </a:r>
            <a:r>
              <a:rPr lang="en-US" sz="1000">
                <a:solidFill>
                  <a:schemeClr val="dk1"/>
                </a:solidFill>
              </a:rPr>
              <a:t>：</a:t>
            </a:r>
            <a:endParaRPr sz="1000">
              <a:solidFill>
                <a:schemeClr val="dk1"/>
              </a:solidFill>
            </a:endParaRPr>
          </a:p>
          <a:p>
            <a:pPr indent="-173037" lvl="1" marL="355600" rtl="0" algn="l">
              <a:lnSpc>
                <a:spcPct val="150000"/>
              </a:lnSpc>
              <a:spcBef>
                <a:spcPts val="0"/>
              </a:spcBef>
              <a:spcAft>
                <a:spcPts val="0"/>
              </a:spcAft>
              <a:buSzPts val="1000"/>
              <a:buChar char="■"/>
            </a:pPr>
            <a:r>
              <a:rPr lang="en-US"/>
              <a:t>Source: Use desktop capture methods, such as PC cameras, mobile phone, professional video cameras to collect live source data;</a:t>
            </a:r>
            <a:endParaRPr/>
          </a:p>
          <a:p>
            <a:pPr indent="-173037" lvl="1" marL="355600" rtl="0" algn="l">
              <a:lnSpc>
                <a:spcPct val="150000"/>
              </a:lnSpc>
              <a:spcBef>
                <a:spcPts val="0"/>
              </a:spcBef>
              <a:spcAft>
                <a:spcPts val="0"/>
              </a:spcAft>
              <a:buSzPts val="1000"/>
              <a:buChar char="■"/>
            </a:pPr>
            <a:r>
              <a:rPr lang="en-US"/>
              <a:t>Live broadcast Platform: push or pull the live source data to the LVB platform. The platform itself provides useful functions, like streaming management, authentication, statistical analysis, API interface, Smart pornography detection, or conectting with VOD platform for storage;</a:t>
            </a:r>
            <a:endParaRPr/>
          </a:p>
          <a:p>
            <a:pPr indent="-173037" lvl="1" marL="355600" rtl="0" algn="l">
              <a:lnSpc>
                <a:spcPct val="150000"/>
              </a:lnSpc>
              <a:spcBef>
                <a:spcPts val="0"/>
              </a:spcBef>
              <a:spcAft>
                <a:spcPts val="0"/>
              </a:spcAft>
              <a:buSzPts val="1000"/>
              <a:buChar char="■"/>
            </a:pPr>
            <a:r>
              <a:rPr lang="en-US"/>
              <a:t>After the video stream is converted by the LVB platform, in order to improve the user’s viewing experience, the high-speed CDN is used to distribute the video stream to the user’s nearest node in advance. The user can watch the live broadcast on various devices, such as mobile phones, PCs, and Tablets.</a:t>
            </a:r>
            <a:endParaRPr sz="10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6: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p16: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Platform architecture description</a:t>
            </a:r>
            <a:r>
              <a:rPr lang="en-US"/>
              <a:t>：</a:t>
            </a:r>
            <a:endParaRPr/>
          </a:p>
          <a:p>
            <a:pPr indent="-173037" lvl="1" marL="355600" rtl="0" algn="l">
              <a:lnSpc>
                <a:spcPct val="150000"/>
              </a:lnSpc>
              <a:spcBef>
                <a:spcPts val="0"/>
              </a:spcBef>
              <a:spcAft>
                <a:spcPts val="0"/>
              </a:spcAft>
              <a:buSzPts val="1000"/>
              <a:buChar char="■"/>
            </a:pPr>
            <a:r>
              <a:rPr lang="en-US"/>
              <a:t>The host pushes the live stream to the Tencent Cloud live broadcast source station through the Tencent Cloud uplink acceleration node on the streaming end (such as mobile phone streaming, PC streaming, and other video shooting and streaming devices).</a:t>
            </a:r>
            <a:endParaRPr/>
          </a:p>
          <a:p>
            <a:pPr indent="-173037" lvl="1" marL="355600" rtl="0" algn="l">
              <a:lnSpc>
                <a:spcPct val="150000"/>
              </a:lnSpc>
              <a:spcBef>
                <a:spcPts val="0"/>
              </a:spcBef>
              <a:spcAft>
                <a:spcPts val="0"/>
              </a:spcAft>
              <a:buSzPts val="1000"/>
              <a:buChar char="■"/>
            </a:pPr>
            <a:r>
              <a:rPr lang="en-US"/>
              <a:t>Viewers can use the Tencent Cloud’s Player SDK to watch low-latency live streams.</a:t>
            </a:r>
            <a:endParaRPr/>
          </a:p>
          <a:p>
            <a:pPr indent="-173037" lvl="1" marL="355600" rtl="0" algn="l">
              <a:lnSpc>
                <a:spcPct val="150000"/>
              </a:lnSpc>
              <a:spcBef>
                <a:spcPts val="0"/>
              </a:spcBef>
              <a:spcAft>
                <a:spcPts val="0"/>
              </a:spcAft>
              <a:buSzPts val="1000"/>
              <a:buChar char="■"/>
            </a:pPr>
            <a:r>
              <a:rPr lang="en-US"/>
              <a:t>Live programs can be recorded on demand and stored for video on-demand review</a:t>
            </a:r>
            <a:endParaRPr sz="10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7: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p17: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The main customers in various business</a:t>
            </a:r>
            <a:r>
              <a:rPr lang="en-US" sz="1000">
                <a:solidFill>
                  <a:schemeClr val="dk1"/>
                </a:solidFill>
              </a:rPr>
              <a:t>：</a:t>
            </a:r>
            <a:endParaRPr sz="1000">
              <a:solidFill>
                <a:schemeClr val="dk1"/>
              </a:solidFill>
            </a:endParaRPr>
          </a:p>
          <a:p>
            <a:pPr indent="-173037" lvl="1" marL="355600" rtl="0" algn="l">
              <a:lnSpc>
                <a:spcPct val="150000"/>
              </a:lnSpc>
              <a:spcBef>
                <a:spcPts val="0"/>
              </a:spcBef>
              <a:spcAft>
                <a:spcPts val="0"/>
              </a:spcAft>
              <a:buSzPts val="1000"/>
              <a:buChar char="■"/>
            </a:pPr>
            <a:r>
              <a:rPr lang="en-US"/>
              <a:t>Entertainment Industry</a:t>
            </a:r>
            <a:endParaRPr/>
          </a:p>
          <a:p>
            <a:pPr indent="-173037" lvl="1" marL="355600" rtl="0" algn="l">
              <a:lnSpc>
                <a:spcPct val="150000"/>
              </a:lnSpc>
              <a:spcBef>
                <a:spcPts val="0"/>
              </a:spcBef>
              <a:spcAft>
                <a:spcPts val="0"/>
              </a:spcAft>
              <a:buSzPts val="1000"/>
              <a:buChar char="■"/>
            </a:pPr>
            <a:r>
              <a:rPr lang="en-US"/>
              <a:t>E-commerce live sale</a:t>
            </a:r>
            <a:endParaRPr/>
          </a:p>
          <a:p>
            <a:pPr indent="-173037" lvl="1" marL="355600" rtl="0" algn="l">
              <a:lnSpc>
                <a:spcPct val="150000"/>
              </a:lnSpc>
              <a:spcBef>
                <a:spcPts val="0"/>
              </a:spcBef>
              <a:spcAft>
                <a:spcPts val="0"/>
              </a:spcAft>
              <a:buSzPts val="1000"/>
              <a:buChar char="■"/>
            </a:pPr>
            <a:r>
              <a:rPr lang="en-US"/>
              <a:t>Radio and TV Live</a:t>
            </a:r>
            <a:endParaRPr/>
          </a:p>
          <a:p>
            <a:pPr indent="-173037" lvl="1" marL="355600" rtl="0" algn="l">
              <a:lnSpc>
                <a:spcPct val="150000"/>
              </a:lnSpc>
              <a:spcBef>
                <a:spcPts val="0"/>
              </a:spcBef>
              <a:spcAft>
                <a:spcPts val="0"/>
              </a:spcAft>
              <a:buSzPts val="1000"/>
              <a:buChar char="■"/>
            </a:pPr>
            <a:r>
              <a:rPr lang="en-US"/>
              <a:t>Education Live</a:t>
            </a:r>
            <a:endParaRPr/>
          </a:p>
          <a:p>
            <a:pPr indent="-173037" lvl="1" marL="355600" rtl="0" algn="l">
              <a:lnSpc>
                <a:spcPct val="150000"/>
              </a:lnSpc>
              <a:spcBef>
                <a:spcPts val="0"/>
              </a:spcBef>
              <a:spcAft>
                <a:spcPts val="0"/>
              </a:spcAft>
              <a:buSzPts val="1000"/>
              <a:buChar char="■"/>
            </a:pPr>
            <a:r>
              <a:rPr lang="en-US"/>
              <a:t>Corporate Training Live</a:t>
            </a:r>
            <a:endParaRPr/>
          </a:p>
          <a:p>
            <a:pPr indent="-173037" lvl="1" marL="355600" rtl="0" algn="l">
              <a:lnSpc>
                <a:spcPct val="150000"/>
              </a:lnSpc>
              <a:spcBef>
                <a:spcPts val="0"/>
              </a:spcBef>
              <a:spcAft>
                <a:spcPts val="0"/>
              </a:spcAft>
              <a:buSzPts val="1000"/>
              <a:buChar char="■"/>
            </a:pPr>
            <a:r>
              <a:rPr lang="en-US"/>
              <a:t>Live monitoring</a:t>
            </a:r>
            <a:endParaRPr sz="10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p2: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spcBef>
                <a:spcPts val="0"/>
              </a:spcBef>
              <a:spcAft>
                <a:spcPts val="0"/>
              </a:spcAft>
              <a:buSzPts val="1000"/>
              <a:buChar char="🞐"/>
            </a:pPr>
            <a:r>
              <a:rPr lang="en-US"/>
              <a:t>This chapter introduces the solutions of Tencent Cloud in the video industry. The main content covers:</a:t>
            </a:r>
            <a:endParaRPr/>
          </a:p>
          <a:p>
            <a:pPr indent="-173037" lvl="1" marL="355600" rtl="0" algn="l">
              <a:spcBef>
                <a:spcPts val="0"/>
              </a:spcBef>
              <a:spcAft>
                <a:spcPts val="0"/>
              </a:spcAft>
              <a:buSzPts val="1000"/>
              <a:buChar char="■"/>
            </a:pPr>
            <a:r>
              <a:rPr lang="en-US"/>
              <a:t>Overview of the characteristics of the video industry</a:t>
            </a:r>
            <a:endParaRPr/>
          </a:p>
          <a:p>
            <a:pPr indent="-173037" lvl="1" marL="355600" rtl="0" algn="l">
              <a:spcBef>
                <a:spcPts val="0"/>
              </a:spcBef>
              <a:spcAft>
                <a:spcPts val="0"/>
              </a:spcAft>
              <a:buSzPts val="1000"/>
              <a:buChar char="■"/>
            </a:pPr>
            <a:r>
              <a:rPr lang="en-US"/>
              <a:t>Understand architecture for Video solutions.</a:t>
            </a:r>
            <a:endParaRPr/>
          </a:p>
          <a:p>
            <a:pPr indent="-173037" lvl="1" marL="355600" rtl="0" algn="l">
              <a:spcBef>
                <a:spcPts val="0"/>
              </a:spcBef>
              <a:spcAft>
                <a:spcPts val="0"/>
              </a:spcAft>
              <a:buSzPts val="1000"/>
              <a:buChar char="■"/>
            </a:pPr>
            <a:r>
              <a:rPr lang="en-US"/>
              <a:t>And many Use Cases of video solutions</a:t>
            </a:r>
            <a:endParaRPr/>
          </a:p>
          <a:p>
            <a:pPr indent="-173037" lvl="1" marL="355600" rtl="0" algn="l">
              <a:spcBef>
                <a:spcPts val="0"/>
              </a:spcBef>
              <a:spcAft>
                <a:spcPts val="0"/>
              </a:spcAft>
              <a:buSzPts val="1000"/>
              <a:buChar char="■"/>
            </a:pPr>
            <a:r>
              <a:rPr lang="en-US"/>
              <a:t>There are mainly 3 solutions we will talk about here</a:t>
            </a:r>
            <a:endParaRPr/>
          </a:p>
        </p:txBody>
      </p:sp>
      <p:sp>
        <p:nvSpPr>
          <p:cNvPr id="38" name="Google Shape;38;p2: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8: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18: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Results</a:t>
            </a:r>
            <a:r>
              <a:rPr b="0" i="0" lang="en-US" sz="1000">
                <a:solidFill>
                  <a:schemeClr val="dk1"/>
                </a:solidFill>
              </a:rPr>
              <a:t>：</a:t>
            </a:r>
            <a:endParaRPr b="0" i="0" sz="1000">
              <a:solidFill>
                <a:schemeClr val="dk1"/>
              </a:solidFill>
            </a:endParaRPr>
          </a:p>
          <a:p>
            <a:pPr indent="-173037" lvl="1" marL="355600" rtl="0" algn="l">
              <a:lnSpc>
                <a:spcPct val="150000"/>
              </a:lnSpc>
              <a:spcBef>
                <a:spcPts val="0"/>
              </a:spcBef>
              <a:spcAft>
                <a:spcPts val="0"/>
              </a:spcAft>
              <a:buSzPts val="1000"/>
              <a:buChar char="■"/>
            </a:pPr>
            <a:r>
              <a:rPr lang="en-US"/>
              <a:t>It can support millions of concurrent live streaming and making use of massive coverage of CDN nodes;</a:t>
            </a:r>
            <a:endParaRPr/>
          </a:p>
          <a:p>
            <a:pPr indent="-173037" lvl="1" marL="355600" rtl="0" algn="l">
              <a:lnSpc>
                <a:spcPct val="150000"/>
              </a:lnSpc>
              <a:spcBef>
                <a:spcPts val="0"/>
              </a:spcBef>
              <a:spcAft>
                <a:spcPts val="0"/>
              </a:spcAft>
              <a:buSzPts val="1000"/>
              <a:buChar char="■"/>
            </a:pPr>
            <a:r>
              <a:rPr lang="en-US"/>
              <a:t>Low Latency: End-to-end delay is less than 400ms, anti-packet loss rate exceeds 30%, and anti-network jitter (</a:t>
            </a:r>
            <a:r>
              <a:rPr lang="en-US"/>
              <a:t>800ms</a:t>
            </a:r>
            <a:r>
              <a:rPr lang="en-US"/>
              <a:t>);</a:t>
            </a:r>
            <a:endParaRPr/>
          </a:p>
          <a:p>
            <a:pPr indent="-173037" lvl="1" marL="355600" rtl="0" algn="l">
              <a:lnSpc>
                <a:spcPct val="150000"/>
              </a:lnSpc>
              <a:spcBef>
                <a:spcPts val="0"/>
              </a:spcBef>
              <a:spcAft>
                <a:spcPts val="0"/>
              </a:spcAft>
              <a:buSzPts val="1000"/>
              <a:buChar char="■"/>
            </a:pPr>
            <a:r>
              <a:rPr lang="en-US"/>
              <a:t>Interactive function: support text interaction;</a:t>
            </a:r>
            <a:endParaRPr/>
          </a:p>
          <a:p>
            <a:pPr indent="0" lvl="0" marL="0" rtl="0" algn="l">
              <a:lnSpc>
                <a:spcPct val="150000"/>
              </a:lnSpc>
              <a:spcBef>
                <a:spcPts val="0"/>
              </a:spcBef>
              <a:spcAft>
                <a:spcPts val="0"/>
              </a:spcAft>
              <a:buClr>
                <a:schemeClr val="dk1"/>
              </a:buClr>
              <a:buSzPts val="1000"/>
              <a:buNone/>
            </a:pPr>
            <a:r>
              <a:t/>
            </a:r>
            <a:endParaRPr sz="10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19: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19: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Requirements</a:t>
            </a:r>
            <a:r>
              <a:rPr b="0" i="0" lang="en-US" sz="1000">
                <a:solidFill>
                  <a:schemeClr val="dk1"/>
                </a:solidFill>
              </a:rPr>
              <a:t>：</a:t>
            </a:r>
            <a:endParaRPr b="0" i="0" sz="1000">
              <a:solidFill>
                <a:schemeClr val="dk1"/>
              </a:solidFill>
            </a:endParaRPr>
          </a:p>
          <a:p>
            <a:pPr indent="-173037" lvl="1" marL="355600" rtl="0" algn="l">
              <a:lnSpc>
                <a:spcPct val="150000"/>
              </a:lnSpc>
              <a:spcBef>
                <a:spcPts val="0"/>
              </a:spcBef>
              <a:spcAft>
                <a:spcPts val="0"/>
              </a:spcAft>
              <a:buSzPts val="1000"/>
              <a:buChar char="■"/>
            </a:pPr>
            <a:r>
              <a:rPr lang="en-US"/>
              <a:t>Interactive functions such as floating star likes: animated effect, Like button, microphone, identity authentication.</a:t>
            </a:r>
            <a:endParaRPr/>
          </a:p>
          <a:p>
            <a:pPr indent="-173037" lvl="1" marL="355600" rtl="0" algn="l">
              <a:lnSpc>
                <a:spcPct val="150000"/>
              </a:lnSpc>
              <a:spcBef>
                <a:spcPts val="0"/>
              </a:spcBef>
              <a:spcAft>
                <a:spcPts val="0"/>
              </a:spcAft>
              <a:buSzPts val="1000"/>
              <a:buChar char="■"/>
            </a:pPr>
            <a:r>
              <a:rPr lang="en-US"/>
              <a:t>Multi-room live broadcast: the delay is less than 500ms, viewers can watch seamlessly without switching the stream address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20: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20: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Core needs of 1v1 online education</a:t>
            </a:r>
            <a:r>
              <a:rPr b="0" i="0" lang="en-US" sz="1000">
                <a:solidFill>
                  <a:schemeClr val="dk1"/>
                </a:solidFill>
              </a:rPr>
              <a:t>：</a:t>
            </a:r>
            <a:endParaRPr/>
          </a:p>
          <a:p>
            <a:pPr indent="-173037" lvl="1" marL="355600" rtl="0" algn="l">
              <a:lnSpc>
                <a:spcPct val="150000"/>
              </a:lnSpc>
              <a:spcBef>
                <a:spcPts val="0"/>
              </a:spcBef>
              <a:spcAft>
                <a:spcPts val="0"/>
              </a:spcAft>
              <a:buSzPts val="1000"/>
              <a:buChar char="■"/>
            </a:pPr>
            <a:r>
              <a:rPr lang="en-US"/>
              <a:t>S</a:t>
            </a:r>
            <a:r>
              <a:rPr lang="en-US"/>
              <a:t>upports high-definition real-time video calls, echo cancellation.</a:t>
            </a:r>
            <a:endParaRPr/>
          </a:p>
          <a:p>
            <a:pPr indent="-173037" lvl="1" marL="355600" rtl="0" algn="l">
              <a:lnSpc>
                <a:spcPct val="150000"/>
              </a:lnSpc>
              <a:spcBef>
                <a:spcPts val="0"/>
              </a:spcBef>
              <a:spcAft>
                <a:spcPts val="0"/>
              </a:spcAft>
              <a:buSzPts val="1000"/>
              <a:buChar char="■"/>
            </a:pPr>
            <a:r>
              <a:rPr lang="en-US"/>
              <a:t>Supports interactive whiteboard, IM, screen sharing</a:t>
            </a:r>
            <a:r>
              <a:rPr b="0" i="0" lang="en-US" sz="1000">
                <a:solidFill>
                  <a:schemeClr val="dk1"/>
                </a:solidFill>
              </a:rPr>
              <a:t>。</a:t>
            </a:r>
            <a:endParaRPr b="0" i="0" sz="1000">
              <a:solidFill>
                <a:schemeClr val="dk1"/>
              </a:solidFill>
            </a:endParaRPr>
          </a:p>
          <a:p>
            <a:pPr indent="-171450" lvl="0" marL="171450" rtl="0" algn="l">
              <a:lnSpc>
                <a:spcPct val="150000"/>
              </a:lnSpc>
              <a:spcBef>
                <a:spcPts val="0"/>
              </a:spcBef>
              <a:spcAft>
                <a:spcPts val="0"/>
              </a:spcAft>
              <a:buClr>
                <a:schemeClr val="dk1"/>
              </a:buClr>
              <a:buSzPts val="1000"/>
              <a:buChar char="🞐"/>
            </a:pPr>
            <a:r>
              <a:rPr lang="en-US"/>
              <a:t>Small class quality class</a:t>
            </a:r>
            <a:r>
              <a:rPr b="0" i="0" lang="en-US" sz="1000">
                <a:solidFill>
                  <a:schemeClr val="dk1"/>
                </a:solidFill>
              </a:rPr>
              <a:t>：</a:t>
            </a:r>
            <a:endParaRPr b="0" i="0" sz="1000">
              <a:solidFill>
                <a:schemeClr val="dk1"/>
              </a:solidFill>
            </a:endParaRPr>
          </a:p>
          <a:p>
            <a:pPr indent="-173037" lvl="1" marL="355600" rtl="0" algn="l">
              <a:lnSpc>
                <a:spcPct val="150000"/>
              </a:lnSpc>
              <a:spcBef>
                <a:spcPts val="0"/>
              </a:spcBef>
              <a:spcAft>
                <a:spcPts val="0"/>
              </a:spcAft>
              <a:buSzPts val="1000"/>
              <a:buChar char="■"/>
            </a:pPr>
            <a:r>
              <a:rPr lang="en-US"/>
              <a:t>Supports multiple-person audio and video interaction.</a:t>
            </a:r>
            <a:endParaRPr/>
          </a:p>
          <a:p>
            <a:pPr indent="0" lvl="1" marL="182562" rtl="0" algn="l">
              <a:lnSpc>
                <a:spcPct val="150000"/>
              </a:lnSpc>
              <a:spcBef>
                <a:spcPts val="0"/>
              </a:spcBef>
              <a:spcAft>
                <a:spcPts val="0"/>
              </a:spcAft>
              <a:buClr>
                <a:schemeClr val="dk1"/>
              </a:buClr>
              <a:buSzPts val="1000"/>
              <a:buNone/>
            </a:pPr>
            <a:r>
              <a:t/>
            </a:r>
            <a:endParaRPr b="0" i="0" sz="10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21: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p21: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b="0" i="0" lang="en-US" sz="1000">
                <a:solidFill>
                  <a:schemeClr val="dk1"/>
                </a:solidFill>
              </a:rPr>
              <a:t>大型公开课：</a:t>
            </a:r>
            <a:endParaRPr/>
          </a:p>
          <a:p>
            <a:pPr indent="-173037" lvl="1" marL="355600" rtl="0" algn="l">
              <a:lnSpc>
                <a:spcPct val="150000"/>
              </a:lnSpc>
              <a:spcBef>
                <a:spcPts val="0"/>
              </a:spcBef>
              <a:spcAft>
                <a:spcPts val="0"/>
              </a:spcAft>
              <a:buClr>
                <a:schemeClr val="dk1"/>
              </a:buClr>
              <a:buSzPts val="1000"/>
              <a:buChar char="■"/>
            </a:pPr>
            <a:r>
              <a:rPr b="0" i="0" lang="en-US" sz="1000">
                <a:solidFill>
                  <a:schemeClr val="dk1"/>
                </a:solidFill>
              </a:rPr>
              <a:t>百万级并发支持：可支持千万并发直播收看，海量CDN节点全方位覆盖。</a:t>
            </a:r>
            <a:endParaRPr/>
          </a:p>
          <a:p>
            <a:pPr indent="-173037" lvl="1" marL="355600" rtl="0" algn="l">
              <a:lnSpc>
                <a:spcPct val="150000"/>
              </a:lnSpc>
              <a:spcBef>
                <a:spcPts val="0"/>
              </a:spcBef>
              <a:spcAft>
                <a:spcPts val="0"/>
              </a:spcAft>
              <a:buClr>
                <a:schemeClr val="dk1"/>
              </a:buClr>
              <a:buSzPts val="1000"/>
              <a:buChar char="■"/>
            </a:pPr>
            <a:r>
              <a:rPr b="0" i="0" lang="en-US" sz="1000">
                <a:solidFill>
                  <a:schemeClr val="dk1"/>
                </a:solidFill>
              </a:rPr>
              <a:t>超低延时：端到端延时小于400ms，抗丢包率超过30%，抗800ms的网络抖动。</a:t>
            </a:r>
            <a:endParaRPr/>
          </a:p>
          <a:p>
            <a:pPr indent="-173037" lvl="1" marL="355600" rtl="0" algn="l">
              <a:lnSpc>
                <a:spcPct val="150000"/>
              </a:lnSpc>
              <a:spcBef>
                <a:spcPts val="0"/>
              </a:spcBef>
              <a:spcAft>
                <a:spcPts val="0"/>
              </a:spcAft>
              <a:buClr>
                <a:schemeClr val="dk1"/>
              </a:buClr>
              <a:buSzPts val="1000"/>
              <a:buChar char="■"/>
            </a:pPr>
            <a:r>
              <a:rPr b="0" i="0" lang="en-US" sz="1000">
                <a:solidFill>
                  <a:schemeClr val="dk1"/>
                </a:solidFill>
              </a:rPr>
              <a:t>视频答疑：支持师生白板互动，支持图片、文字、语音、小视频等。</a:t>
            </a:r>
            <a:endParaRPr b="0" i="0" sz="1000">
              <a:solidFill>
                <a:schemeClr val="dk1"/>
              </a:solidFill>
            </a:endParaRPr>
          </a:p>
          <a:p>
            <a:pPr indent="-171450" lvl="0" marL="171450" rtl="0" algn="l">
              <a:lnSpc>
                <a:spcPct val="150000"/>
              </a:lnSpc>
              <a:spcBef>
                <a:spcPts val="0"/>
              </a:spcBef>
              <a:spcAft>
                <a:spcPts val="0"/>
              </a:spcAft>
              <a:buClr>
                <a:schemeClr val="dk1"/>
              </a:buClr>
              <a:buSzPts val="1000"/>
              <a:buChar char="🞐"/>
            </a:pPr>
            <a:r>
              <a:rPr b="0" i="0" lang="en-US" sz="1000">
                <a:solidFill>
                  <a:schemeClr val="dk1"/>
                </a:solidFill>
              </a:rPr>
              <a:t>企业培训：</a:t>
            </a:r>
            <a:endParaRPr b="0" i="0" sz="1000">
              <a:solidFill>
                <a:schemeClr val="dk1"/>
              </a:solidFill>
            </a:endParaRPr>
          </a:p>
          <a:p>
            <a:pPr indent="-173037" lvl="1" marL="355600" rtl="0" algn="l">
              <a:lnSpc>
                <a:spcPct val="150000"/>
              </a:lnSpc>
              <a:spcBef>
                <a:spcPts val="0"/>
              </a:spcBef>
              <a:spcAft>
                <a:spcPts val="0"/>
              </a:spcAft>
              <a:buSzPts val="1000"/>
              <a:buChar char="■"/>
            </a:pPr>
            <a:r>
              <a:rPr lang="en-US"/>
              <a:t>It can be accessed through the mobile phone or mini program for meetings or training.</a:t>
            </a:r>
            <a:endParaRPr/>
          </a:p>
          <a:p>
            <a:pPr indent="-173037" lvl="1" marL="355600" rtl="0" algn="l">
              <a:lnSpc>
                <a:spcPct val="150000"/>
              </a:lnSpc>
              <a:spcBef>
                <a:spcPts val="0"/>
              </a:spcBef>
              <a:spcAft>
                <a:spcPts val="0"/>
              </a:spcAft>
              <a:buSzPts val="1000"/>
              <a:buChar char="■"/>
            </a:pPr>
            <a:r>
              <a:rPr lang="en-US"/>
              <a:t>The latency is less than 400ms with smooth communication.</a:t>
            </a:r>
            <a:endParaRPr/>
          </a:p>
          <a:p>
            <a:pPr indent="-173037" lvl="1" marL="355600" rtl="0" algn="l">
              <a:lnSpc>
                <a:spcPct val="150000"/>
              </a:lnSpc>
              <a:spcBef>
                <a:spcPts val="0"/>
              </a:spcBef>
              <a:spcAft>
                <a:spcPts val="0"/>
              </a:spcAft>
              <a:buSzPts val="1000"/>
              <a:buChar char="■"/>
            </a:pPr>
            <a:r>
              <a:rPr lang="en-US"/>
              <a:t>Anti-network jitter:</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22: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p22: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0" lvl="0" marL="0" rtl="0" algn="l">
              <a:lnSpc>
                <a:spcPct val="150000"/>
              </a:lnSpc>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23: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p23: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07950" lvl="0" marL="171450" rtl="0" algn="l">
              <a:lnSpc>
                <a:spcPct val="150000"/>
              </a:lnSpc>
              <a:spcBef>
                <a:spcPts val="0"/>
              </a:spcBef>
              <a:spcAft>
                <a:spcPts val="0"/>
              </a:spcAft>
              <a:buClr>
                <a:schemeClr val="dk1"/>
              </a:buClr>
              <a:buSzPts val="1000"/>
              <a:buNone/>
            </a:pPr>
            <a:r>
              <a:t/>
            </a:r>
            <a:endParaRPr sz="10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24: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p24: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VOD</a:t>
            </a:r>
            <a:r>
              <a:rPr b="0" i="0" lang="en-US" sz="1000">
                <a:solidFill>
                  <a:schemeClr val="dk1"/>
                </a:solidFill>
              </a:rPr>
              <a:t>：</a:t>
            </a:r>
            <a:endParaRPr b="0" i="0" sz="1000">
              <a:solidFill>
                <a:schemeClr val="dk1"/>
              </a:solidFill>
            </a:endParaRPr>
          </a:p>
          <a:p>
            <a:pPr indent="-173037" lvl="1" marL="355600" rtl="0" algn="l">
              <a:lnSpc>
                <a:spcPct val="150000"/>
              </a:lnSpc>
              <a:spcBef>
                <a:spcPts val="0"/>
              </a:spcBef>
              <a:spcAft>
                <a:spcPts val="0"/>
              </a:spcAft>
              <a:buClr>
                <a:schemeClr val="dk1"/>
              </a:buClr>
              <a:buSzPts val="1000"/>
              <a:buChar char="■"/>
            </a:pPr>
            <a:r>
              <a:rPr lang="en-US"/>
              <a:t>A one-stop audio and video on-demand solution integrating audio and video upload, live recording, media resource management, automated transcoding processing, video AI, distribution acceleration, and player SDK</a:t>
            </a:r>
            <a:r>
              <a:rPr b="0" i="0" lang="en-US" sz="1000">
                <a:solidFill>
                  <a:schemeClr val="dk1"/>
                </a:solidFill>
              </a:rPr>
              <a:t>。 </a:t>
            </a:r>
            <a:endParaRPr b="0" i="0" sz="1000">
              <a:solidFill>
                <a:schemeClr val="dk1"/>
              </a:solidFill>
            </a:endParaRPr>
          </a:p>
          <a:p>
            <a:pPr indent="-171450" lvl="0" marL="171450" rtl="0" algn="l">
              <a:lnSpc>
                <a:spcPct val="150000"/>
              </a:lnSpc>
              <a:spcBef>
                <a:spcPts val="0"/>
              </a:spcBef>
              <a:spcAft>
                <a:spcPts val="0"/>
              </a:spcAft>
              <a:buClr>
                <a:schemeClr val="dk1"/>
              </a:buClr>
              <a:buSzPts val="1000"/>
              <a:buChar char="🞐"/>
            </a:pPr>
            <a:r>
              <a:rPr b="0" i="0" lang="en-US" sz="1000">
                <a:solidFill>
                  <a:schemeClr val="dk1"/>
                </a:solidFill>
              </a:rPr>
              <a:t>短视频SDK：</a:t>
            </a:r>
            <a:endParaRPr b="0" i="0" sz="1000">
              <a:solidFill>
                <a:schemeClr val="dk1"/>
              </a:solidFill>
            </a:endParaRPr>
          </a:p>
          <a:p>
            <a:pPr indent="-173037" lvl="1" marL="355600" rtl="0" algn="l">
              <a:lnSpc>
                <a:spcPct val="150000"/>
              </a:lnSpc>
              <a:spcBef>
                <a:spcPts val="0"/>
              </a:spcBef>
              <a:spcAft>
                <a:spcPts val="0"/>
              </a:spcAft>
              <a:buClr>
                <a:schemeClr val="dk1"/>
              </a:buClr>
              <a:buSzPts val="1000"/>
              <a:buChar char="■"/>
            </a:pPr>
            <a:r>
              <a:rPr lang="en-US"/>
              <a:t>Based on Tencent Cloud's powerful upload, storage, transcoding, and distribution cloud on-demand capabilities, it provides a client SDK that integrates collection, editing, splicing, special effects, sharing, and playback functions, and integrates Tencent's IM, social, and user portrait data And the top AI face recognition and image detection technology to help users focus on the business itself and quickly and easily implement short video applications based on mobile terminals</a:t>
            </a:r>
            <a:r>
              <a:rPr b="0" i="0" lang="en-US" sz="1000">
                <a:solidFill>
                  <a:schemeClr val="dk1"/>
                </a:solidFill>
              </a:rPr>
              <a:t>。</a:t>
            </a:r>
            <a:endParaRPr b="0" i="0" sz="1000">
              <a:solidFill>
                <a:schemeClr val="dk1"/>
              </a:solidFill>
            </a:endParaRPr>
          </a:p>
          <a:p>
            <a:pPr indent="-171450" lvl="0" marL="171450" rtl="0" algn="l">
              <a:lnSpc>
                <a:spcPct val="150000"/>
              </a:lnSpc>
              <a:spcBef>
                <a:spcPts val="0"/>
              </a:spcBef>
              <a:spcAft>
                <a:spcPts val="0"/>
              </a:spcAft>
              <a:buClr>
                <a:schemeClr val="dk1"/>
              </a:buClr>
              <a:buSzPts val="1000"/>
              <a:buChar char="🞐"/>
            </a:pPr>
            <a:r>
              <a:rPr b="0" i="0" lang="en-US" sz="1000">
                <a:solidFill>
                  <a:schemeClr val="dk1"/>
                </a:solidFill>
              </a:rPr>
              <a:t>美颜特效SDK：</a:t>
            </a:r>
            <a:endParaRPr b="0" i="0" sz="1000">
              <a:solidFill>
                <a:schemeClr val="dk1"/>
              </a:solidFill>
            </a:endParaRPr>
          </a:p>
          <a:p>
            <a:pPr indent="-173037" lvl="1" marL="355600" rtl="0" algn="l">
              <a:lnSpc>
                <a:spcPct val="150000"/>
              </a:lnSpc>
              <a:spcBef>
                <a:spcPts val="0"/>
              </a:spcBef>
              <a:spcAft>
                <a:spcPts val="0"/>
              </a:spcAft>
              <a:buClr>
                <a:schemeClr val="dk1"/>
              </a:buClr>
              <a:buSzPts val="1000"/>
              <a:buChar char="■"/>
            </a:pPr>
            <a:r>
              <a:rPr lang="en-US"/>
              <a:t>The advanced video processing solution jointly created by Tencent Cloud, Tiantian Pmap and Youtu Lab, includes multiple real-time special effects functions such as filters, beautification, stickers, gesture recognition, etc., to create interesting video shooting gameplay to meet your needs. Class shooting needs</a:t>
            </a:r>
            <a:r>
              <a:rPr b="0" i="0" lang="en-US" sz="1000">
                <a:solidFill>
                  <a:schemeClr val="dk1"/>
                </a:solidFill>
              </a:rPr>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25: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p25: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云点播平台的工作原理</a:t>
            </a:r>
            <a:endParaRPr/>
          </a:p>
          <a:p>
            <a:pPr indent="-173037" lvl="1" marL="355600" rtl="0" algn="l">
              <a:lnSpc>
                <a:spcPct val="150000"/>
              </a:lnSpc>
              <a:spcBef>
                <a:spcPts val="0"/>
              </a:spcBef>
              <a:spcAft>
                <a:spcPts val="0"/>
              </a:spcAft>
              <a:buClr>
                <a:schemeClr val="dk1"/>
              </a:buClr>
              <a:buSzPts val="1000"/>
              <a:buChar char="■"/>
            </a:pPr>
            <a:r>
              <a:rPr lang="en-US"/>
              <a:t>Users upload video to the cloud-on-demand platform, which stores and manages the data, and can perform intelligent processing such as transcoding and watermarking on the data. </a:t>
            </a:r>
            <a:endParaRPr/>
          </a:p>
          <a:p>
            <a:pPr indent="-173037" lvl="1" marL="355600" rtl="0" algn="l">
              <a:lnSpc>
                <a:spcPct val="150000"/>
              </a:lnSpc>
              <a:spcBef>
                <a:spcPts val="0"/>
              </a:spcBef>
              <a:spcAft>
                <a:spcPts val="0"/>
              </a:spcAft>
              <a:buClr>
                <a:schemeClr val="dk1"/>
              </a:buClr>
              <a:buSzPts val="1000"/>
              <a:buChar char="■"/>
            </a:pPr>
            <a:r>
              <a:rPr lang="en-US"/>
              <a:t>The processed video will be distributed to each CDN node. The user obtains the video from the nearest CDN node through the terminal device. The information of the VOD platform, CDN node, and client is captured and the statistical analysis module can perform statistics and analysis on these information.</a:t>
            </a:r>
            <a:endParaRPr b="0" i="0" sz="10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26: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p26: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0" lvl="0" marL="0" rtl="0" algn="l">
              <a:lnSpc>
                <a:spcPct val="150000"/>
              </a:lnSpc>
              <a:spcBef>
                <a:spcPts val="0"/>
              </a:spcBef>
              <a:spcAft>
                <a:spcPts val="0"/>
              </a:spcAft>
              <a:buClr>
                <a:schemeClr val="dk1"/>
              </a:buClr>
              <a:buSzPts val="1000"/>
              <a:buNone/>
            </a:pPr>
            <a:r>
              <a:t/>
            </a:r>
            <a:endParaRPr b="0" i="0" sz="10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27: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p27: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Content source</a:t>
            </a:r>
            <a:endParaRPr/>
          </a:p>
          <a:p>
            <a:pPr indent="-173037" lvl="1" marL="355600" rtl="0" algn="l">
              <a:lnSpc>
                <a:spcPct val="150000"/>
              </a:lnSpc>
              <a:spcBef>
                <a:spcPts val="0"/>
              </a:spcBef>
              <a:spcAft>
                <a:spcPts val="0"/>
              </a:spcAft>
              <a:buClr>
                <a:schemeClr val="dk1"/>
              </a:buClr>
              <a:buSzPts val="1000"/>
              <a:buChar char="■"/>
            </a:pPr>
            <a:r>
              <a:rPr lang="en-US"/>
              <a:t>The content source can be UGC (User Generated Content) user original content, copyrighted video, own-media content, and live recording content recorded by the cloud live broadcast platform</a:t>
            </a:r>
            <a:r>
              <a:rPr lang="en-US"/>
              <a:t>；</a:t>
            </a:r>
            <a:endParaRPr/>
          </a:p>
          <a:p>
            <a:pPr indent="-171450" lvl="0" marL="171450" rtl="0" algn="l">
              <a:lnSpc>
                <a:spcPct val="150000"/>
              </a:lnSpc>
              <a:spcBef>
                <a:spcPts val="0"/>
              </a:spcBef>
              <a:spcAft>
                <a:spcPts val="0"/>
              </a:spcAft>
              <a:buClr>
                <a:schemeClr val="dk1"/>
              </a:buClr>
              <a:buSzPts val="1000"/>
              <a:buChar char="🞐"/>
            </a:pPr>
            <a:r>
              <a:rPr lang="en-US"/>
              <a:t>视频云端</a:t>
            </a:r>
            <a:endParaRPr/>
          </a:p>
          <a:p>
            <a:pPr indent="-173037" lvl="1" marL="355600" rtl="0" algn="l">
              <a:lnSpc>
                <a:spcPct val="150000"/>
              </a:lnSpc>
              <a:spcBef>
                <a:spcPts val="0"/>
              </a:spcBef>
              <a:spcAft>
                <a:spcPts val="0"/>
              </a:spcAft>
              <a:buClr>
                <a:schemeClr val="dk1"/>
              </a:buClr>
              <a:buSzPts val="1000"/>
              <a:buChar char="■"/>
            </a:pPr>
            <a:r>
              <a:rPr lang="en-US"/>
              <a:t>Video cloud mainly includes three modules: storage management, transcoding service, and media playback</a:t>
            </a:r>
            <a:r>
              <a:rPr lang="en-US"/>
              <a:t>；</a:t>
            </a:r>
            <a:endParaRPr/>
          </a:p>
          <a:p>
            <a:pPr indent="0" lvl="0" marL="0" rtl="0" algn="l">
              <a:lnSpc>
                <a:spcPct val="150000"/>
              </a:lnSpc>
              <a:spcBef>
                <a:spcPts val="0"/>
              </a:spcBef>
              <a:spcAft>
                <a:spcPts val="0"/>
              </a:spcAft>
              <a:buClr>
                <a:schemeClr val="dk1"/>
              </a:buClr>
              <a:buSzPts val="1000"/>
              <a:buNone/>
            </a:pPr>
            <a:r>
              <a:t/>
            </a:r>
            <a:endParaRPr b="0" i="0" sz="10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p3: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 name="Google Shape;44;p3: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28: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9" name="Google Shape;709;p28: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VOD</a:t>
            </a:r>
            <a:r>
              <a:rPr lang="en-US"/>
              <a:t> supports multiple methods such as local file upload, live broadcast interface, URL file pull, and API upload, uploading to storage devices, supporting resumable uploads, and File multiple backup function, support upload format as follows</a:t>
            </a:r>
            <a:r>
              <a:rPr lang="en-US"/>
              <a:t>：</a:t>
            </a:r>
            <a:endParaRPr/>
          </a:p>
          <a:p>
            <a:pPr indent="-173037" lvl="1" marL="355600" rtl="0" algn="l">
              <a:lnSpc>
                <a:spcPct val="150000"/>
              </a:lnSpc>
              <a:spcBef>
                <a:spcPts val="0"/>
              </a:spcBef>
              <a:spcAft>
                <a:spcPts val="0"/>
              </a:spcAft>
              <a:buClr>
                <a:schemeClr val="dk1"/>
              </a:buClr>
              <a:buSzPts val="1000"/>
              <a:buChar char="■"/>
            </a:pPr>
            <a:r>
              <a:rPr lang="en-US"/>
              <a:t>视频：MP4、TS、FLV、WMV、ASF、RM、RMVB、MPG、MPEG、3GP、MOV、WEBM、AVI。</a:t>
            </a:r>
            <a:endParaRPr/>
          </a:p>
          <a:p>
            <a:pPr indent="-173037" lvl="1" marL="355600" rtl="0" algn="l">
              <a:lnSpc>
                <a:spcPct val="150000"/>
              </a:lnSpc>
              <a:spcBef>
                <a:spcPts val="0"/>
              </a:spcBef>
              <a:spcAft>
                <a:spcPts val="0"/>
              </a:spcAft>
              <a:buClr>
                <a:schemeClr val="dk1"/>
              </a:buClr>
              <a:buSzPts val="1000"/>
              <a:buChar char="■"/>
            </a:pPr>
            <a:r>
              <a:rPr lang="en-US"/>
              <a:t>音频：MP3、M4A、FLAC、OGG、WAV</a:t>
            </a:r>
            <a:endParaRPr/>
          </a:p>
          <a:p>
            <a:pPr indent="0" lvl="0" marL="0" rtl="0" algn="l">
              <a:lnSpc>
                <a:spcPct val="150000"/>
              </a:lnSpc>
              <a:spcBef>
                <a:spcPts val="0"/>
              </a:spcBef>
              <a:spcAft>
                <a:spcPts val="0"/>
              </a:spcAft>
              <a:buClr>
                <a:schemeClr val="dk1"/>
              </a:buClr>
              <a:buSzPts val="1000"/>
              <a:buNone/>
            </a:pPr>
            <a:r>
              <a:t/>
            </a:r>
            <a:endParaRPr b="0" i="0" sz="10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29: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1" name="Google Shape;741;p29: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marR="0" rtl="0" algn="l">
              <a:lnSpc>
                <a:spcPct val="150000"/>
              </a:lnSpc>
              <a:spcBef>
                <a:spcPts val="0"/>
              </a:spcBef>
              <a:spcAft>
                <a:spcPts val="0"/>
              </a:spcAft>
              <a:buClr>
                <a:schemeClr val="dk1"/>
              </a:buClr>
              <a:buSzPts val="1000"/>
              <a:buChar char="🞐"/>
            </a:pPr>
            <a:r>
              <a:rPr lang="en-US"/>
              <a:t>The live recording stores the files on the VOD platform. If you need to use the live broadcast Recording service needs to open on-demand service first, </a:t>
            </a:r>
            <a:endParaRPr/>
          </a:p>
          <a:p>
            <a:pPr indent="-171450" lvl="0" marL="171450" marR="0" rtl="0" algn="l">
              <a:lnSpc>
                <a:spcPct val="150000"/>
              </a:lnSpc>
              <a:spcBef>
                <a:spcPts val="0"/>
              </a:spcBef>
              <a:spcAft>
                <a:spcPts val="0"/>
              </a:spcAft>
              <a:buClr>
                <a:schemeClr val="dk1"/>
              </a:buClr>
              <a:buSzPts val="1000"/>
              <a:buChar char="🞐"/>
            </a:pPr>
            <a:r>
              <a:rPr lang="en-US"/>
              <a:t>The recording file format supports: FLV/HLS/MP4, or AAC is pure audio recording.</a:t>
            </a:r>
            <a:endParaRPr/>
          </a:p>
          <a:p>
            <a:pPr indent="-171450" lvl="0" marL="171450" marR="0" rtl="0" algn="l">
              <a:lnSpc>
                <a:spcPct val="150000"/>
              </a:lnSpc>
              <a:spcBef>
                <a:spcPts val="0"/>
              </a:spcBef>
              <a:spcAft>
                <a:spcPts val="0"/>
              </a:spcAft>
              <a:buClr>
                <a:schemeClr val="lt1"/>
              </a:buClr>
              <a:buSzPts val="1000"/>
              <a:buChar char="🞐"/>
            </a:pPr>
            <a:r>
              <a:rPr lang="en-US" sz="1000">
                <a:solidFill>
                  <a:schemeClr val="lt1"/>
                </a:solidFill>
              </a:rPr>
              <a:t>通过点播接口将视频存入点播的云视频存储设备，进行热备存储，并可以设置过期时间，超过一定时间后自动转为冷备存储。</a:t>
            </a:r>
            <a:endParaRPr sz="1000">
              <a:solidFill>
                <a:schemeClr val="lt1"/>
              </a:solidFill>
            </a:endParaRPr>
          </a:p>
          <a:p>
            <a:pPr indent="0" lvl="0" marL="0" rtl="0" algn="l">
              <a:lnSpc>
                <a:spcPct val="150000"/>
              </a:lnSpc>
              <a:spcBef>
                <a:spcPts val="0"/>
              </a:spcBef>
              <a:spcAft>
                <a:spcPts val="0"/>
              </a:spcAft>
              <a:buClr>
                <a:schemeClr val="dk1"/>
              </a:buClr>
              <a:buSzPts val="1000"/>
              <a:buNone/>
            </a:pPr>
            <a:r>
              <a:t/>
            </a:r>
            <a:endParaRPr b="0" i="0" sz="100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30: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6" name="Google Shape;776;p30: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marR="0" rtl="0" algn="l">
              <a:lnSpc>
                <a:spcPct val="150000"/>
              </a:lnSpc>
              <a:spcBef>
                <a:spcPts val="0"/>
              </a:spcBef>
              <a:spcAft>
                <a:spcPts val="0"/>
              </a:spcAft>
              <a:buClr>
                <a:schemeClr val="dk1"/>
              </a:buClr>
              <a:buSzPts val="1000"/>
              <a:buChar char="🞐"/>
            </a:pPr>
            <a:r>
              <a:rPr lang="en-US"/>
              <a:t>如果云点播提供的上传 SDK 没有涵盖 App 后台所使用的语言，则 App 后台需要自行调用云点播的服务端 API 进行视频上传，相比 SDK 方式的上传，基于 API 方式的上传需要自行实现申请上传和上传文件等步骤。而上传文件也没有 SDK 的方式方便，对于大文件需要自己做分片上传等逻辑，这种上传方式是不推荐的文。</a:t>
            </a:r>
            <a:endParaRPr/>
          </a:p>
          <a:p>
            <a:pPr indent="-171450" lvl="0" marL="171450" marR="0" rtl="0" algn="l">
              <a:lnSpc>
                <a:spcPct val="150000"/>
              </a:lnSpc>
              <a:spcBef>
                <a:spcPts val="0"/>
              </a:spcBef>
              <a:spcAft>
                <a:spcPts val="0"/>
              </a:spcAft>
              <a:buClr>
                <a:schemeClr val="dk1"/>
              </a:buClr>
              <a:buSzPts val="1000"/>
              <a:buChar char="🞐"/>
            </a:pPr>
            <a:r>
              <a:rPr lang="en-US"/>
              <a:t>更多内容可参考文档链接：https://cloud.tencent.com/document/product/266/9759</a:t>
            </a:r>
            <a:endParaRPr/>
          </a:p>
          <a:p>
            <a:pPr indent="0" lvl="0" marL="0" rtl="0" algn="l">
              <a:lnSpc>
                <a:spcPct val="150000"/>
              </a:lnSpc>
              <a:spcBef>
                <a:spcPts val="0"/>
              </a:spcBef>
              <a:spcAft>
                <a:spcPts val="0"/>
              </a:spcAft>
              <a:buClr>
                <a:schemeClr val="dk1"/>
              </a:buClr>
              <a:buSzPts val="1000"/>
              <a:buNone/>
            </a:pPr>
            <a:r>
              <a:t/>
            </a:r>
            <a:endParaRPr b="0" i="0" sz="100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31: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p31: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marR="0" rtl="0" algn="l">
              <a:lnSpc>
                <a:spcPct val="150000"/>
              </a:lnSpc>
              <a:spcBef>
                <a:spcPts val="0"/>
              </a:spcBef>
              <a:spcAft>
                <a:spcPts val="0"/>
              </a:spcAft>
              <a:buClr>
                <a:schemeClr val="dk1"/>
              </a:buClr>
              <a:buSzPts val="1000"/>
              <a:buFont typeface="Noto Sans Symbols"/>
              <a:buChar char="🞐"/>
            </a:pPr>
            <a:r>
              <a:rPr lang="en-US"/>
              <a:t>客户端视频上传是指 App 的最终用户将本地视频上传到云点播平台，流程架构如下：</a:t>
            </a:r>
            <a:r>
              <a:rPr lang="en-US">
                <a:solidFill>
                  <a:schemeClr val="lt1"/>
                </a:solidFill>
              </a:rPr>
              <a:t>：</a:t>
            </a:r>
            <a:r>
              <a:rPr lang="en-US"/>
              <a:t>https://cloud.tencent.com/document/product/266/9219</a:t>
            </a:r>
            <a:endParaRPr/>
          </a:p>
          <a:p>
            <a:pPr indent="-171450" lvl="1" marL="355600" marR="0" rtl="0" algn="l">
              <a:lnSpc>
                <a:spcPct val="150000"/>
              </a:lnSpc>
              <a:spcBef>
                <a:spcPts val="0"/>
              </a:spcBef>
              <a:spcAft>
                <a:spcPts val="0"/>
              </a:spcAft>
              <a:buClr>
                <a:schemeClr val="dk1"/>
              </a:buClr>
              <a:buSzPts val="1000"/>
              <a:buChar char="■"/>
            </a:pPr>
            <a:r>
              <a:rPr lang="en-US"/>
              <a:t>客户端需要向 App 的签名派发服务器申请上传签名，这是因为虽然客户端上传是直接将视频文件从客户端上传到云点播平台，无需 App 服务端中转，但云点播必须对发起请求的客户端进行鉴权，所以第一步是去APP后台的签名派发服务器去申请上传签名；</a:t>
            </a:r>
            <a:endParaRPr/>
          </a:p>
          <a:p>
            <a:pPr indent="-171450" lvl="1" marL="355600" marR="0" rtl="0" algn="l">
              <a:lnSpc>
                <a:spcPct val="150000"/>
              </a:lnSpc>
              <a:spcBef>
                <a:spcPts val="0"/>
              </a:spcBef>
              <a:spcAft>
                <a:spcPts val="0"/>
              </a:spcAft>
              <a:buClr>
                <a:schemeClr val="dk1"/>
              </a:buClr>
              <a:buSzPts val="1000"/>
              <a:buChar char="■"/>
            </a:pPr>
            <a:r>
              <a:rPr lang="en-US"/>
              <a:t>签名请求通过后，使用SDK进行视频上传，为了方便客户端的视频上传，云点播提供多平台 SDK 方便客户接入，比如Android上传SDK、IOS上传SDK、web上传SDK；</a:t>
            </a:r>
            <a:endParaRPr/>
          </a:p>
          <a:p>
            <a:pPr indent="-171450" lvl="1" marL="355600" marR="0" rtl="0" algn="l">
              <a:lnSpc>
                <a:spcPct val="150000"/>
              </a:lnSpc>
              <a:spcBef>
                <a:spcPts val="0"/>
              </a:spcBef>
              <a:spcAft>
                <a:spcPts val="0"/>
              </a:spcAft>
              <a:buClr>
                <a:schemeClr val="dk1"/>
              </a:buClr>
              <a:buSzPts val="1000"/>
              <a:buChar char="■"/>
            </a:pPr>
            <a:r>
              <a:rPr lang="en-US"/>
              <a:t>视频上传完成之后，云点播会给 App 后台发起 事件通知 - 视频上传完成，App 后台可通过该事件感知到视频上传行为。如果要接收事件通知，则 App 需要到 控制台 - 回调设置开启事件通知，这里当上传完成，则在云点播内部进行视频处理，同时视频处理完成也会将通知App后台视频处理完成的消息。</a:t>
            </a:r>
            <a:endParaRPr>
              <a:solidFill>
                <a:schemeClr val="lt1"/>
              </a:solidFill>
            </a:endParaRPr>
          </a:p>
          <a:p>
            <a:pPr indent="0" lvl="0" marL="0" rtl="0" algn="l">
              <a:lnSpc>
                <a:spcPct val="150000"/>
              </a:lnSpc>
              <a:spcBef>
                <a:spcPts val="0"/>
              </a:spcBef>
              <a:spcAft>
                <a:spcPts val="0"/>
              </a:spcAft>
              <a:buClr>
                <a:schemeClr val="dk1"/>
              </a:buClr>
              <a:buSzPts val="1000"/>
              <a:buNone/>
            </a:pPr>
            <a:r>
              <a:t/>
            </a:r>
            <a:endParaRPr b="0" i="0" sz="100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32: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0" name="Google Shape;790;p32: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By passing the video URL, the videos that already exist on the Internet, such as from other cloud vendors or origin sites, can be pulled to Tencent Cloud in batches, and multiple video files (up to 50) can be pulled in batches by entering the value of n in the parameter.</a:t>
            </a:r>
            <a:endParaRPr/>
          </a:p>
          <a:p>
            <a:pPr indent="0" lvl="0" marL="0" rtl="0" algn="l">
              <a:lnSpc>
                <a:spcPct val="150000"/>
              </a:lnSpc>
              <a:spcBef>
                <a:spcPts val="0"/>
              </a:spcBef>
              <a:spcAft>
                <a:spcPts val="0"/>
              </a:spcAft>
              <a:buClr>
                <a:schemeClr val="dk1"/>
              </a:buClr>
              <a:buSzPts val="1000"/>
              <a:buNone/>
            </a:pPr>
            <a:r>
              <a:t/>
            </a:r>
            <a:endParaRPr b="0" i="0" sz="1000">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33: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3" name="Google Shape;813;p33: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marR="0" rtl="0" algn="l">
              <a:lnSpc>
                <a:spcPct val="150000"/>
              </a:lnSpc>
              <a:spcBef>
                <a:spcPts val="0"/>
              </a:spcBef>
              <a:spcAft>
                <a:spcPts val="0"/>
              </a:spcAft>
              <a:buClr>
                <a:schemeClr val="dk1"/>
              </a:buClr>
              <a:buSzPts val="1000"/>
              <a:buChar char="🞐"/>
            </a:pPr>
            <a:r>
              <a:rPr lang="en-US"/>
              <a:t>Transcoding</a:t>
            </a:r>
            <a:r>
              <a:rPr lang="en-US"/>
              <a:t> is the process of analyzing or processing the original video and outputting the processing results. You can refer to the document link</a:t>
            </a:r>
            <a:r>
              <a:rPr lang="en-US"/>
              <a:t>：https://cloud.tencent.com/document/product/266/11701</a:t>
            </a:r>
            <a:endParaRPr/>
          </a:p>
          <a:p>
            <a:pPr indent="0" lvl="0" marL="0" rtl="0" algn="l">
              <a:lnSpc>
                <a:spcPct val="150000"/>
              </a:lnSpc>
              <a:spcBef>
                <a:spcPts val="0"/>
              </a:spcBef>
              <a:spcAft>
                <a:spcPts val="0"/>
              </a:spcAft>
              <a:buClr>
                <a:schemeClr val="dk1"/>
              </a:buClr>
              <a:buSzPts val="1000"/>
              <a:buNone/>
            </a:pPr>
            <a:r>
              <a:t/>
            </a:r>
            <a:endParaRPr b="0" i="0" sz="100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34: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p34: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copyright protection, VOD offers a basic level of DRM (Digital Rights Management) solution, which uses HLS's AES encryption technology to encrypt video content. The encryption process is as follows</a:t>
            </a:r>
            <a:r>
              <a:rPr lang="en-US"/>
              <a:t>：</a:t>
            </a:r>
            <a:endParaRPr/>
          </a:p>
          <a:p>
            <a:pPr indent="-173037" lvl="1" marL="355600" rtl="0" algn="l">
              <a:lnSpc>
                <a:spcPct val="150000"/>
              </a:lnSpc>
              <a:spcBef>
                <a:spcPts val="0"/>
              </a:spcBef>
              <a:spcAft>
                <a:spcPts val="0"/>
              </a:spcAft>
              <a:buSzPts val="1000"/>
              <a:buChar char="■"/>
            </a:pPr>
            <a:r>
              <a:rPr lang="en-US"/>
              <a:t>First, the APP background initiates a video encryption request to the multimedia transcoding module;</a:t>
            </a:r>
            <a:endParaRPr/>
          </a:p>
          <a:p>
            <a:pPr indent="-173037" lvl="1" marL="355600" rtl="0" algn="l">
              <a:lnSpc>
                <a:spcPct val="150000"/>
              </a:lnSpc>
              <a:spcBef>
                <a:spcPts val="0"/>
              </a:spcBef>
              <a:spcAft>
                <a:spcPts val="0"/>
              </a:spcAft>
              <a:buSzPts val="1000"/>
              <a:buChar char="■"/>
            </a:pPr>
            <a:r>
              <a:rPr lang="en-US"/>
              <a:t>The transcoding module obtains the encryption key from the key management service;</a:t>
            </a:r>
            <a:endParaRPr/>
          </a:p>
          <a:p>
            <a:pPr indent="-173037" lvl="1" marL="355600" rtl="0" algn="l">
              <a:lnSpc>
                <a:spcPct val="150000"/>
              </a:lnSpc>
              <a:spcBef>
                <a:spcPts val="0"/>
              </a:spcBef>
              <a:spcAft>
                <a:spcPts val="0"/>
              </a:spcAft>
              <a:buSzPts val="1000"/>
              <a:buChar char="■"/>
            </a:pPr>
            <a:r>
              <a:rPr lang="en-US"/>
              <a:t>Encrypt and transcode the video source file uploaded by the user, and publish the encrypted video file to the CDN node;</a:t>
            </a:r>
            <a:endParaRPr/>
          </a:p>
          <a:p>
            <a:pPr indent="-173037" lvl="1" marL="355600" rtl="0" algn="l">
              <a:lnSpc>
                <a:spcPct val="150000"/>
              </a:lnSpc>
              <a:spcBef>
                <a:spcPts val="0"/>
              </a:spcBef>
              <a:spcAft>
                <a:spcPts val="0"/>
              </a:spcAft>
              <a:buSzPts val="1000"/>
              <a:buChar char="■"/>
            </a:pPr>
            <a:r>
              <a:rPr lang="en-US"/>
              <a:t>The authentication and key distribution service module will also obtain the decrypted key from the key management service</a:t>
            </a:r>
            <a:r>
              <a:rPr lang="en-US"/>
              <a:t>；</a:t>
            </a:r>
            <a:endParaRPr/>
          </a:p>
          <a:p>
            <a:pPr indent="-171450" lvl="0" marL="171450" rtl="0" algn="l">
              <a:lnSpc>
                <a:spcPct val="150000"/>
              </a:lnSpc>
              <a:spcBef>
                <a:spcPts val="0"/>
              </a:spcBef>
              <a:spcAft>
                <a:spcPts val="0"/>
              </a:spcAft>
              <a:buClr>
                <a:schemeClr val="dk1"/>
              </a:buClr>
              <a:buSzPts val="1000"/>
              <a:buChar char="🞐"/>
            </a:pPr>
            <a:r>
              <a:rPr lang="en-US"/>
              <a:t>When the encryption is complete, the next step is the user's access logic</a:t>
            </a:r>
            <a:r>
              <a:rPr lang="en-US"/>
              <a:t>：</a:t>
            </a:r>
            <a:endParaRPr/>
          </a:p>
          <a:p>
            <a:pPr indent="-173037" lvl="1" marL="355600" rtl="0" algn="l">
              <a:lnSpc>
                <a:spcPct val="150000"/>
              </a:lnSpc>
              <a:spcBef>
                <a:spcPts val="0"/>
              </a:spcBef>
              <a:spcAft>
                <a:spcPts val="0"/>
              </a:spcAft>
              <a:buSzPts val="1000"/>
              <a:buChar char="■"/>
            </a:pPr>
            <a:r>
              <a:rPr lang="en-US"/>
              <a:t>The user logs in to the on-demand verification platform through the playback terminal and obtains the identity verification cookie;</a:t>
            </a:r>
            <a:endParaRPr/>
          </a:p>
          <a:p>
            <a:pPr indent="-173037" lvl="1" marL="355600" rtl="0" algn="l">
              <a:lnSpc>
                <a:spcPct val="150000"/>
              </a:lnSpc>
              <a:spcBef>
                <a:spcPts val="0"/>
              </a:spcBef>
              <a:spcAft>
                <a:spcPts val="0"/>
              </a:spcAft>
              <a:buSzPts val="1000"/>
              <a:buChar char="■"/>
            </a:pPr>
            <a:r>
              <a:rPr lang="en-US"/>
              <a:t>The playback terminal obtains the playback address of the specified video;</a:t>
            </a:r>
            <a:endParaRPr/>
          </a:p>
          <a:p>
            <a:pPr indent="-173037" lvl="1" marL="355600" rtl="0" algn="l">
              <a:lnSpc>
                <a:spcPct val="150000"/>
              </a:lnSpc>
              <a:spcBef>
                <a:spcPts val="0"/>
              </a:spcBef>
              <a:spcAft>
                <a:spcPts val="0"/>
              </a:spcAft>
              <a:buSzPts val="1000"/>
              <a:buChar char="■"/>
            </a:pPr>
            <a:r>
              <a:rPr lang="en-US"/>
              <a:t>Obtain the encrypted video according to the address;</a:t>
            </a:r>
            <a:endParaRPr/>
          </a:p>
          <a:p>
            <a:pPr indent="-173037" lvl="1" marL="355600" rtl="0" algn="l">
              <a:lnSpc>
                <a:spcPct val="150000"/>
              </a:lnSpc>
              <a:spcBef>
                <a:spcPts val="0"/>
              </a:spcBef>
              <a:spcAft>
                <a:spcPts val="0"/>
              </a:spcAft>
              <a:buSzPts val="1000"/>
              <a:buChar char="■"/>
            </a:pPr>
            <a:r>
              <a:rPr lang="en-US"/>
              <a:t>The player will pass the obtained identity verification cookie to the authentication key distribution service to obtain the decryption key;</a:t>
            </a:r>
            <a:endParaRPr/>
          </a:p>
          <a:p>
            <a:pPr indent="-173037" lvl="1" marL="355600" rtl="0" algn="l">
              <a:lnSpc>
                <a:spcPct val="150000"/>
              </a:lnSpc>
              <a:spcBef>
                <a:spcPts val="0"/>
              </a:spcBef>
              <a:spcAft>
                <a:spcPts val="0"/>
              </a:spcAft>
              <a:buSzPts val="1000"/>
              <a:buChar char="■"/>
            </a:pPr>
            <a:r>
              <a:rPr lang="en-US"/>
              <a:t>Use the decryption key to decrypt the encrypted video and watch it</a:t>
            </a:r>
            <a:r>
              <a:rPr lang="en-US"/>
              <a:t>；</a:t>
            </a:r>
            <a:endParaRPr/>
          </a:p>
          <a:p>
            <a:pPr indent="-171450" lvl="0" marL="171450" rtl="0" algn="l">
              <a:lnSpc>
                <a:spcPct val="150000"/>
              </a:lnSpc>
              <a:spcBef>
                <a:spcPts val="0"/>
              </a:spcBef>
              <a:spcAft>
                <a:spcPts val="0"/>
              </a:spcAft>
              <a:buClr>
                <a:schemeClr val="dk1"/>
              </a:buClr>
              <a:buSzPts val="1000"/>
              <a:buChar char="🞐"/>
            </a:pPr>
            <a:r>
              <a:rPr lang="en-US"/>
              <a:t>文档链接：https://cloud.tencent.com/document/product/266/9638</a:t>
            </a:r>
            <a:endParaRPr/>
          </a:p>
          <a:p>
            <a:pPr indent="0" lvl="0" marL="0" rtl="0" algn="l">
              <a:lnSpc>
                <a:spcPct val="150000"/>
              </a:lnSpc>
              <a:spcBef>
                <a:spcPts val="0"/>
              </a:spcBef>
              <a:spcAft>
                <a:spcPts val="0"/>
              </a:spcAft>
              <a:buClr>
                <a:schemeClr val="dk1"/>
              </a:buClr>
              <a:buSzPts val="1000"/>
              <a:buNone/>
            </a:pPr>
            <a:r>
              <a:t/>
            </a:r>
            <a:endParaRPr b="0" i="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35: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6" name="Google Shape;826;p35: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SzPts val="1000"/>
              <a:buChar char="🞐"/>
            </a:pPr>
            <a:r>
              <a:rPr lang="en-US"/>
              <a:t>Standard transcoding: the on-demand interface initiates a transcoding request, the transcoding service reads the video data from media storage, after the transcoding is successful, rewrites the transcoded video data into the storage, and then Return to the VDO API;</a:t>
            </a:r>
            <a:endParaRPr/>
          </a:p>
          <a:p>
            <a:pPr indent="-171450" lvl="0" marL="171450" rtl="0" algn="l">
              <a:lnSpc>
                <a:spcPct val="150000"/>
              </a:lnSpc>
              <a:spcBef>
                <a:spcPts val="0"/>
              </a:spcBef>
              <a:spcAft>
                <a:spcPts val="0"/>
              </a:spcAft>
              <a:buSzPts val="1000"/>
              <a:buChar char="🞐"/>
            </a:pPr>
            <a:r>
              <a:rPr lang="en-US"/>
              <a:t>Independent transcoding mode: The VOD API initiates a transcoding request and triggers the SCF to read data from the object storage for transcoding. After the transcoding is successful, the data is rewritten into the object storage, and then the result is returned to the on-demand interface.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36: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p36: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lt1"/>
              </a:buClr>
              <a:buSzPts val="1800"/>
              <a:buChar char="🞐"/>
            </a:pPr>
            <a:r>
              <a:rPr lang="en-US" sz="1800">
                <a:solidFill>
                  <a:schemeClr val="lt1"/>
                </a:solidFill>
              </a:rPr>
              <a:t>音视频处理的消息通知机制有普通模式和可靠模式两种：</a:t>
            </a:r>
            <a:endParaRPr sz="1800">
              <a:solidFill>
                <a:schemeClr val="lt1"/>
              </a:solidFill>
            </a:endParaRPr>
          </a:p>
          <a:p>
            <a:pPr indent="-173037" lvl="1" marL="355600" rtl="0" algn="l">
              <a:lnSpc>
                <a:spcPct val="150000"/>
              </a:lnSpc>
              <a:spcBef>
                <a:spcPts val="0"/>
              </a:spcBef>
              <a:spcAft>
                <a:spcPts val="0"/>
              </a:spcAft>
              <a:buClr>
                <a:schemeClr val="lt1"/>
              </a:buClr>
              <a:buSzPts val="1800"/>
              <a:buChar char="■"/>
            </a:pPr>
            <a:r>
              <a:rPr lang="en-US" sz="1800">
                <a:solidFill>
                  <a:schemeClr val="lt1"/>
                </a:solidFill>
              </a:rPr>
              <a:t>普通模式就是由开发者向点播接口发起转码请求，转码模块进行转码，转码完成后将结果返回给点播接口，触发事件通知机制，返回给开发者后台；</a:t>
            </a:r>
            <a:endParaRPr sz="1800">
              <a:solidFill>
                <a:schemeClr val="lt1"/>
              </a:solidFill>
            </a:endParaRPr>
          </a:p>
          <a:p>
            <a:pPr indent="-173037" lvl="1" marL="355600" rtl="0" algn="l">
              <a:lnSpc>
                <a:spcPct val="150000"/>
              </a:lnSpc>
              <a:spcBef>
                <a:spcPts val="0"/>
              </a:spcBef>
              <a:spcAft>
                <a:spcPts val="0"/>
              </a:spcAft>
              <a:buClr>
                <a:schemeClr val="lt1"/>
              </a:buClr>
              <a:buSzPts val="1800"/>
              <a:buChar char="■"/>
            </a:pPr>
            <a:r>
              <a:rPr lang="en-US" sz="1800">
                <a:solidFill>
                  <a:schemeClr val="lt1"/>
                </a:solidFill>
              </a:rPr>
              <a:t>可靠模式则采用消息队列异步的方式进行，开发者向点播接口发起转码请求，调用转码模块进行转码，转码完成后将消息返回给点播接口，消息并不会直接返回给开发者后台，而是将消息写入消息队列，开发者后台定期去点播接口发起轮询请求，点播接口向消息队列读取消息，将读取结果返回给开发者后台；</a:t>
            </a:r>
            <a:endParaRPr sz="1800">
              <a:solidFill>
                <a:schemeClr val="lt1"/>
              </a:solidFill>
            </a:endParaRPr>
          </a:p>
          <a:p>
            <a:pPr indent="-173037" lvl="1" marL="355600" rtl="0" algn="l">
              <a:lnSpc>
                <a:spcPct val="150000"/>
              </a:lnSpc>
              <a:spcBef>
                <a:spcPts val="0"/>
              </a:spcBef>
              <a:spcAft>
                <a:spcPts val="0"/>
              </a:spcAft>
              <a:buClr>
                <a:schemeClr val="lt1"/>
              </a:buClr>
              <a:buSzPts val="1800"/>
              <a:buChar char="■"/>
            </a:pPr>
            <a:r>
              <a:rPr lang="en-US" sz="1800">
                <a:solidFill>
                  <a:schemeClr val="lt1"/>
                </a:solidFill>
              </a:rPr>
              <a:t>参考文档链接</a:t>
            </a:r>
            <a:r>
              <a:rPr lang="en-US" sz="1400">
                <a:solidFill>
                  <a:schemeClr val="lt1"/>
                </a:solidFill>
              </a:rPr>
              <a:t>：https://cloud.tencent.com/document/product/266/7829</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37: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p37: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lt1"/>
              </a:buClr>
              <a:buSzPts val="2400"/>
              <a:buChar char="🞐"/>
            </a:pPr>
            <a:r>
              <a:rPr lang="en-US" sz="2400">
                <a:solidFill>
                  <a:schemeClr val="lt1"/>
                </a:solidFill>
              </a:rPr>
              <a:t>音视频处理按照固定流程进行：</a:t>
            </a:r>
            <a:endParaRPr sz="2400">
              <a:solidFill>
                <a:schemeClr val="lt1"/>
              </a:solidFill>
            </a:endParaRPr>
          </a:p>
          <a:p>
            <a:pPr indent="-173037" lvl="1" marL="355600" rtl="0" algn="l">
              <a:lnSpc>
                <a:spcPct val="150000"/>
              </a:lnSpc>
              <a:spcBef>
                <a:spcPts val="0"/>
              </a:spcBef>
              <a:spcAft>
                <a:spcPts val="0"/>
              </a:spcAft>
              <a:buClr>
                <a:schemeClr val="lt1"/>
              </a:buClr>
              <a:buSzPts val="2400"/>
              <a:buChar char="■"/>
            </a:pPr>
            <a:r>
              <a:rPr lang="en-US" sz="2400">
                <a:solidFill>
                  <a:schemeClr val="lt1"/>
                </a:solidFill>
              </a:rPr>
              <a:t>视频上传后，点播平台获取视频元数据信息，然后根据设置的判断条件有条件进行转码，比如以码率为判断依据，大于1Mbps进行转码，不足则不进行转码的动作，处理完后进行音视频存储，触发事件通知，返回结果。参考文档链接</a:t>
            </a:r>
            <a:r>
              <a:rPr lang="en-US" sz="1800">
                <a:solidFill>
                  <a:schemeClr val="lt1"/>
                </a:solidFill>
              </a:rPr>
              <a:t>：https://cloud.tencent.com/document/product/266/11700</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4: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 name="Google Shape;60;p4: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38: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3" name="Google Shape;973;p38: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lt1"/>
              </a:buClr>
              <a:buSzPts val="2400"/>
              <a:buChar char="🞐"/>
            </a:pPr>
            <a:r>
              <a:rPr lang="en-US" sz="2400">
                <a:solidFill>
                  <a:schemeClr val="lt1"/>
                </a:solidFill>
              </a:rPr>
              <a:t>云点播支持从开发者自己的源站或其他云厂商处拉取数据到云点播接口，也支持比如通过移动硬盘的方式将视频拷贝到黑石服务器中，然后通过腾讯云内网将数据上传至云点播服务的方式。</a:t>
            </a:r>
            <a:endParaRPr sz="2400">
              <a:solidFill>
                <a:schemeClr val="lt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p39: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6" name="Google Shape;1016;p39: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b="0" i="0" lang="en-US" sz="1000">
                <a:solidFill>
                  <a:schemeClr val="dk1"/>
                </a:solidFill>
              </a:rPr>
              <a:t>核心需求</a:t>
            </a:r>
            <a:endParaRPr b="0" i="0" sz="1000">
              <a:solidFill>
                <a:schemeClr val="dk1"/>
              </a:solidFill>
            </a:endParaRPr>
          </a:p>
          <a:p>
            <a:pPr indent="-173037" lvl="1" marL="355600" rtl="0" algn="l">
              <a:lnSpc>
                <a:spcPct val="150000"/>
              </a:lnSpc>
              <a:spcBef>
                <a:spcPts val="0"/>
              </a:spcBef>
              <a:spcAft>
                <a:spcPts val="0"/>
              </a:spcAft>
              <a:buSzPts val="1000"/>
              <a:buChar char="■"/>
            </a:pPr>
            <a:r>
              <a:rPr lang="en-US"/>
              <a:t>To share content with others in real time requires </a:t>
            </a:r>
            <a:r>
              <a:rPr lang="en-US"/>
              <a:t>Fast upload and real-time distribution</a:t>
            </a:r>
            <a:r>
              <a:rPr lang="en-US"/>
              <a:t>.</a:t>
            </a:r>
            <a:endParaRPr/>
          </a:p>
          <a:p>
            <a:pPr indent="-173037" lvl="1" marL="355600" rtl="0" algn="l">
              <a:lnSpc>
                <a:spcPct val="150000"/>
              </a:lnSpc>
              <a:spcBef>
                <a:spcPts val="0"/>
              </a:spcBef>
              <a:spcAft>
                <a:spcPts val="0"/>
              </a:spcAft>
              <a:buSzPts val="1000"/>
              <a:buChar char="■"/>
            </a:pPr>
            <a:r>
              <a:rPr lang="en-US"/>
              <a:t>Development of special effects and dynamic effects: shooting, beauty filters, dynamic effects pendants, special effects plug-ins, green screen keying, editing and other functions.</a:t>
            </a:r>
            <a:endParaRPr/>
          </a:p>
          <a:p>
            <a:pPr indent="-173037" lvl="1" marL="355600" rtl="0" algn="l">
              <a:lnSpc>
                <a:spcPct val="150000"/>
              </a:lnSpc>
              <a:spcBef>
                <a:spcPts val="0"/>
              </a:spcBef>
              <a:spcAft>
                <a:spcPts val="0"/>
              </a:spcAft>
              <a:buSzPts val="1000"/>
              <a:buChar char="■"/>
            </a:pPr>
            <a:r>
              <a:rPr lang="en-US"/>
              <a:t>Monetization: By switching the short vdo with the mask emoji package and the original clip, the paid reward function is realized</a:t>
            </a:r>
            <a:r>
              <a:rPr b="0" i="0" lang="en-US" sz="1000">
                <a:solidFill>
                  <a:schemeClr val="dk1"/>
                </a:solidFill>
              </a:rPr>
              <a: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p40: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4" name="Google Shape;1024;p40: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b="0" i="0" lang="en-US" sz="1000">
                <a:solidFill>
                  <a:schemeClr val="dk1"/>
                </a:solidFill>
              </a:rPr>
              <a:t>核心需求</a:t>
            </a:r>
            <a:endParaRPr b="0" i="0" sz="1000">
              <a:solidFill>
                <a:schemeClr val="dk1"/>
              </a:solidFill>
            </a:endParaRPr>
          </a:p>
          <a:p>
            <a:pPr indent="-173037" lvl="1" marL="355600" rtl="0" algn="l">
              <a:lnSpc>
                <a:spcPct val="150000"/>
              </a:lnSpc>
              <a:spcBef>
                <a:spcPts val="0"/>
              </a:spcBef>
              <a:spcAft>
                <a:spcPts val="0"/>
              </a:spcAft>
              <a:buSzPts val="1000"/>
              <a:buChar char="■"/>
            </a:pPr>
            <a:r>
              <a:rPr lang="en-US"/>
              <a:t>Enriching the medium of dialogue: adding short videos that follow the shots to the chat, breaking through the traditional way of chatting with pictures and texts.</a:t>
            </a:r>
            <a:endParaRPr/>
          </a:p>
          <a:p>
            <a:pPr indent="-173037" lvl="1" marL="355600" rtl="0" algn="l">
              <a:lnSpc>
                <a:spcPct val="150000"/>
              </a:lnSpc>
              <a:spcBef>
                <a:spcPts val="0"/>
              </a:spcBef>
              <a:spcAft>
                <a:spcPts val="0"/>
              </a:spcAft>
              <a:buSzPts val="1000"/>
              <a:buChar char="■"/>
            </a:pPr>
            <a:r>
              <a:rPr lang="en-US"/>
              <a:t>Improve the real-life experience of interactive chat: real-time short videos can achieve more efficient and real interaction.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41: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2" name="Google Shape;1032;p41: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b="0" i="0" lang="en-US" sz="1000">
                <a:solidFill>
                  <a:schemeClr val="dk1"/>
                </a:solidFill>
              </a:rPr>
              <a:t>核心需求</a:t>
            </a:r>
            <a:endParaRPr/>
          </a:p>
          <a:p>
            <a:pPr indent="-173037" lvl="1" marL="355600" rtl="0" algn="l">
              <a:lnSpc>
                <a:spcPct val="150000"/>
              </a:lnSpc>
              <a:spcBef>
                <a:spcPts val="0"/>
              </a:spcBef>
              <a:spcAft>
                <a:spcPts val="0"/>
              </a:spcAft>
              <a:buSzPts val="1000"/>
              <a:buChar char="■"/>
            </a:pPr>
            <a:r>
              <a:rPr lang="en-US"/>
              <a:t>Shooting news content anytime and anywhere.</a:t>
            </a:r>
            <a:endParaRPr/>
          </a:p>
          <a:p>
            <a:pPr indent="-173037" lvl="1" marL="355600" rtl="0" algn="l">
              <a:lnSpc>
                <a:spcPct val="150000"/>
              </a:lnSpc>
              <a:spcBef>
                <a:spcPts val="0"/>
              </a:spcBef>
              <a:spcAft>
                <a:spcPts val="0"/>
              </a:spcAft>
              <a:buSzPts val="1000"/>
              <a:buChar char="■"/>
            </a:pPr>
            <a:r>
              <a:rPr lang="en-US"/>
              <a:t>Cloud editing of news content: Smart editing and shared cloud storage allow users to see the news.</a:t>
            </a:r>
            <a:endParaRPr/>
          </a:p>
          <a:p>
            <a:pPr indent="-173037" lvl="1" marL="355600" rtl="0" algn="l">
              <a:lnSpc>
                <a:spcPct val="150000"/>
              </a:lnSpc>
              <a:spcBef>
                <a:spcPts val="0"/>
              </a:spcBef>
              <a:spcAft>
                <a:spcPts val="0"/>
              </a:spcAft>
              <a:buSzPts val="1000"/>
              <a:buChar char="■"/>
            </a:pPr>
            <a:r>
              <a:rPr lang="en-US"/>
              <a:t>Intelligent scheduling realizes the nearby upload, fast distribution.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p42: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0" name="Google Shape;1040;p42: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b="0" i="0" lang="en-US" sz="1000">
                <a:solidFill>
                  <a:schemeClr val="dk1"/>
                </a:solidFill>
              </a:rPr>
              <a:t>核心需求</a:t>
            </a:r>
            <a:endParaRPr/>
          </a:p>
          <a:p>
            <a:pPr indent="-173037" lvl="1" marL="355600" rtl="0" algn="l">
              <a:lnSpc>
                <a:spcPct val="150000"/>
              </a:lnSpc>
              <a:spcBef>
                <a:spcPts val="0"/>
              </a:spcBef>
              <a:spcAft>
                <a:spcPts val="0"/>
              </a:spcAft>
              <a:buSzPts val="1000"/>
              <a:buChar char="■"/>
            </a:pPr>
            <a:r>
              <a:rPr lang="en-US"/>
              <a:t>Use short videos to show rich Q&amp;A, suitable for professional consulting.</a:t>
            </a:r>
            <a:endParaRPr/>
          </a:p>
          <a:p>
            <a:pPr indent="-173037" lvl="1" marL="355600" rtl="0" algn="l">
              <a:lnSpc>
                <a:spcPct val="150000"/>
              </a:lnSpc>
              <a:spcBef>
                <a:spcPts val="0"/>
              </a:spcBef>
              <a:spcAft>
                <a:spcPts val="0"/>
              </a:spcAft>
              <a:buSzPts val="1000"/>
              <a:buChar char="■"/>
            </a:pPr>
            <a:r>
              <a:rPr lang="en-US"/>
              <a:t>Increase the readability of Q&amp;A content: Knowledge encyclopedia Q&amp;A applications, through short videos and subtitles.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p43: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8" name="Google Shape;1048;p43: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b="0" i="0" lang="en-US" sz="1000">
                <a:solidFill>
                  <a:schemeClr val="dk1"/>
                </a:solidFill>
              </a:rPr>
              <a:t>核心需求</a:t>
            </a:r>
            <a:endParaRPr/>
          </a:p>
          <a:p>
            <a:pPr indent="-173037" lvl="1" marL="355600" rtl="0" algn="l">
              <a:lnSpc>
                <a:spcPct val="150000"/>
              </a:lnSpc>
              <a:spcBef>
                <a:spcPts val="0"/>
              </a:spcBef>
              <a:spcAft>
                <a:spcPts val="0"/>
              </a:spcAft>
              <a:buSzPts val="1000"/>
              <a:buChar char="■"/>
            </a:pPr>
            <a:r>
              <a:rPr lang="en-US"/>
              <a:t>S</a:t>
            </a:r>
            <a:r>
              <a:rPr lang="en-US"/>
              <a:t>hooting live competitions on-site, and sharing exciting and key links simultaneously.</a:t>
            </a:r>
            <a:endParaRPr/>
          </a:p>
          <a:p>
            <a:pPr indent="-173037" lvl="1" marL="355600" rtl="0" algn="l">
              <a:lnSpc>
                <a:spcPct val="150000"/>
              </a:lnSpc>
              <a:spcBef>
                <a:spcPts val="0"/>
              </a:spcBef>
              <a:spcAft>
                <a:spcPts val="0"/>
              </a:spcAft>
              <a:buSzPts val="1000"/>
              <a:buChar char="■"/>
            </a:pPr>
            <a:r>
              <a:rPr lang="en-US"/>
              <a:t>Highlights of live stream interception records: smart editing, fast upload, and synchronization of the latest game status through short videos, which ignites public opinion on the event.</a:t>
            </a:r>
            <a:endParaRPr/>
          </a:p>
          <a:p>
            <a:pPr indent="-173037" lvl="1" marL="355600" rtl="0" algn="l">
              <a:lnSpc>
                <a:spcPct val="150000"/>
              </a:lnSpc>
              <a:spcBef>
                <a:spcPts val="0"/>
              </a:spcBef>
              <a:spcAft>
                <a:spcPts val="0"/>
              </a:spcAft>
              <a:buSzPts val="1000"/>
              <a:buChar char="■"/>
            </a:pPr>
            <a:r>
              <a:rPr lang="en-US"/>
              <a:t>Game video production functions: set editing, filter special effects, music, subtitles, accelerated game clips and other functions.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p44: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6" name="Google Shape;1056;p44: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本章节主要介绍视频行业的云架构方案：</a:t>
            </a:r>
            <a:endParaRPr/>
          </a:p>
          <a:p>
            <a:pPr indent="-173037" lvl="1" marL="355600" rtl="0" algn="l">
              <a:lnSpc>
                <a:spcPct val="150000"/>
              </a:lnSpc>
              <a:spcBef>
                <a:spcPts val="0"/>
              </a:spcBef>
              <a:spcAft>
                <a:spcPts val="0"/>
              </a:spcAft>
              <a:buClr>
                <a:schemeClr val="dk1"/>
              </a:buClr>
              <a:buSzPts val="1000"/>
              <a:buChar char="■"/>
            </a:pPr>
            <a:r>
              <a:rPr lang="en-US"/>
              <a:t>直播场景方案设计</a:t>
            </a:r>
            <a:endParaRPr/>
          </a:p>
          <a:p>
            <a:pPr indent="-173037" lvl="1" marL="355600" rtl="0" algn="l">
              <a:lnSpc>
                <a:spcPct val="150000"/>
              </a:lnSpc>
              <a:spcBef>
                <a:spcPts val="0"/>
              </a:spcBef>
              <a:spcAft>
                <a:spcPts val="0"/>
              </a:spcAft>
              <a:buClr>
                <a:schemeClr val="dk1"/>
              </a:buClr>
              <a:buSzPts val="1000"/>
              <a:buChar char="■"/>
            </a:pPr>
            <a:r>
              <a:rPr lang="en-US"/>
              <a:t>点播场景方案设计</a:t>
            </a:r>
            <a:endParaRPr/>
          </a:p>
          <a:p>
            <a:pPr indent="-173037" lvl="1" marL="355600" rtl="0" algn="l">
              <a:lnSpc>
                <a:spcPct val="150000"/>
              </a:lnSpc>
              <a:spcBef>
                <a:spcPts val="0"/>
              </a:spcBef>
              <a:spcAft>
                <a:spcPts val="0"/>
              </a:spcAft>
              <a:buClr>
                <a:schemeClr val="dk1"/>
              </a:buClr>
              <a:buSzPts val="1000"/>
              <a:buChar char="■"/>
            </a:pPr>
            <a:r>
              <a:rPr lang="en-US"/>
              <a:t>实时音视频场景方案设计</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p45: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4" name="Google Shape;1074;p45: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SzPts val="1000"/>
              <a:buChar char="🞐"/>
            </a:pPr>
            <a:r>
              <a:rPr lang="en-US"/>
              <a:t>We talked about it earlier in this chapter</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p46: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0" name="Google Shape;1080;p46: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b="0" i="0" lang="en-US" sz="1000">
                <a:solidFill>
                  <a:schemeClr val="dk1"/>
                </a:solidFill>
              </a:rPr>
              <a:t>产品优势：</a:t>
            </a:r>
            <a:endParaRPr b="0" i="0" sz="1000">
              <a:solidFill>
                <a:schemeClr val="dk1"/>
              </a:solidFill>
            </a:endParaRPr>
          </a:p>
          <a:p>
            <a:pPr indent="-173037" lvl="1" marL="355600" rtl="0" algn="l">
              <a:lnSpc>
                <a:spcPct val="150000"/>
              </a:lnSpc>
              <a:spcBef>
                <a:spcPts val="0"/>
              </a:spcBef>
              <a:spcAft>
                <a:spcPts val="0"/>
              </a:spcAft>
              <a:buClr>
                <a:schemeClr val="dk1"/>
              </a:buClr>
              <a:buSzPts val="1000"/>
              <a:buChar char="■"/>
            </a:pPr>
            <a:r>
              <a:rPr b="0" i="0" lang="en-US" sz="1000">
                <a:solidFill>
                  <a:schemeClr val="dk1"/>
                </a:solidFill>
              </a:rPr>
              <a:t>低延时</a:t>
            </a:r>
            <a:endParaRPr/>
          </a:p>
          <a:p>
            <a:pPr indent="-171450" lvl="2" marL="539750" rtl="0" algn="l">
              <a:lnSpc>
                <a:spcPct val="150000"/>
              </a:lnSpc>
              <a:spcBef>
                <a:spcPts val="0"/>
              </a:spcBef>
              <a:spcAft>
                <a:spcPts val="0"/>
              </a:spcAft>
              <a:buClr>
                <a:schemeClr val="dk1"/>
              </a:buClr>
              <a:buSzPts val="1000"/>
              <a:buChar char="•"/>
            </a:pPr>
            <a:r>
              <a:rPr lang="en-US"/>
              <a:t>Real-time audio and video TRTC provides high reliability, and secure network connection channels around the globe, using multiple optimization algorithms. When the terminal logs in overseas, the TRTC SDK will access the nearest acceleration point. Ensure that the end-to-end average delay of international link  is &lt;300ms</a:t>
            </a:r>
            <a:r>
              <a:rPr b="0" i="0" lang="en-US" sz="1000">
                <a:solidFill>
                  <a:schemeClr val="dk1"/>
                </a:solidFill>
              </a:rPr>
              <a:t>。</a:t>
            </a:r>
            <a:endParaRPr/>
          </a:p>
          <a:p>
            <a:pPr indent="-173037" lvl="1" marL="355600" rtl="0" algn="l">
              <a:lnSpc>
                <a:spcPct val="150000"/>
              </a:lnSpc>
              <a:spcBef>
                <a:spcPts val="0"/>
              </a:spcBef>
              <a:spcAft>
                <a:spcPts val="0"/>
              </a:spcAft>
              <a:buClr>
                <a:schemeClr val="dk1"/>
              </a:buClr>
              <a:buSzPts val="1000"/>
              <a:buChar char="■"/>
            </a:pPr>
            <a:r>
              <a:rPr b="0" i="0" lang="en-US" sz="1000">
                <a:solidFill>
                  <a:schemeClr val="dk1"/>
                </a:solidFill>
              </a:rPr>
              <a:t>低卡顿</a:t>
            </a:r>
            <a:endParaRPr/>
          </a:p>
          <a:p>
            <a:pPr indent="-171450" lvl="2" marL="539750" rtl="0" algn="l">
              <a:lnSpc>
                <a:spcPct val="150000"/>
              </a:lnSpc>
              <a:spcBef>
                <a:spcPts val="0"/>
              </a:spcBef>
              <a:spcAft>
                <a:spcPts val="0"/>
              </a:spcAft>
              <a:buClr>
                <a:schemeClr val="dk1"/>
              </a:buClr>
              <a:buSzPts val="1000"/>
              <a:buChar char="•"/>
            </a:pPr>
            <a:r>
              <a:rPr lang="en-US"/>
              <a:t>Using</a:t>
            </a:r>
            <a:r>
              <a:rPr lang="en-US"/>
              <a:t> intelligent network quality control and optimization to reduce the jam rate and jitter</a:t>
            </a:r>
            <a:r>
              <a:rPr lang="en-US"/>
              <a:t>, </a:t>
            </a:r>
            <a:r>
              <a:rPr lang="en-US"/>
              <a:t>Even in a weak network condition, high-quality audio and video communication can still be achieved</a:t>
            </a:r>
            <a:r>
              <a:rPr b="0" i="0" lang="en-US" sz="1000">
                <a:solidFill>
                  <a:schemeClr val="dk1"/>
                </a:solidFill>
              </a:rPr>
              <a:t>。</a:t>
            </a:r>
            <a:endParaRPr/>
          </a:p>
          <a:p>
            <a:pPr indent="-173037" lvl="1" marL="355600" rtl="0" algn="l">
              <a:lnSpc>
                <a:spcPct val="150000"/>
              </a:lnSpc>
              <a:spcBef>
                <a:spcPts val="0"/>
              </a:spcBef>
              <a:spcAft>
                <a:spcPts val="0"/>
              </a:spcAft>
              <a:buClr>
                <a:schemeClr val="dk1"/>
              </a:buClr>
              <a:buSzPts val="1000"/>
              <a:buChar char="■"/>
            </a:pPr>
            <a:r>
              <a:rPr b="0" i="0" lang="en-US" sz="1000">
                <a:solidFill>
                  <a:schemeClr val="dk1"/>
                </a:solidFill>
              </a:rPr>
              <a:t>高品质</a:t>
            </a:r>
            <a:endParaRPr/>
          </a:p>
          <a:p>
            <a:pPr indent="-171450" lvl="2" marL="539750" rtl="0" algn="l">
              <a:lnSpc>
                <a:spcPct val="150000"/>
              </a:lnSpc>
              <a:spcBef>
                <a:spcPts val="0"/>
              </a:spcBef>
              <a:spcAft>
                <a:spcPts val="0"/>
              </a:spcAft>
              <a:buClr>
                <a:schemeClr val="dk1"/>
              </a:buClr>
              <a:buSzPts val="1000"/>
              <a:buChar char="•"/>
            </a:pPr>
            <a:r>
              <a:rPr lang="en-US"/>
              <a:t>Eliminates echo: CD sound quality, and supports ultra-high-definition picture (quality up to 1920 × 1080). Using Tencent Cloud video processing algorithm, with Tencent Browsing Service (TBS) kernel underlying compatibility support, optimize video clarity, reduce mosai</a:t>
            </a:r>
            <a:r>
              <a:rPr b="0" i="0" lang="en-US" sz="1000">
                <a:solidFill>
                  <a:schemeClr val="dk1"/>
                </a:solidFill>
              </a:rPr>
              <a:t>。</a:t>
            </a:r>
            <a:endParaRPr/>
          </a:p>
          <a:p>
            <a:pPr indent="-173037" lvl="1" marL="355600" rtl="0" algn="l">
              <a:lnSpc>
                <a:spcPct val="150000"/>
              </a:lnSpc>
              <a:spcBef>
                <a:spcPts val="0"/>
              </a:spcBef>
              <a:spcAft>
                <a:spcPts val="0"/>
              </a:spcAft>
              <a:buClr>
                <a:schemeClr val="dk1"/>
              </a:buClr>
              <a:buSzPts val="1000"/>
              <a:buChar char="■"/>
            </a:pPr>
            <a:r>
              <a:rPr b="0" i="0" lang="en-US" sz="1000">
                <a:solidFill>
                  <a:schemeClr val="dk1"/>
                </a:solidFill>
              </a:rPr>
              <a:t>全平台互通</a:t>
            </a:r>
            <a:endParaRPr/>
          </a:p>
          <a:p>
            <a:pPr indent="-171450" lvl="2" marL="539750" rtl="0" algn="l">
              <a:lnSpc>
                <a:spcPct val="150000"/>
              </a:lnSpc>
              <a:spcBef>
                <a:spcPts val="0"/>
              </a:spcBef>
              <a:spcAft>
                <a:spcPts val="0"/>
              </a:spcAft>
              <a:buClr>
                <a:schemeClr val="dk1"/>
              </a:buClr>
              <a:buSzPts val="1000"/>
              <a:buChar char="•"/>
            </a:pPr>
            <a:r>
              <a:rPr b="0" i="0" lang="en-US" sz="1000">
                <a:solidFill>
                  <a:schemeClr val="dk1"/>
                </a:solidFill>
              </a:rPr>
              <a:t>业界真正实现全平台互通的解决方案，5000+终端完美适配。实时音视频支持在微信、手机 QQ、QQ 浏览器通过 H5 页面或微信小程序发起/接受/断开音视频通话，也支持直接在网页或通过 SDK 集成的方式在 PC、Mac 和 App 中实现音视频通话。</a:t>
            </a:r>
            <a:endParaRPr/>
          </a:p>
          <a:p>
            <a:pPr indent="-109537" lvl="1" marL="355600" rtl="0" algn="l">
              <a:lnSpc>
                <a:spcPct val="150000"/>
              </a:lnSpc>
              <a:spcBef>
                <a:spcPts val="0"/>
              </a:spcBef>
              <a:spcAft>
                <a:spcPts val="0"/>
              </a:spcAft>
              <a:buClr>
                <a:schemeClr val="dk1"/>
              </a:buClr>
              <a:buSzPts val="1000"/>
              <a:buNone/>
            </a:pPr>
            <a:r>
              <a:t/>
            </a:r>
            <a:endParaRPr b="0" i="0" sz="1000">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p47: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7" name="Google Shape;1087;p47: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TRTC is a product that supports multi-terminal clients. Web and Mobile Apps </a:t>
            </a:r>
            <a:endParaRPr/>
          </a:p>
          <a:p>
            <a:pPr indent="-171450" lvl="0" marL="171450" rtl="0" algn="l">
              <a:lnSpc>
                <a:spcPct val="150000"/>
              </a:lnSpc>
              <a:spcBef>
                <a:spcPts val="0"/>
              </a:spcBef>
              <a:spcAft>
                <a:spcPts val="0"/>
              </a:spcAft>
              <a:buClr>
                <a:schemeClr val="dk1"/>
              </a:buClr>
              <a:buSzPts val="1000"/>
              <a:buChar char="🞐"/>
            </a:pPr>
            <a:r>
              <a:rPr lang="en-US"/>
              <a:t>TRTC provides a Restful API.  Developers can implement by using the SDK.  </a:t>
            </a:r>
            <a:endParaRPr/>
          </a:p>
          <a:p>
            <a:pPr indent="-171450" lvl="0" marL="171450" rtl="0" algn="l">
              <a:lnSpc>
                <a:spcPct val="150000"/>
              </a:lnSpc>
              <a:spcBef>
                <a:spcPts val="0"/>
              </a:spcBef>
              <a:spcAft>
                <a:spcPts val="0"/>
              </a:spcAft>
              <a:buClr>
                <a:schemeClr val="dk1"/>
              </a:buClr>
              <a:buSzPts val="1000"/>
              <a:buChar char="🞐"/>
            </a:pPr>
            <a:r>
              <a:rPr lang="en-US"/>
              <a:t>TRTC also supports a recording system. (Tencent VOD system is activated)</a:t>
            </a:r>
            <a:endParaRPr b="0" i="0" sz="10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5: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5: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AutoNum type="arabicPeriod"/>
            </a:pPr>
            <a:r>
              <a:rPr lang="en-US"/>
              <a:t>The video industry can be divided into the three categories</a:t>
            </a:r>
            <a:r>
              <a:rPr lang="en-US"/>
              <a:t>：based on whether the video is </a:t>
            </a:r>
            <a:r>
              <a:rPr lang="en-US"/>
              <a:t>(Live or Recorded) and whether it is a </a:t>
            </a:r>
            <a:r>
              <a:rPr lang="en-US"/>
              <a:t>(1-way VS 2-way communication).</a:t>
            </a:r>
            <a:endParaRPr/>
          </a:p>
          <a:p>
            <a:pPr indent="-173037" lvl="1" marL="355600" rtl="0" algn="l">
              <a:lnSpc>
                <a:spcPct val="150000"/>
              </a:lnSpc>
              <a:spcBef>
                <a:spcPts val="0"/>
              </a:spcBef>
              <a:spcAft>
                <a:spcPts val="0"/>
              </a:spcAft>
              <a:buSzPts val="1000"/>
              <a:buAutoNum type="arabicPeriod"/>
            </a:pPr>
            <a:r>
              <a:rPr lang="en-US"/>
              <a:t>Live Broadcast: is a live video and 1-way communication; show/event live broadcast, live commerce;</a:t>
            </a:r>
            <a:endParaRPr/>
          </a:p>
          <a:p>
            <a:pPr indent="-173037" lvl="1" marL="355600" rtl="0" algn="l">
              <a:spcBef>
                <a:spcPts val="0"/>
              </a:spcBef>
              <a:spcAft>
                <a:spcPts val="0"/>
              </a:spcAft>
              <a:buSzPts val="1000"/>
              <a:buAutoNum type="arabicPeriod"/>
            </a:pPr>
            <a:r>
              <a:rPr lang="en-US"/>
              <a:t>Real-time Communication: is a live and 2-way communication;  video conference, video customer service, tele-health</a:t>
            </a:r>
            <a:endParaRPr/>
          </a:p>
          <a:p>
            <a:pPr indent="-173037" lvl="1" marL="355600" rtl="0" algn="l">
              <a:lnSpc>
                <a:spcPct val="150000"/>
              </a:lnSpc>
              <a:spcBef>
                <a:spcPts val="0"/>
              </a:spcBef>
              <a:spcAft>
                <a:spcPts val="0"/>
              </a:spcAft>
              <a:buSzPts val="1000"/>
              <a:buAutoNum type="arabicPeriod"/>
            </a:pPr>
            <a:r>
              <a:rPr lang="en-US"/>
              <a:t>On-Demand: where the video is recorded in advance, and video will be replayed on demand as needed;</a:t>
            </a:r>
            <a:endParaRPr/>
          </a:p>
          <a:p>
            <a:pPr indent="-173037" lvl="1" marL="355600" rtl="0" algn="l">
              <a:lnSpc>
                <a:spcPct val="150000"/>
              </a:lnSpc>
              <a:spcBef>
                <a:spcPts val="0"/>
              </a:spcBef>
              <a:spcAft>
                <a:spcPts val="0"/>
              </a:spcAft>
              <a:buSzPts val="1000"/>
              <a:buAutoNum type="arabicPeriod"/>
            </a:pPr>
            <a:r>
              <a:rPr lang="en-US"/>
              <a:t>UGSV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p48: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4" name="Google Shape;1094;p48: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无线信道传输环境下，数字信号在传输的过程中往往由于各种原因，使得在传送的数据流中产生误码，使得接收端无法完全正常恢复发送端的原始数据，FEC的主要原理是通过对原始数据进行一定的算法处理，增加冗余内容，通过牺牲一定的传输带宽，来保证最后即使只接收到部分正常的数据和冗余内容，也能完整将原始数据恢复出来，被广泛的应用于数据存储和音视频传输领域等，</a:t>
            </a:r>
            <a:r>
              <a:rPr b="0" i="0" lang="en-US" sz="1000">
                <a:solidFill>
                  <a:schemeClr val="dk1"/>
                </a:solidFill>
              </a:rPr>
              <a:t>如图所示：当发送方传输发送数据时，添加FEC</a:t>
            </a:r>
            <a:r>
              <a:rPr lang="en-US"/>
              <a:t>基于整包数据帧进行冗余，当接收方收到数据后检测发现有数据帧丢包的问题，通过FEC进行恢复，最终保证数据的完整性。</a:t>
            </a:r>
            <a:endParaRPr b="0" i="0" sz="1000">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p49: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3" name="Google Shape;1103;p49: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Real-time audio and video have very high requirements for network quality. </a:t>
            </a:r>
            <a:endParaRPr/>
          </a:p>
          <a:p>
            <a:pPr indent="-171450" lvl="0" marL="171450" rtl="0" algn="l">
              <a:lnSpc>
                <a:spcPct val="150000"/>
              </a:lnSpc>
              <a:spcBef>
                <a:spcPts val="0"/>
              </a:spcBef>
              <a:spcAft>
                <a:spcPts val="0"/>
              </a:spcAft>
              <a:buClr>
                <a:schemeClr val="dk1"/>
              </a:buClr>
              <a:buSzPts val="1000"/>
              <a:buChar char="🞐"/>
            </a:pPr>
            <a:r>
              <a:rPr lang="en-US"/>
              <a:t>Tencent’s real-time audio and video solutions introduce QoS service quality management technology, which has solved problems like network delay, jitter, and packet loss</a:t>
            </a:r>
            <a:endParaRPr b="0" i="0" sz="1000">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p50: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0" name="Google Shape;1110;p50: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Automatic Repeat Request (ARQ) is one of the error correction protocols in the data link layer of the OSI model. </a:t>
            </a:r>
            <a:endParaRPr/>
          </a:p>
          <a:p>
            <a:pPr indent="-171450" lvl="0" marL="171450" rtl="0" algn="l">
              <a:lnSpc>
                <a:spcPct val="150000"/>
              </a:lnSpc>
              <a:spcBef>
                <a:spcPts val="0"/>
              </a:spcBef>
              <a:spcAft>
                <a:spcPts val="0"/>
              </a:spcAft>
              <a:buClr>
                <a:schemeClr val="dk1"/>
              </a:buClr>
              <a:buSzPts val="1000"/>
              <a:buChar char="🞐"/>
            </a:pPr>
            <a:r>
              <a:rPr lang="en-US"/>
              <a:t>It includes stop waiting for ARQ protocol and continuous ARQ protocol, time-out retransmission. It contains mechanisms that solve the problem of data loss during network transmission, improving the stability of real-time audio and video.</a:t>
            </a:r>
            <a:endParaRPr b="0" i="0" sz="1000">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p51: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7" name="Google Shape;1117;p51: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b="0" i="0" lang="en-US" sz="1000">
                <a:solidFill>
                  <a:schemeClr val="dk1"/>
                </a:solidFill>
              </a:rPr>
              <a:t>核心需求：</a:t>
            </a:r>
            <a:endParaRPr b="0" i="0" sz="1000">
              <a:solidFill>
                <a:schemeClr val="dk1"/>
              </a:solidFill>
            </a:endParaRPr>
          </a:p>
          <a:p>
            <a:pPr indent="-173037" lvl="1" marL="355600" rtl="0" algn="l">
              <a:lnSpc>
                <a:spcPct val="150000"/>
              </a:lnSpc>
              <a:spcBef>
                <a:spcPts val="0"/>
              </a:spcBef>
              <a:spcAft>
                <a:spcPts val="0"/>
              </a:spcAft>
              <a:buSzPts val="1000"/>
              <a:buChar char="■"/>
            </a:pPr>
            <a:r>
              <a:rPr lang="en-US"/>
              <a:t>Improve communication efficiency and enhance customer service experience: Through video calls, users communicate with customer service face-to-face.</a:t>
            </a:r>
            <a:endParaRPr/>
          </a:p>
          <a:p>
            <a:pPr indent="-173037" lvl="1" marL="355600" rtl="0" algn="l">
              <a:lnSpc>
                <a:spcPct val="150000"/>
              </a:lnSpc>
              <a:spcBef>
                <a:spcPts val="0"/>
              </a:spcBef>
              <a:spcAft>
                <a:spcPts val="0"/>
              </a:spcAft>
              <a:buSzPts val="1000"/>
              <a:buChar char="■"/>
            </a:pPr>
            <a:r>
              <a:rPr lang="en-US"/>
              <a:t>The demand for video face-to-face consultation:</a:t>
            </a:r>
            <a:endParaRPr/>
          </a:p>
          <a:p>
            <a:pPr indent="-107950" lvl="0" marL="171450" rtl="0" algn="l">
              <a:lnSpc>
                <a:spcPct val="150000"/>
              </a:lnSpc>
              <a:spcBef>
                <a:spcPts val="0"/>
              </a:spcBef>
              <a:spcAft>
                <a:spcPts val="0"/>
              </a:spcAft>
              <a:buClr>
                <a:schemeClr val="dk1"/>
              </a:buClr>
              <a:buSzPts val="1000"/>
              <a:buNone/>
            </a:pPr>
            <a:r>
              <a:t/>
            </a:r>
            <a:endParaRPr b="0" i="0" sz="1000">
              <a:solidFill>
                <a:schemeClr val="dk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p52: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5" name="Google Shape;1125;p52: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b="0" i="0" lang="en-US" sz="1000">
                <a:solidFill>
                  <a:schemeClr val="dk1"/>
                </a:solidFill>
              </a:rPr>
              <a:t>核心需求</a:t>
            </a:r>
            <a:endParaRPr b="0" i="0" sz="1000">
              <a:solidFill>
                <a:schemeClr val="dk1"/>
              </a:solidFill>
            </a:endParaRPr>
          </a:p>
          <a:p>
            <a:pPr indent="-173037" lvl="1" marL="355600" rtl="0" algn="l">
              <a:lnSpc>
                <a:spcPct val="150000"/>
              </a:lnSpc>
              <a:spcBef>
                <a:spcPts val="0"/>
              </a:spcBef>
              <a:spcAft>
                <a:spcPts val="0"/>
              </a:spcAft>
              <a:buSzPts val="1000"/>
              <a:buChar char="■"/>
            </a:pPr>
            <a:r>
              <a:rPr lang="en-US"/>
              <a:t>Alarm visualization: the police communicate face-to-face.</a:t>
            </a:r>
            <a:endParaRPr/>
          </a:p>
          <a:p>
            <a:pPr indent="-173037" lvl="1" marL="355600" rtl="0" algn="l">
              <a:lnSpc>
                <a:spcPct val="150000"/>
              </a:lnSpc>
              <a:spcBef>
                <a:spcPts val="0"/>
              </a:spcBef>
              <a:spcAft>
                <a:spcPts val="0"/>
              </a:spcAft>
              <a:buSzPts val="1000"/>
              <a:buChar char="■"/>
            </a:pPr>
            <a:r>
              <a:rPr lang="en-US"/>
              <a:t>Based on Tencent's cloud security capabilities, dedicated lines.</a:t>
            </a:r>
            <a:endParaRPr/>
          </a:p>
          <a:p>
            <a:pPr indent="-173037" lvl="1" marL="355600" rtl="0" algn="l">
              <a:lnSpc>
                <a:spcPct val="150000"/>
              </a:lnSpc>
              <a:spcBef>
                <a:spcPts val="0"/>
              </a:spcBef>
              <a:spcAft>
                <a:spcPts val="0"/>
              </a:spcAft>
              <a:buSzPts val="1000"/>
              <a:buChar char="■"/>
            </a:pPr>
            <a:r>
              <a:rPr lang="en-US"/>
              <a:t>Intelligent interaction: The necessary information required by the police system is automatically synchronized, such as identity authentication, location information, etc</a:t>
            </a:r>
            <a:endParaRPr/>
          </a:p>
          <a:p>
            <a:pPr indent="-107950" lvl="0" marL="171450" rtl="0" algn="l">
              <a:lnSpc>
                <a:spcPct val="150000"/>
              </a:lnSpc>
              <a:spcBef>
                <a:spcPts val="0"/>
              </a:spcBef>
              <a:spcAft>
                <a:spcPts val="0"/>
              </a:spcAft>
              <a:buClr>
                <a:schemeClr val="dk1"/>
              </a:buClr>
              <a:buSzPts val="1000"/>
              <a:buNone/>
            </a:pPr>
            <a:r>
              <a:t/>
            </a:r>
            <a:endParaRPr b="0" i="0" sz="1000">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p53: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3" name="Google Shape;1133;p53: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b="0" i="0" lang="en-US" sz="1000">
                <a:solidFill>
                  <a:schemeClr val="dk1"/>
                </a:solidFill>
              </a:rPr>
              <a:t>核心需求</a:t>
            </a:r>
            <a:endParaRPr b="0" i="0" sz="1000">
              <a:solidFill>
                <a:schemeClr val="dk1"/>
              </a:solidFill>
            </a:endParaRPr>
          </a:p>
          <a:p>
            <a:pPr indent="-173037" lvl="1" marL="355600" rtl="0" algn="l">
              <a:lnSpc>
                <a:spcPct val="150000"/>
              </a:lnSpc>
              <a:spcBef>
                <a:spcPts val="0"/>
              </a:spcBef>
              <a:spcAft>
                <a:spcPts val="0"/>
              </a:spcAft>
              <a:buSzPts val="1000"/>
              <a:buChar char="■"/>
            </a:pPr>
            <a:r>
              <a:rPr lang="en-US"/>
              <a:t>Save claim settlement time, with a 3-step operation, and only take 5 minutes to complete the claim settlement.</a:t>
            </a:r>
            <a:endParaRPr/>
          </a:p>
          <a:p>
            <a:pPr indent="-173037" lvl="1" marL="355600" rtl="0" algn="l">
              <a:lnSpc>
                <a:spcPct val="150000"/>
              </a:lnSpc>
              <a:spcBef>
                <a:spcPts val="0"/>
              </a:spcBef>
              <a:spcAft>
                <a:spcPts val="0"/>
              </a:spcAft>
              <a:buSzPts val="1000"/>
              <a:buChar char="■"/>
            </a:pPr>
            <a:r>
              <a:rPr lang="en-US"/>
              <a:t>The entire online claim process is recorded for future investigations.</a:t>
            </a:r>
            <a:endParaRPr/>
          </a:p>
          <a:p>
            <a:pPr indent="-173037" lvl="1" marL="355600" rtl="0" algn="l">
              <a:lnSpc>
                <a:spcPct val="150000"/>
              </a:lnSpc>
              <a:spcBef>
                <a:spcPts val="0"/>
              </a:spcBef>
              <a:spcAft>
                <a:spcPts val="0"/>
              </a:spcAft>
              <a:buSzPts val="1000"/>
              <a:buChar char="■"/>
            </a:pPr>
            <a:r>
              <a:rPr lang="en-US"/>
              <a:t>Improve claims service experience</a:t>
            </a:r>
            <a:endParaRPr/>
          </a:p>
          <a:p>
            <a:pPr indent="-173037" lvl="1" marL="355600" rtl="0" algn="l">
              <a:lnSpc>
                <a:spcPct val="150000"/>
              </a:lnSpc>
              <a:spcBef>
                <a:spcPts val="0"/>
              </a:spcBef>
              <a:spcAft>
                <a:spcPts val="0"/>
              </a:spcAft>
              <a:buSzPts val="1000"/>
              <a:buChar char="■"/>
            </a:pPr>
            <a:r>
              <a:rPr lang="en-US"/>
              <a:t>Operation costs are low, and claims can be completed by mobile app.</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p54: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1" name="Google Shape;1141;p54: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b="0" i="0" lang="en-US" sz="1000">
                <a:solidFill>
                  <a:schemeClr val="dk1"/>
                </a:solidFill>
              </a:rPr>
              <a:t>核心需求</a:t>
            </a:r>
            <a:endParaRPr b="0" i="0" sz="1000">
              <a:solidFill>
                <a:schemeClr val="dk1"/>
              </a:solidFill>
            </a:endParaRPr>
          </a:p>
          <a:p>
            <a:pPr indent="-173037" lvl="1" marL="355600" rtl="0" algn="l">
              <a:lnSpc>
                <a:spcPct val="150000"/>
              </a:lnSpc>
              <a:spcBef>
                <a:spcPts val="0"/>
              </a:spcBef>
              <a:spcAft>
                <a:spcPts val="0"/>
              </a:spcAft>
              <a:buSzPts val="1000"/>
              <a:buChar char="■"/>
            </a:pPr>
            <a:r>
              <a:rPr lang="en-US"/>
              <a:t>Enhanced teacher-student interaction: sharing of blackboard writing and courseware.</a:t>
            </a:r>
            <a:endParaRPr/>
          </a:p>
          <a:p>
            <a:pPr indent="-173037" lvl="1" marL="355600" rtl="0" algn="l">
              <a:lnSpc>
                <a:spcPct val="150000"/>
              </a:lnSpc>
              <a:spcBef>
                <a:spcPts val="0"/>
              </a:spcBef>
              <a:spcAft>
                <a:spcPts val="0"/>
              </a:spcAft>
              <a:buSzPts val="1000"/>
              <a:buChar char="■"/>
            </a:pPr>
            <a:r>
              <a:rPr lang="en-US"/>
              <a:t>Create a sense of on-the-spot teaching: live broadcast + multi-person connection, and real-time calls to create an immersive teaching experience.</a:t>
            </a:r>
            <a:endParaRPr/>
          </a:p>
          <a:p>
            <a:pPr indent="-173037" lvl="1" marL="355600" rtl="0" algn="l">
              <a:lnSpc>
                <a:spcPct val="150000"/>
              </a:lnSpc>
              <a:spcBef>
                <a:spcPts val="0"/>
              </a:spcBef>
              <a:spcAft>
                <a:spcPts val="0"/>
              </a:spcAft>
              <a:buSzPts val="1000"/>
              <a:buChar char="■"/>
            </a:pPr>
            <a:r>
              <a:rPr lang="en-US"/>
              <a:t>Multi-terminal and multi-device coverage</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p55: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9" name="Google Shape;1149;p55: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Let’s look at</a:t>
            </a:r>
            <a:r>
              <a:rPr lang="en-US"/>
              <a:t> some success cases in the video industry</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p56: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0" name="Google Shape;1170;p56: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Business Needs：</a:t>
            </a:r>
            <a:endParaRPr/>
          </a:p>
          <a:p>
            <a:pPr indent="-173037" lvl="1" marL="355600" rtl="0" algn="l">
              <a:lnSpc>
                <a:spcPct val="150000"/>
              </a:lnSpc>
              <a:spcBef>
                <a:spcPts val="0"/>
              </a:spcBef>
              <a:spcAft>
                <a:spcPts val="0"/>
              </a:spcAft>
              <a:buSzPts val="1000"/>
              <a:buChar char="■"/>
            </a:pPr>
            <a:r>
              <a:rPr lang="en-US"/>
              <a:t>Douyu TV urgently needs to improve the quality of live broadcasts and serve users with clearer, non-stutter-free live video core capabilities.</a:t>
            </a:r>
            <a:endParaRPr/>
          </a:p>
          <a:p>
            <a:pPr indent="-173037" lvl="1" marL="355600" rtl="0" algn="l">
              <a:lnSpc>
                <a:spcPct val="150000"/>
              </a:lnSpc>
              <a:spcBef>
                <a:spcPts val="0"/>
              </a:spcBef>
              <a:spcAft>
                <a:spcPts val="0"/>
              </a:spcAft>
              <a:buSzPts val="1000"/>
              <a:buChar char="■"/>
            </a:pPr>
            <a:r>
              <a:rPr lang="en-US"/>
              <a:t>Other functions need to be improved, including system functions such as recording, screenshots, and photo identification, to achieve comprehensive live broadcast management.</a:t>
            </a:r>
            <a:endParaRPr/>
          </a:p>
          <a:p>
            <a:pPr indent="-173037" lvl="1" marL="355600" rtl="0" algn="l">
              <a:lnSpc>
                <a:spcPct val="150000"/>
              </a:lnSpc>
              <a:spcBef>
                <a:spcPts val="0"/>
              </a:spcBef>
              <a:spcAft>
                <a:spcPts val="0"/>
              </a:spcAft>
              <a:buSzPts val="1000"/>
              <a:buChar char="■"/>
            </a:pPr>
            <a:r>
              <a:rPr lang="en-US"/>
              <a:t>The traditional live broadcast architecture has various problems such as difficulty in issuing and managing FLV/RTMP multi-protocol and inaccurate statistics.</a:t>
            </a:r>
            <a:endParaRPr/>
          </a:p>
          <a:p>
            <a:pPr indent="-173037" lvl="1" marL="355600" rtl="0" algn="l">
              <a:lnSpc>
                <a:spcPct val="150000"/>
              </a:lnSpc>
              <a:spcBef>
                <a:spcPts val="0"/>
              </a:spcBef>
              <a:spcAft>
                <a:spcPts val="0"/>
              </a:spcAft>
              <a:buSzPts val="1000"/>
              <a:buChar char="■"/>
            </a:pPr>
            <a:r>
              <a:rPr lang="en-US"/>
              <a:t>Due to the particularity of the live broadcast business, customers are deeply troubled by pornographic video content</a:t>
            </a:r>
            <a:r>
              <a:rPr lang="en-US"/>
              <a:t>。</a:t>
            </a:r>
            <a:endParaRPr/>
          </a:p>
          <a:p>
            <a:pPr indent="-171450" lvl="0" marL="171450" rtl="0" algn="l">
              <a:lnSpc>
                <a:spcPct val="150000"/>
              </a:lnSpc>
              <a:spcBef>
                <a:spcPts val="0"/>
              </a:spcBef>
              <a:spcAft>
                <a:spcPts val="0"/>
              </a:spcAft>
              <a:buClr>
                <a:schemeClr val="dk1"/>
              </a:buClr>
              <a:buSzPts val="1000"/>
              <a:buChar char="🞐"/>
            </a:pPr>
            <a:r>
              <a:rPr lang="en-US"/>
              <a:t>Through in-depth communication, the Tencent Cloud team organized a detailed structure of the core business of Douyu's live broadcast</a:t>
            </a:r>
            <a:r>
              <a:rPr b="0" i="0" lang="en-US" sz="1000">
                <a:solidFill>
                  <a:schemeClr val="dk1"/>
                </a:solidFill>
              </a:rPr>
              <a:t>：</a:t>
            </a:r>
            <a:endParaRPr b="0" i="0" sz="1000">
              <a:solidFill>
                <a:schemeClr val="dk1"/>
              </a:solidFill>
            </a:endParaRPr>
          </a:p>
          <a:p>
            <a:pPr indent="-173037" lvl="1" marL="355600" rtl="0" algn="l">
              <a:lnSpc>
                <a:spcPct val="150000"/>
              </a:lnSpc>
              <a:spcBef>
                <a:spcPts val="0"/>
              </a:spcBef>
              <a:spcAft>
                <a:spcPts val="0"/>
              </a:spcAft>
              <a:buSzPts val="1000"/>
              <a:buChar char="■"/>
            </a:pPr>
            <a:r>
              <a:rPr lang="en-US"/>
              <a:t>The host side pushes two live streams to back up each other, providing a highly reliable live streaming solution.</a:t>
            </a:r>
            <a:endParaRPr/>
          </a:p>
          <a:p>
            <a:pPr indent="-173037" lvl="1" marL="355600" rtl="0" algn="l">
              <a:lnSpc>
                <a:spcPct val="150000"/>
              </a:lnSpc>
              <a:spcBef>
                <a:spcPts val="0"/>
              </a:spcBef>
              <a:spcAft>
                <a:spcPts val="0"/>
              </a:spcAft>
              <a:buSzPts val="1000"/>
              <a:buChar char="■"/>
            </a:pPr>
            <a:r>
              <a:rPr lang="en-US"/>
              <a:t>Multi-rate transcoding is supported for live broadcast, which is convenient for customers to implement delivery schemes adapted to different playback scenarios, and greatly saves bandwidth costs.</a:t>
            </a:r>
            <a:endParaRPr/>
          </a:p>
          <a:p>
            <a:pPr indent="-173037" lvl="1" marL="355600" rtl="0" algn="l">
              <a:lnSpc>
                <a:spcPct val="150000"/>
              </a:lnSpc>
              <a:spcBef>
                <a:spcPts val="0"/>
              </a:spcBef>
              <a:spcAft>
                <a:spcPts val="0"/>
              </a:spcAft>
              <a:buSzPts val="1000"/>
              <a:buChar char="■"/>
            </a:pPr>
            <a:r>
              <a:rPr lang="en-US"/>
              <a:t>Support RTMP/FLV protocol to return to the source from a third-party live broadcast platform to provide flexible live broadcast scheduling functions.</a:t>
            </a:r>
            <a:endParaRPr/>
          </a:p>
          <a:p>
            <a:pPr indent="-173037" lvl="1" marL="355600" rtl="0" algn="l">
              <a:lnSpc>
                <a:spcPct val="150000"/>
              </a:lnSpc>
              <a:spcBef>
                <a:spcPts val="0"/>
              </a:spcBef>
              <a:spcAft>
                <a:spcPts val="0"/>
              </a:spcAft>
              <a:buSzPts val="1000"/>
              <a:buChar char="■"/>
            </a:pPr>
            <a:r>
              <a:rPr lang="en-US"/>
              <a:t>CDN live broadcast acceleration supports FLV (1 main line) and RTMP (3 alternate lines), with high-availability live streaming.</a:t>
            </a:r>
            <a:endParaRPr/>
          </a:p>
          <a:p>
            <a:pPr indent="-173037" lvl="1" marL="355600" rtl="0" algn="l">
              <a:lnSpc>
                <a:spcPct val="150000"/>
              </a:lnSpc>
              <a:spcBef>
                <a:spcPts val="0"/>
              </a:spcBef>
              <a:spcAft>
                <a:spcPts val="0"/>
              </a:spcAft>
              <a:buSzPts val="1000"/>
              <a:buChar char="■"/>
            </a:pPr>
            <a:r>
              <a:rPr lang="en-US"/>
              <a:t>Provides a statistics module to support real-time online user information collection and statistics; the log module supports docking with the Douyu management platform to realize log push, which facilitates insight into business details through flexible log formats.</a:t>
            </a:r>
            <a:endParaRPr/>
          </a:p>
          <a:p>
            <a:pPr indent="-107950" lvl="0" marL="171450" rtl="0" algn="l">
              <a:lnSpc>
                <a:spcPct val="150000"/>
              </a:lnSpc>
              <a:spcBef>
                <a:spcPts val="0"/>
              </a:spcBef>
              <a:spcAft>
                <a:spcPts val="0"/>
              </a:spcAft>
              <a:buClr>
                <a:schemeClr val="dk1"/>
              </a:buClr>
              <a:buSzPts val="1000"/>
              <a:buNone/>
            </a:pPr>
            <a:r>
              <a:t/>
            </a:r>
            <a:endParaRPr b="0" i="0" sz="1000">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p57: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2" name="Google Shape;1182;p57: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07950" lvl="0" marL="171450" rtl="0" algn="l">
              <a:lnSpc>
                <a:spcPct val="150000"/>
              </a:lnSpc>
              <a:spcBef>
                <a:spcPts val="0"/>
              </a:spcBef>
              <a:spcAft>
                <a:spcPts val="0"/>
              </a:spcAft>
              <a:buClr>
                <a:schemeClr val="dk1"/>
              </a:buClr>
              <a:buSzPts val="1000"/>
              <a:buNone/>
            </a:pPr>
            <a:r>
              <a:t/>
            </a:r>
            <a:endParaRPr b="0" i="0" sz="10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e6a4c2a019_0_0:notes"/>
          <p:cNvSpPr/>
          <p:nvPr>
            <p:ph idx="2" type="sldImg"/>
          </p:nvPr>
        </p:nvSpPr>
        <p:spPr>
          <a:xfrm>
            <a:off x="519113" y="78740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e6a4c2a019_0_0:notes"/>
          <p:cNvSpPr txBox="1"/>
          <p:nvPr>
            <p:ph idx="1" type="body"/>
          </p:nvPr>
        </p:nvSpPr>
        <p:spPr>
          <a:xfrm>
            <a:off x="519502" y="4337951"/>
            <a:ext cx="5758800" cy="4910700"/>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p58: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4" name="Google Shape;1194;p58: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07950" lvl="0" marL="171450" rtl="0" algn="l">
              <a:lnSpc>
                <a:spcPct val="150000"/>
              </a:lnSpc>
              <a:spcBef>
                <a:spcPts val="0"/>
              </a:spcBef>
              <a:spcAft>
                <a:spcPts val="0"/>
              </a:spcAft>
              <a:buClr>
                <a:schemeClr val="dk1"/>
              </a:buClr>
              <a:buSzPts val="1000"/>
              <a:buNone/>
            </a:pPr>
            <a:r>
              <a:t/>
            </a:r>
            <a:endParaRPr b="0" i="0" sz="1000">
              <a:solidFill>
                <a:schemeClr val="dk1"/>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p59: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1" name="Google Shape;1201;p59: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07950" lvl="0" marL="171450" rtl="0" algn="l">
              <a:lnSpc>
                <a:spcPct val="150000"/>
              </a:lnSpc>
              <a:spcBef>
                <a:spcPts val="0"/>
              </a:spcBef>
              <a:spcAft>
                <a:spcPts val="0"/>
              </a:spcAft>
              <a:buClr>
                <a:schemeClr val="dk1"/>
              </a:buClr>
              <a:buSzPts val="10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p60: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7" name="Google Shape;1207;p60: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07950" lvl="0" marL="171450" rtl="0" algn="l">
              <a:lnSpc>
                <a:spcPct val="150000"/>
              </a:lnSpc>
              <a:spcBef>
                <a:spcPts val="0"/>
              </a:spcBef>
              <a:spcAft>
                <a:spcPts val="0"/>
              </a:spcAft>
              <a:buClr>
                <a:schemeClr val="dk1"/>
              </a:buClr>
              <a:buSzPts val="10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e6a4c2a019_0_12:notes"/>
          <p:cNvSpPr/>
          <p:nvPr>
            <p:ph idx="2" type="sldImg"/>
          </p:nvPr>
        </p:nvSpPr>
        <p:spPr>
          <a:xfrm>
            <a:off x="519113" y="78740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ge6a4c2a019_0_12:notes"/>
          <p:cNvSpPr txBox="1"/>
          <p:nvPr>
            <p:ph idx="1" type="body"/>
          </p:nvPr>
        </p:nvSpPr>
        <p:spPr>
          <a:xfrm>
            <a:off x="519502" y="4337951"/>
            <a:ext cx="5758800" cy="4910700"/>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6: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6: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1450" lvl="0" marL="171450" rtl="0" algn="l">
              <a:lnSpc>
                <a:spcPct val="150000"/>
              </a:lnSpc>
              <a:spcBef>
                <a:spcPts val="0"/>
              </a:spcBef>
              <a:spcAft>
                <a:spcPts val="0"/>
              </a:spcAft>
              <a:buClr>
                <a:schemeClr val="dk1"/>
              </a:buClr>
              <a:buSzPts val="1000"/>
              <a:buChar char="🞐"/>
            </a:pPr>
            <a:r>
              <a:rPr lang="en-US"/>
              <a:t>Think about how you would build a l</a:t>
            </a:r>
            <a:r>
              <a:rPr lang="en-US"/>
              <a:t>ive broadcast application:</a:t>
            </a:r>
            <a:endParaRPr/>
          </a:p>
          <a:p>
            <a:pPr indent="-173037" lvl="1" marL="355600" rtl="0" algn="l">
              <a:lnSpc>
                <a:spcPct val="150000"/>
              </a:lnSpc>
              <a:spcBef>
                <a:spcPts val="0"/>
              </a:spcBef>
              <a:spcAft>
                <a:spcPts val="0"/>
              </a:spcAft>
              <a:buSzPts val="1000"/>
              <a:buChar char="■"/>
            </a:pPr>
            <a:r>
              <a:rPr lang="en-US"/>
              <a:t>High cost: You have to build underlying IT infrastructure, you need to have space, networks, storage, servers, etc.; IT infrastructure needs to be manually managed, and the costs of operation and maintenance;</a:t>
            </a:r>
            <a:endParaRPr/>
          </a:p>
          <a:p>
            <a:pPr indent="-173037" lvl="1" marL="355600" rtl="0" algn="l">
              <a:lnSpc>
                <a:spcPct val="150000"/>
              </a:lnSpc>
              <a:spcBef>
                <a:spcPts val="0"/>
              </a:spcBef>
              <a:spcAft>
                <a:spcPts val="0"/>
              </a:spcAft>
              <a:buSzPts val="1000"/>
              <a:buChar char="■"/>
            </a:pPr>
            <a:r>
              <a:rPr lang="en-US"/>
              <a:t>Slow Launch: and it will take times to build these systems</a:t>
            </a:r>
            <a:endParaRPr/>
          </a:p>
          <a:p>
            <a:pPr indent="-173037" lvl="1" marL="355600" rtl="0" algn="l">
              <a:lnSpc>
                <a:spcPct val="150000"/>
              </a:lnSpc>
              <a:spcBef>
                <a:spcPts val="0"/>
              </a:spcBef>
              <a:spcAft>
                <a:spcPts val="0"/>
              </a:spcAft>
              <a:buSzPts val="1000"/>
              <a:buChar char="■"/>
            </a:pPr>
            <a:r>
              <a:rPr lang="en-US"/>
              <a:t>Poor performance: Scalability, High-bandwidth network;</a:t>
            </a:r>
            <a:endParaRPr/>
          </a:p>
          <a:p>
            <a:pPr indent="-171450" lvl="0" marL="171450" rtl="0" algn="l">
              <a:lnSpc>
                <a:spcPct val="150000"/>
              </a:lnSpc>
              <a:spcBef>
                <a:spcPts val="0"/>
              </a:spcBef>
              <a:spcAft>
                <a:spcPts val="0"/>
              </a:spcAft>
              <a:buClr>
                <a:schemeClr val="dk1"/>
              </a:buClr>
              <a:buSzPts val="1000"/>
              <a:buChar char="🞐"/>
            </a:pPr>
            <a:r>
              <a:rPr lang="en-US"/>
              <a:t>CSS PaaS</a:t>
            </a:r>
            <a:r>
              <a:rPr lang="en-US"/>
              <a:t>：</a:t>
            </a:r>
            <a:endParaRPr/>
          </a:p>
          <a:p>
            <a:pPr indent="-173037" lvl="1" marL="355600" rtl="0" algn="l">
              <a:lnSpc>
                <a:spcPct val="150000"/>
              </a:lnSpc>
              <a:spcBef>
                <a:spcPts val="0"/>
              </a:spcBef>
              <a:spcAft>
                <a:spcPts val="0"/>
              </a:spcAft>
              <a:buSzPts val="1000"/>
              <a:buChar char="■"/>
            </a:pPr>
            <a:r>
              <a:rPr lang="en-US"/>
              <a:t>Low cost: No infrastructure</a:t>
            </a:r>
            <a:endParaRPr/>
          </a:p>
          <a:p>
            <a:pPr indent="-173037" lvl="1" marL="355600" rtl="0" algn="l">
              <a:spcBef>
                <a:spcPts val="0"/>
              </a:spcBef>
              <a:spcAft>
                <a:spcPts val="0"/>
              </a:spcAft>
              <a:buSzPts val="1000"/>
              <a:buChar char="■"/>
            </a:pPr>
            <a:r>
              <a:rPr lang="en-US"/>
              <a:t>Our LVB combines the CDN service, improving the video experience;</a:t>
            </a:r>
            <a:endParaRPr/>
          </a:p>
          <a:p>
            <a:pPr indent="-173037" lvl="1" marL="355600" rtl="0" algn="l">
              <a:lnSpc>
                <a:spcPct val="150000"/>
              </a:lnSpc>
              <a:spcBef>
                <a:spcPts val="0"/>
              </a:spcBef>
              <a:spcAft>
                <a:spcPts val="0"/>
              </a:spcAft>
              <a:buSzPts val="1000"/>
              <a:buChar char="■"/>
            </a:pPr>
            <a:r>
              <a:rPr lang="en-US"/>
              <a:t>Fast Launch: CSS platforms and SDKs for different </a:t>
            </a:r>
            <a:r>
              <a:rPr lang="en-US"/>
              <a:t>terminal</a:t>
            </a:r>
            <a:r>
              <a:rPr lang="en-US"/>
              <a:t> platforms; iOS and Android to speed up the application development;</a:t>
            </a:r>
            <a:endParaRPr/>
          </a:p>
          <a:p>
            <a:pPr indent="-109537" lvl="1" marL="355600" rtl="0" algn="l">
              <a:lnSpc>
                <a:spcPct val="150000"/>
              </a:lnSpc>
              <a:spcBef>
                <a:spcPts val="0"/>
              </a:spcBef>
              <a:spcAft>
                <a:spcPts val="0"/>
              </a:spcAft>
              <a:buClr>
                <a:schemeClr val="dk1"/>
              </a:buClr>
              <a:buSzPts val="1000"/>
              <a:buNone/>
            </a:pPr>
            <a:r>
              <a:t/>
            </a:r>
            <a:endParaRPr/>
          </a:p>
          <a:p>
            <a:pPr indent="-109537" lvl="1" marL="355600" rtl="0" algn="l">
              <a:lnSpc>
                <a:spcPct val="150000"/>
              </a:lnSpc>
              <a:spcBef>
                <a:spcPts val="0"/>
              </a:spcBef>
              <a:spcAft>
                <a:spcPts val="0"/>
              </a:spcAft>
              <a:buClr>
                <a:schemeClr val="dk1"/>
              </a:buClr>
              <a:buSzPts val="10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7:notes"/>
          <p:cNvSpPr/>
          <p:nvPr>
            <p:ph idx="2" type="sldImg"/>
          </p:nvPr>
        </p:nvSpPr>
        <p:spPr>
          <a:xfrm>
            <a:off x="519113" y="78740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7:notes"/>
          <p:cNvSpPr txBox="1"/>
          <p:nvPr>
            <p:ph idx="1" type="body"/>
          </p:nvPr>
        </p:nvSpPr>
        <p:spPr>
          <a:xfrm>
            <a:off x="519502" y="4337951"/>
            <a:ext cx="5758671" cy="4910824"/>
          </a:xfrm>
          <a:prstGeom prst="rect">
            <a:avLst/>
          </a:prstGeom>
          <a:noFill/>
          <a:ln>
            <a:noFill/>
          </a:ln>
        </p:spPr>
        <p:txBody>
          <a:bodyPr anchorCtr="0" anchor="t" bIns="47775" lIns="95550" spcFirstLastPara="1" rIns="95550" wrap="square" tIns="47775">
            <a:noAutofit/>
          </a:bodyPr>
          <a:lstStyle/>
          <a:p>
            <a:pPr indent="-173037" lvl="1" marL="355600" rtl="0" algn="l">
              <a:spcBef>
                <a:spcPts val="0"/>
              </a:spcBef>
              <a:spcAft>
                <a:spcPts val="0"/>
              </a:spcAft>
              <a:buSzPts val="1000"/>
              <a:buChar char="🞐"/>
            </a:pPr>
            <a:r>
              <a:rPr lang="en-US"/>
              <a:t>Now, let’s t</a:t>
            </a:r>
            <a:r>
              <a:rPr lang="en-US"/>
              <a:t>hink about how you would build a VOD solution?</a:t>
            </a:r>
            <a:endParaRPr/>
          </a:p>
          <a:p>
            <a:pPr indent="-173037" lvl="1" marL="355600" rtl="0" algn="l">
              <a:spcBef>
                <a:spcPts val="0"/>
              </a:spcBef>
              <a:spcAft>
                <a:spcPts val="0"/>
              </a:spcAft>
              <a:buSzPts val="1000"/>
              <a:buChar char="🞐"/>
            </a:pPr>
            <a:r>
              <a:rPr lang="en-US"/>
              <a:t>There are 4 basic components of VOD solution =&gt; capture/store/</a:t>
            </a:r>
            <a:r>
              <a:rPr b="1" lang="en-US"/>
              <a:t>transcode</a:t>
            </a:r>
            <a:r>
              <a:rPr lang="en-US"/>
              <a:t>/playback</a:t>
            </a:r>
            <a:endParaRPr/>
          </a:p>
          <a:p>
            <a:pPr indent="-173037" lvl="1" marL="355600" rtl="0" algn="l">
              <a:lnSpc>
                <a:spcPct val="150000"/>
              </a:lnSpc>
              <a:spcBef>
                <a:spcPts val="0"/>
              </a:spcBef>
              <a:spcAft>
                <a:spcPts val="0"/>
              </a:spcAft>
              <a:buClr>
                <a:schemeClr val="dk1"/>
              </a:buClr>
              <a:buSzPts val="1000"/>
              <a:buFont typeface="Noto Sans Symbols"/>
              <a:buChar char="🞐"/>
            </a:pPr>
            <a:r>
              <a:rPr lang="en-US"/>
              <a:t>Additionally,</a:t>
            </a:r>
            <a:r>
              <a:rPr lang="en-US"/>
              <a:t> video access management (such as authentication, content verification, DRM etc.). </a:t>
            </a:r>
            <a:endParaRPr/>
          </a:p>
          <a:p>
            <a:pPr indent="-173037" lvl="1" marL="355600" rtl="0" algn="l">
              <a:lnSpc>
                <a:spcPct val="150000"/>
              </a:lnSpc>
              <a:spcBef>
                <a:spcPts val="0"/>
              </a:spcBef>
              <a:spcAft>
                <a:spcPts val="0"/>
              </a:spcAft>
              <a:buClr>
                <a:schemeClr val="dk1"/>
              </a:buClr>
              <a:buSzPts val="1000"/>
              <a:buFont typeface="Noto Sans Symbols"/>
              <a:buChar char="🞐"/>
            </a:pPr>
            <a:r>
              <a:rPr lang="en-US"/>
              <a:t>There are needs for Cloud-based VOD solution, that integrates audio and video capture/upload, storage management, automated transcoding processing, accelerated playback, and media resource management.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p:cSld name="标题幻灯片">
    <p:spTree>
      <p:nvGrpSpPr>
        <p:cNvPr id="13" name="Shape 13"/>
        <p:cNvGrpSpPr/>
        <p:nvPr/>
      </p:nvGrpSpPr>
      <p:grpSpPr>
        <a:xfrm>
          <a:off x="0" y="0"/>
          <a:ext cx="0" cy="0"/>
          <a:chOff x="0" y="0"/>
          <a:chExt cx="0" cy="0"/>
        </a:xfrm>
      </p:grpSpPr>
      <p:pic>
        <p:nvPicPr>
          <p:cNvPr descr="E:\5月\五月PPT\腾讯云相关课程模板(待确认版)\腾讯云课程.jpg腾讯云课程" id="14" name="Google Shape;14;p62"/>
          <p:cNvPicPr preferRelativeResize="0"/>
          <p:nvPr/>
        </p:nvPicPr>
        <p:blipFill rotWithShape="1">
          <a:blip r:embed="rId2">
            <a:alphaModFix/>
          </a:blip>
          <a:srcRect b="0" l="0" r="0" t="0"/>
          <a:stretch/>
        </p:blipFill>
        <p:spPr>
          <a:xfrm>
            <a:off x="-27732" y="0"/>
            <a:ext cx="12226925" cy="6872288"/>
          </a:xfrm>
          <a:prstGeom prst="rect">
            <a:avLst/>
          </a:prstGeom>
          <a:noFill/>
          <a:ln>
            <a:noFill/>
          </a:ln>
        </p:spPr>
      </p:pic>
      <p:sp>
        <p:nvSpPr>
          <p:cNvPr id="15" name="Google Shape;15;p62"/>
          <p:cNvSpPr txBox="1"/>
          <p:nvPr>
            <p:ph idx="1" type="body"/>
          </p:nvPr>
        </p:nvSpPr>
        <p:spPr>
          <a:xfrm>
            <a:off x="1415481" y="2576032"/>
            <a:ext cx="9361040" cy="74136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0"/>
              </a:spcBef>
              <a:spcAft>
                <a:spcPts val="0"/>
              </a:spcAft>
              <a:buClr>
                <a:srgbClr val="FFFFFF"/>
              </a:buClr>
              <a:buSzPts val="4800"/>
              <a:buFont typeface="Arial"/>
              <a:buNone/>
              <a:defRPr b="1" sz="4800">
                <a:solidFill>
                  <a:srgbClr val="FFFFFF"/>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 name="Google Shape;16;p62"/>
          <p:cNvSpPr txBox="1"/>
          <p:nvPr>
            <p:ph idx="12" type="sldNum"/>
          </p:nvPr>
        </p:nvSpPr>
        <p:spPr>
          <a:xfrm>
            <a:off x="8610600" y="6482667"/>
            <a:ext cx="2743200" cy="36671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7" name="Google Shape;17;p62"/>
          <p:cNvSpPr txBox="1"/>
          <p:nvPr/>
        </p:nvSpPr>
        <p:spPr>
          <a:xfrm>
            <a:off x="3559604" y="6502312"/>
            <a:ext cx="5052251" cy="3667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400" u="none" cap="none" strike="noStrike">
                <a:solidFill>
                  <a:srgbClr val="808080"/>
                </a:solidFill>
                <a:latin typeface="Times New Roman"/>
                <a:ea typeface="Times New Roman"/>
                <a:cs typeface="Times New Roman"/>
                <a:sym typeface="Times New Roman"/>
              </a:rPr>
              <a:t>Copyright © 2020 Tencent, Inc. and/or its affiliates. All rights reserved. </a:t>
            </a:r>
            <a:endParaRPr/>
          </a:p>
        </p:txBody>
      </p:sp>
    </p:spTree>
  </p:cSld>
  <p:clrMapOvr>
    <a:masterClrMapping/>
  </p:clrMapOvr>
  <p:extLst>
    <p:ext uri="{DCECCB84-F9BA-43D5-87BE-67443E8EF086}">
      <p15:sldGuideLst>
        <p15:guide id="1" pos="3840">
          <p15:clr>
            <a:srgbClr val="FBAE40"/>
          </p15:clr>
        </p15:guide>
        <p15:guide id="2"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分级内容" type="obj">
  <p:cSld name="OBJECT">
    <p:spTree>
      <p:nvGrpSpPr>
        <p:cNvPr id="18" name="Shape 18"/>
        <p:cNvGrpSpPr/>
        <p:nvPr/>
      </p:nvGrpSpPr>
      <p:grpSpPr>
        <a:xfrm>
          <a:off x="0" y="0"/>
          <a:ext cx="0" cy="0"/>
          <a:chOff x="0" y="0"/>
          <a:chExt cx="0" cy="0"/>
        </a:xfrm>
      </p:grpSpPr>
      <p:sp>
        <p:nvSpPr>
          <p:cNvPr id="19" name="Google Shape;19;p63"/>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b="1" sz="3600">
                <a:solidFill>
                  <a:srgbClr val="00A4FF"/>
                </a:solidFill>
                <a:latin typeface="Arial"/>
                <a:ea typeface="Arial"/>
                <a:cs typeface="Arial"/>
                <a:sym typeface="Aria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0" name="Google Shape;20;p63"/>
          <p:cNvSpPr txBox="1"/>
          <p:nvPr>
            <p:ph idx="1" type="body"/>
          </p:nvPr>
        </p:nvSpPr>
        <p:spPr>
          <a:xfrm>
            <a:off x="838201" y="1268760"/>
            <a:ext cx="10658399" cy="5040560"/>
          </a:xfrm>
          <a:prstGeom prst="rect">
            <a:avLst/>
          </a:prstGeom>
          <a:noFill/>
          <a:ln>
            <a:noFill/>
          </a:ln>
        </p:spPr>
        <p:txBody>
          <a:bodyPr anchorCtr="0" anchor="t" bIns="45700" lIns="91425" spcFirstLastPara="1" rIns="91425" wrap="square" tIns="45700">
            <a:noAutofit/>
          </a:bodyPr>
          <a:lstStyle>
            <a:lvl1pPr indent="-381000" lvl="0" marL="457200" algn="l">
              <a:lnSpc>
                <a:spcPct val="150000"/>
              </a:lnSpc>
              <a:spcBef>
                <a:spcPts val="0"/>
              </a:spcBef>
              <a:spcAft>
                <a:spcPts val="0"/>
              </a:spcAft>
              <a:buClr>
                <a:schemeClr val="accent1"/>
              </a:buClr>
              <a:buSzPts val="2400"/>
              <a:buFont typeface="Noto Sans Symbols"/>
              <a:buChar char="●"/>
              <a:defRPr sz="2400">
                <a:latin typeface="Arial"/>
                <a:ea typeface="Arial"/>
                <a:cs typeface="Arial"/>
                <a:sym typeface="Arial"/>
              </a:defRPr>
            </a:lvl1pPr>
            <a:lvl2pPr indent="-355600" lvl="1" marL="914400" algn="l">
              <a:lnSpc>
                <a:spcPct val="150000"/>
              </a:lnSpc>
              <a:spcBef>
                <a:spcPts val="500"/>
              </a:spcBef>
              <a:spcAft>
                <a:spcPts val="0"/>
              </a:spcAft>
              <a:buClr>
                <a:schemeClr val="accent1"/>
              </a:buClr>
              <a:buSzPts val="2000"/>
              <a:buFont typeface="Noto Sans Symbols"/>
              <a:buChar char="■"/>
              <a:defRPr sz="2000">
                <a:latin typeface="Arial"/>
                <a:ea typeface="Arial"/>
                <a:cs typeface="Arial"/>
                <a:sym typeface="Arial"/>
              </a:defRPr>
            </a:lvl2pPr>
            <a:lvl3pPr indent="-342900" lvl="2" marL="1371600" algn="l">
              <a:lnSpc>
                <a:spcPct val="150000"/>
              </a:lnSpc>
              <a:spcBef>
                <a:spcPts val="500"/>
              </a:spcBef>
              <a:spcAft>
                <a:spcPts val="0"/>
              </a:spcAft>
              <a:buClr>
                <a:schemeClr val="accent1"/>
              </a:buClr>
              <a:buSzPts val="1800"/>
              <a:buFont typeface="Noto Sans Symbols"/>
              <a:buChar char="✔"/>
              <a:defRPr sz="1800">
                <a:latin typeface="Arial"/>
                <a:ea typeface="Arial"/>
                <a:cs typeface="Arial"/>
                <a:sym typeface="Arial"/>
              </a:defRPr>
            </a:lvl3pPr>
            <a:lvl4pPr indent="-330200" lvl="3" marL="1828800" algn="l">
              <a:lnSpc>
                <a:spcPct val="150000"/>
              </a:lnSpc>
              <a:spcBef>
                <a:spcPts val="500"/>
              </a:spcBef>
              <a:spcAft>
                <a:spcPts val="0"/>
              </a:spcAft>
              <a:buClr>
                <a:schemeClr val="accent1"/>
              </a:buClr>
              <a:buSzPts val="1600"/>
              <a:buChar char="•"/>
              <a:defRPr sz="1600">
                <a:latin typeface="Arial"/>
                <a:ea typeface="Arial"/>
                <a:cs typeface="Arial"/>
                <a:sym typeface="Arial"/>
              </a:defRPr>
            </a:lvl4pPr>
            <a:lvl5pPr indent="-317500" lvl="4" marL="2286000" algn="l">
              <a:lnSpc>
                <a:spcPct val="150000"/>
              </a:lnSpc>
              <a:spcBef>
                <a:spcPts val="500"/>
              </a:spcBef>
              <a:spcAft>
                <a:spcPts val="0"/>
              </a:spcAft>
              <a:buClr>
                <a:schemeClr val="accent1"/>
              </a:buClr>
              <a:buSzPts val="1400"/>
              <a:buChar char="•"/>
              <a:defRPr sz="14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guide id="3" pos="529">
          <p15:clr>
            <a:srgbClr val="FBAE40"/>
          </p15:clr>
        </p15:guide>
        <p15:guide id="4" pos="7242">
          <p15:clr>
            <a:srgbClr val="FBAE40"/>
          </p15:clr>
        </p15:guide>
        <p15:guide id="5" orient="horz" pos="142">
          <p15:clr>
            <a:srgbClr val="FBAE40"/>
          </p15:clr>
        </p15:guide>
        <p15:guide id="6" orient="horz" pos="799">
          <p15:clr>
            <a:srgbClr val="FBAE40"/>
          </p15:clr>
        </p15:guide>
        <p15:guide id="7" orient="horz" pos="397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标题幻灯片">
  <p:cSld name="1_标题幻灯片">
    <p:spTree>
      <p:nvGrpSpPr>
        <p:cNvPr id="21" name="Shape 2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文本内容">
  <p:cSld name="标题和文本内容">
    <p:spTree>
      <p:nvGrpSpPr>
        <p:cNvPr id="22" name="Shape 22"/>
        <p:cNvGrpSpPr/>
        <p:nvPr/>
      </p:nvGrpSpPr>
      <p:grpSpPr>
        <a:xfrm>
          <a:off x="0" y="0"/>
          <a:ext cx="0" cy="0"/>
          <a:chOff x="0" y="0"/>
          <a:chExt cx="0" cy="0"/>
        </a:xfrm>
      </p:grpSpPr>
      <p:sp>
        <p:nvSpPr>
          <p:cNvPr id="23" name="Google Shape;23;p65"/>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b="1" sz="3600">
                <a:solidFill>
                  <a:srgbClr val="00A4FF"/>
                </a:solidFill>
                <a:latin typeface="Arial"/>
                <a:ea typeface="Arial"/>
                <a:cs typeface="Arial"/>
                <a:sym typeface="Aria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4" name="Google Shape;24;p65"/>
          <p:cNvSpPr txBox="1"/>
          <p:nvPr>
            <p:ph idx="1" type="body"/>
          </p:nvPr>
        </p:nvSpPr>
        <p:spPr>
          <a:xfrm>
            <a:off x="838201" y="1268760"/>
            <a:ext cx="10658399" cy="5040559"/>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0"/>
              </a:spcBef>
              <a:spcAft>
                <a:spcPts val="0"/>
              </a:spcAft>
              <a:buClr>
                <a:schemeClr val="accent1"/>
              </a:buClr>
              <a:buSzPts val="2400"/>
              <a:buFont typeface="Noto Sans Symbols"/>
              <a:buNone/>
              <a:defRPr sz="2400">
                <a:latin typeface="Arial"/>
                <a:ea typeface="Arial"/>
                <a:cs typeface="Arial"/>
                <a:sym typeface="Arial"/>
              </a:defRPr>
            </a:lvl1pPr>
            <a:lvl2pPr indent="-355600" lvl="1" marL="914400" algn="l">
              <a:lnSpc>
                <a:spcPct val="150000"/>
              </a:lnSpc>
              <a:spcBef>
                <a:spcPts val="500"/>
              </a:spcBef>
              <a:spcAft>
                <a:spcPts val="0"/>
              </a:spcAft>
              <a:buClr>
                <a:schemeClr val="accent1"/>
              </a:buClr>
              <a:buSzPts val="2000"/>
              <a:buFont typeface="Noto Sans Symbols"/>
              <a:buChar char="■"/>
              <a:defRPr>
                <a:latin typeface="Microsoft Yahei"/>
                <a:ea typeface="Microsoft Yahei"/>
                <a:cs typeface="Microsoft Yahei"/>
                <a:sym typeface="Microsoft Yahei"/>
              </a:defRPr>
            </a:lvl2pPr>
            <a:lvl3pPr indent="-228600" lvl="2" marL="1371600" algn="l">
              <a:lnSpc>
                <a:spcPct val="150000"/>
              </a:lnSpc>
              <a:spcBef>
                <a:spcPts val="500"/>
              </a:spcBef>
              <a:spcAft>
                <a:spcPts val="0"/>
              </a:spcAft>
              <a:buClr>
                <a:schemeClr val="accent1"/>
              </a:buClr>
              <a:buSzPts val="1800"/>
              <a:buFont typeface="Microsoft Yahei"/>
              <a:buNone/>
              <a:defRPr>
                <a:latin typeface="Microsoft Yahei"/>
                <a:ea typeface="Microsoft Yahei"/>
                <a:cs typeface="Microsoft Yahei"/>
                <a:sym typeface="Microsoft Yahei"/>
              </a:defRPr>
            </a:lvl3pPr>
            <a:lvl4pPr indent="-330200" lvl="3" marL="1828800" algn="l">
              <a:lnSpc>
                <a:spcPct val="150000"/>
              </a:lnSpc>
              <a:spcBef>
                <a:spcPts val="500"/>
              </a:spcBef>
              <a:spcAft>
                <a:spcPts val="0"/>
              </a:spcAft>
              <a:buClr>
                <a:schemeClr val="accent1"/>
              </a:buClr>
              <a:buSzPts val="1600"/>
              <a:buChar char="•"/>
              <a:defRPr>
                <a:latin typeface="Microsoft Yahei"/>
                <a:ea typeface="Microsoft Yahei"/>
                <a:cs typeface="Microsoft Yahei"/>
                <a:sym typeface="Microsoft Yahei"/>
              </a:defRPr>
            </a:lvl4pPr>
            <a:lvl5pPr indent="-317500" lvl="4" marL="2286000" algn="l">
              <a:lnSpc>
                <a:spcPct val="150000"/>
              </a:lnSpc>
              <a:spcBef>
                <a:spcPts val="500"/>
              </a:spcBef>
              <a:spcAft>
                <a:spcPts val="0"/>
              </a:spcAft>
              <a:buClr>
                <a:schemeClr val="accent1"/>
              </a:buClr>
              <a:buSzPts val="1400"/>
              <a:buChar char="•"/>
              <a:defRPr>
                <a:latin typeface="Microsoft Yahei"/>
                <a:ea typeface="Microsoft Yahei"/>
                <a:cs typeface="Microsoft Yahei"/>
                <a:sym typeface="Microsoft Yahe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标题幻灯片">
  <p:cSld name="3_标题幻灯片">
    <p:spTree>
      <p:nvGrpSpPr>
        <p:cNvPr id="25" name="Shape 25"/>
        <p:cNvGrpSpPr/>
        <p:nvPr/>
      </p:nvGrpSpPr>
      <p:grpSpPr>
        <a:xfrm>
          <a:off x="0" y="0"/>
          <a:ext cx="0" cy="0"/>
          <a:chOff x="0" y="0"/>
          <a:chExt cx="0" cy="0"/>
        </a:xfrm>
      </p:grpSpPr>
      <p:pic>
        <p:nvPicPr>
          <p:cNvPr descr="E:\5月\五月PPT\腾讯云相关课程模板(待确认版)\腾讯云课程.jpg腾讯云课程" id="26" name="Google Shape;26;p66"/>
          <p:cNvPicPr preferRelativeResize="0"/>
          <p:nvPr/>
        </p:nvPicPr>
        <p:blipFill rotWithShape="1">
          <a:blip r:embed="rId2">
            <a:alphaModFix/>
          </a:blip>
          <a:srcRect b="0" l="0" r="0" t="0"/>
          <a:stretch/>
        </p:blipFill>
        <p:spPr>
          <a:xfrm>
            <a:off x="-34925" y="-14288"/>
            <a:ext cx="12226925" cy="6872288"/>
          </a:xfrm>
          <a:prstGeom prst="rect">
            <a:avLst/>
          </a:prstGeom>
          <a:noFill/>
          <a:ln>
            <a:noFill/>
          </a:ln>
        </p:spPr>
      </p:pic>
      <p:sp>
        <p:nvSpPr>
          <p:cNvPr id="27" name="Google Shape;27;p66"/>
          <p:cNvSpPr txBox="1"/>
          <p:nvPr/>
        </p:nvSpPr>
        <p:spPr>
          <a:xfrm>
            <a:off x="3436155" y="2608710"/>
            <a:ext cx="5319690" cy="118990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0" i="0" lang="en-US" sz="7200" cap="none" strike="noStrike">
                <a:solidFill>
                  <a:srgbClr val="FFFFFF"/>
                </a:solidFill>
                <a:latin typeface="Times New Roman"/>
                <a:ea typeface="Times New Roman"/>
                <a:cs typeface="Times New Roman"/>
                <a:sym typeface="Times New Roman"/>
              </a:rPr>
              <a:t>Thank you!</a:t>
            </a:r>
            <a:endParaRPr/>
          </a:p>
        </p:txBody>
      </p:sp>
      <p:sp>
        <p:nvSpPr>
          <p:cNvPr id="28" name="Google Shape;28;p66"/>
          <p:cNvSpPr txBox="1"/>
          <p:nvPr/>
        </p:nvSpPr>
        <p:spPr>
          <a:xfrm>
            <a:off x="3559604" y="6502312"/>
            <a:ext cx="5052251" cy="3667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400" cap="none" strike="noStrike">
                <a:solidFill>
                  <a:srgbClr val="808080"/>
                </a:solidFill>
                <a:latin typeface="Times New Roman"/>
                <a:ea typeface="Times New Roman"/>
                <a:cs typeface="Times New Roman"/>
                <a:sym typeface="Times New Roman"/>
              </a:rPr>
              <a:t>Copyright © 2020 Tencent, Inc. and/or its affiliates. All rights reserved. </a:t>
            </a:r>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单标题">
  <p:cSld name="单标题">
    <p:spTree>
      <p:nvGrpSpPr>
        <p:cNvPr id="29" name="Shape 29"/>
        <p:cNvGrpSpPr/>
        <p:nvPr/>
      </p:nvGrpSpPr>
      <p:grpSpPr>
        <a:xfrm>
          <a:off x="0" y="0"/>
          <a:ext cx="0" cy="0"/>
          <a:chOff x="0" y="0"/>
          <a:chExt cx="0" cy="0"/>
        </a:xfrm>
      </p:grpSpPr>
      <p:sp>
        <p:nvSpPr>
          <p:cNvPr id="30" name="Google Shape;30;p67"/>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b="1" sz="3600">
                <a:solidFill>
                  <a:srgbClr val="00A4FF"/>
                </a:solidFill>
                <a:latin typeface="Arial"/>
                <a:ea typeface="Arial"/>
                <a:cs typeface="Arial"/>
                <a:sym typeface="Aria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7.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 name="Shape 6"/>
        <p:cNvGrpSpPr/>
        <p:nvPr/>
      </p:nvGrpSpPr>
      <p:grpSpPr>
        <a:xfrm>
          <a:off x="0" y="0"/>
          <a:ext cx="0" cy="0"/>
          <a:chOff x="0" y="0"/>
          <a:chExt cx="0" cy="0"/>
        </a:xfrm>
      </p:grpSpPr>
      <p:pic>
        <p:nvPicPr>
          <p:cNvPr id="7" name="Google Shape;7;p61"/>
          <p:cNvPicPr preferRelativeResize="0"/>
          <p:nvPr/>
        </p:nvPicPr>
        <p:blipFill rotWithShape="1">
          <a:blip r:embed="rId1">
            <a:alphaModFix/>
          </a:blip>
          <a:srcRect b="0" l="0" r="0" t="0"/>
          <a:stretch/>
        </p:blipFill>
        <p:spPr>
          <a:xfrm>
            <a:off x="0" y="1"/>
            <a:ext cx="12192000" cy="6858000"/>
          </a:xfrm>
          <a:prstGeom prst="rect">
            <a:avLst/>
          </a:prstGeom>
          <a:noFill/>
          <a:ln>
            <a:noFill/>
          </a:ln>
        </p:spPr>
      </p:pic>
      <p:sp>
        <p:nvSpPr>
          <p:cNvPr id="8" name="Google Shape;8;p61"/>
          <p:cNvSpPr txBox="1"/>
          <p:nvPr>
            <p:ph type="title"/>
          </p:nvPr>
        </p:nvSpPr>
        <p:spPr>
          <a:xfrm>
            <a:off x="838200" y="363538"/>
            <a:ext cx="10515600" cy="132715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3600" u="none" cap="none" strike="noStrike">
                <a:solidFill>
                  <a:schemeClr val="dk1"/>
                </a:solidFill>
                <a:latin typeface="Arial"/>
                <a:ea typeface="Arial"/>
                <a:cs typeface="Arial"/>
                <a:sym typeface="Arial"/>
              </a:defRPr>
            </a:lvl1pPr>
            <a:lvl2pPr lvl="1" marR="0" rtl="0" algn="l">
              <a:lnSpc>
                <a:spcPct val="90000"/>
              </a:lnSpc>
              <a:spcBef>
                <a:spcPts val="0"/>
              </a:spcBef>
              <a:spcAft>
                <a:spcPts val="0"/>
              </a:spcAft>
              <a:buSzPts val="1400"/>
              <a:buNone/>
              <a:defRPr b="0" i="0" sz="4400" u="none" cap="none" strike="noStrike">
                <a:solidFill>
                  <a:schemeClr val="dk1"/>
                </a:solidFill>
                <a:latin typeface="Arial"/>
                <a:ea typeface="Arial"/>
                <a:cs typeface="Arial"/>
                <a:sym typeface="Arial"/>
              </a:defRPr>
            </a:lvl2pPr>
            <a:lvl3pPr lvl="2" marR="0" rtl="0" algn="l">
              <a:lnSpc>
                <a:spcPct val="90000"/>
              </a:lnSpc>
              <a:spcBef>
                <a:spcPts val="0"/>
              </a:spcBef>
              <a:spcAft>
                <a:spcPts val="0"/>
              </a:spcAft>
              <a:buSzPts val="1400"/>
              <a:buNone/>
              <a:defRPr b="0" i="0" sz="4400" u="none" cap="none" strike="noStrike">
                <a:solidFill>
                  <a:schemeClr val="dk1"/>
                </a:solidFill>
                <a:latin typeface="Arial"/>
                <a:ea typeface="Arial"/>
                <a:cs typeface="Arial"/>
                <a:sym typeface="Arial"/>
              </a:defRPr>
            </a:lvl3pPr>
            <a:lvl4pPr lvl="3" marR="0" rtl="0" algn="l">
              <a:lnSpc>
                <a:spcPct val="90000"/>
              </a:lnSpc>
              <a:spcBef>
                <a:spcPts val="0"/>
              </a:spcBef>
              <a:spcAft>
                <a:spcPts val="0"/>
              </a:spcAft>
              <a:buSzPts val="1400"/>
              <a:buNone/>
              <a:defRPr b="0" i="0" sz="4400" u="none" cap="none" strike="noStrike">
                <a:solidFill>
                  <a:schemeClr val="dk1"/>
                </a:solidFill>
                <a:latin typeface="Arial"/>
                <a:ea typeface="Arial"/>
                <a:cs typeface="Arial"/>
                <a:sym typeface="Arial"/>
              </a:defRPr>
            </a:lvl4pPr>
            <a:lvl5pPr lvl="4" marR="0" rtl="0" algn="l">
              <a:lnSpc>
                <a:spcPct val="90000"/>
              </a:lnSpc>
              <a:spcBef>
                <a:spcPts val="0"/>
              </a:spcBef>
              <a:spcAft>
                <a:spcPts val="0"/>
              </a:spcAft>
              <a:buSzPts val="1400"/>
              <a:buNone/>
              <a:defRPr b="0" i="0" sz="4400" u="none" cap="none" strike="noStrike">
                <a:solidFill>
                  <a:schemeClr val="dk1"/>
                </a:solidFill>
                <a:latin typeface="Arial"/>
                <a:ea typeface="Arial"/>
                <a:cs typeface="Arial"/>
                <a:sym typeface="Arial"/>
              </a:defRPr>
            </a:lvl5pPr>
            <a:lvl6pPr lvl="5" marR="0" rtl="0" algn="l">
              <a:lnSpc>
                <a:spcPct val="90000"/>
              </a:lnSpc>
              <a:spcBef>
                <a:spcPts val="0"/>
              </a:spcBef>
              <a:spcAft>
                <a:spcPts val="0"/>
              </a:spcAft>
              <a:buSzPts val="1400"/>
              <a:buNone/>
              <a:defRPr b="0" i="0" sz="4400" u="none" cap="none" strike="noStrike">
                <a:solidFill>
                  <a:schemeClr val="dk1"/>
                </a:solidFill>
                <a:latin typeface="Arial"/>
                <a:ea typeface="Arial"/>
                <a:cs typeface="Arial"/>
                <a:sym typeface="Arial"/>
              </a:defRPr>
            </a:lvl6pPr>
            <a:lvl7pPr lvl="6" marR="0" rtl="0" algn="l">
              <a:lnSpc>
                <a:spcPct val="90000"/>
              </a:lnSpc>
              <a:spcBef>
                <a:spcPts val="0"/>
              </a:spcBef>
              <a:spcAft>
                <a:spcPts val="0"/>
              </a:spcAft>
              <a:buSzPts val="1400"/>
              <a:buNone/>
              <a:defRPr b="0" i="0" sz="4400" u="none" cap="none" strike="noStrike">
                <a:solidFill>
                  <a:schemeClr val="dk1"/>
                </a:solidFill>
                <a:latin typeface="Arial"/>
                <a:ea typeface="Arial"/>
                <a:cs typeface="Arial"/>
                <a:sym typeface="Arial"/>
              </a:defRPr>
            </a:lvl7pPr>
            <a:lvl8pPr lvl="7" marR="0" rtl="0" algn="l">
              <a:lnSpc>
                <a:spcPct val="90000"/>
              </a:lnSpc>
              <a:spcBef>
                <a:spcPts val="0"/>
              </a:spcBef>
              <a:spcAft>
                <a:spcPts val="0"/>
              </a:spcAft>
              <a:buSzPts val="1400"/>
              <a:buNone/>
              <a:defRPr b="0" i="0" sz="4400" u="none" cap="none" strike="noStrike">
                <a:solidFill>
                  <a:schemeClr val="dk1"/>
                </a:solidFill>
                <a:latin typeface="Arial"/>
                <a:ea typeface="Arial"/>
                <a:cs typeface="Arial"/>
                <a:sym typeface="Arial"/>
              </a:defRPr>
            </a:lvl8pPr>
            <a:lvl9pPr lvl="8" marR="0" rtl="0" algn="l">
              <a:lnSpc>
                <a:spcPct val="90000"/>
              </a:lnSpc>
              <a:spcBef>
                <a:spcPts val="0"/>
              </a:spcBef>
              <a:spcAft>
                <a:spcPts val="0"/>
              </a:spcAft>
              <a:buSzPts val="1400"/>
              <a:buNone/>
              <a:defRPr b="0" i="0" sz="4400" u="none" cap="none" strike="noStrike">
                <a:solidFill>
                  <a:schemeClr val="dk1"/>
                </a:solidFill>
                <a:latin typeface="Arial"/>
                <a:ea typeface="Arial"/>
                <a:cs typeface="Arial"/>
                <a:sym typeface="Arial"/>
              </a:defRPr>
            </a:lvl9pPr>
          </a:lstStyle>
          <a:p/>
        </p:txBody>
      </p:sp>
      <p:sp>
        <p:nvSpPr>
          <p:cNvPr id="9" name="Google Shape;9;p61"/>
          <p:cNvSpPr txBox="1"/>
          <p:nvPr>
            <p:ph idx="1" type="body"/>
          </p:nvPr>
        </p:nvSpPr>
        <p:spPr>
          <a:xfrm>
            <a:off x="838200" y="1824038"/>
            <a:ext cx="10515600" cy="4352925"/>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38645" lvl="5" marL="2743200" marR="0" rtl="0" algn="l">
              <a:lnSpc>
                <a:spcPct val="90000"/>
              </a:lnSpc>
              <a:spcBef>
                <a:spcPts val="500"/>
              </a:spcBef>
              <a:spcAft>
                <a:spcPts val="0"/>
              </a:spcAft>
              <a:buClr>
                <a:schemeClr val="dk1"/>
              </a:buClr>
              <a:buSzPts val="1733"/>
              <a:buFont typeface="Arial"/>
              <a:buChar char="•"/>
              <a:defRPr b="0" i="0" sz="1733" u="none" cap="none" strike="noStrike">
                <a:solidFill>
                  <a:schemeClr val="dk1"/>
                </a:solidFill>
                <a:latin typeface="Arial"/>
                <a:ea typeface="Arial"/>
                <a:cs typeface="Arial"/>
                <a:sym typeface="Arial"/>
              </a:defRPr>
            </a:lvl6pPr>
            <a:lvl7pPr indent="-338645" lvl="6" marL="3200400" marR="0" rtl="0" algn="l">
              <a:lnSpc>
                <a:spcPct val="90000"/>
              </a:lnSpc>
              <a:spcBef>
                <a:spcPts val="500"/>
              </a:spcBef>
              <a:spcAft>
                <a:spcPts val="0"/>
              </a:spcAft>
              <a:buClr>
                <a:schemeClr val="dk1"/>
              </a:buClr>
              <a:buSzPts val="1733"/>
              <a:buFont typeface="Arial"/>
              <a:buChar char="•"/>
              <a:defRPr b="0" i="0" sz="1733" u="none" cap="none" strike="noStrike">
                <a:solidFill>
                  <a:schemeClr val="dk1"/>
                </a:solidFill>
                <a:latin typeface="Arial"/>
                <a:ea typeface="Arial"/>
                <a:cs typeface="Arial"/>
                <a:sym typeface="Arial"/>
              </a:defRPr>
            </a:lvl7pPr>
            <a:lvl8pPr indent="-338645" lvl="7" marL="3657600" marR="0" rtl="0" algn="l">
              <a:lnSpc>
                <a:spcPct val="90000"/>
              </a:lnSpc>
              <a:spcBef>
                <a:spcPts val="500"/>
              </a:spcBef>
              <a:spcAft>
                <a:spcPts val="0"/>
              </a:spcAft>
              <a:buClr>
                <a:schemeClr val="dk1"/>
              </a:buClr>
              <a:buSzPts val="1733"/>
              <a:buFont typeface="Arial"/>
              <a:buChar char="•"/>
              <a:defRPr b="0" i="0" sz="1733" u="none" cap="none" strike="noStrike">
                <a:solidFill>
                  <a:schemeClr val="dk1"/>
                </a:solidFill>
                <a:latin typeface="Arial"/>
                <a:ea typeface="Arial"/>
                <a:cs typeface="Arial"/>
                <a:sym typeface="Arial"/>
              </a:defRPr>
            </a:lvl8pPr>
            <a:lvl9pPr indent="-338645" lvl="8" marL="4114800" marR="0" rtl="0" algn="l">
              <a:lnSpc>
                <a:spcPct val="90000"/>
              </a:lnSpc>
              <a:spcBef>
                <a:spcPts val="500"/>
              </a:spcBef>
              <a:spcAft>
                <a:spcPts val="0"/>
              </a:spcAft>
              <a:buClr>
                <a:schemeClr val="dk1"/>
              </a:buClr>
              <a:buSzPts val="1733"/>
              <a:buFont typeface="Arial"/>
              <a:buChar char="•"/>
              <a:defRPr b="0" i="0" sz="1733" u="none" cap="none" strike="noStrike">
                <a:solidFill>
                  <a:schemeClr val="dk1"/>
                </a:solidFill>
                <a:latin typeface="Arial"/>
                <a:ea typeface="Arial"/>
                <a:cs typeface="Arial"/>
                <a:sym typeface="Arial"/>
              </a:defRPr>
            </a:lvl9pPr>
          </a:lstStyle>
          <a:p/>
        </p:txBody>
      </p:sp>
      <p:sp>
        <p:nvSpPr>
          <p:cNvPr id="10" name="Google Shape;10;p61"/>
          <p:cNvSpPr txBox="1"/>
          <p:nvPr>
            <p:ph idx="12" type="sldNum"/>
          </p:nvPr>
        </p:nvSpPr>
        <p:spPr>
          <a:xfrm>
            <a:off x="8610600" y="6482667"/>
            <a:ext cx="2743200" cy="36671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98989"/>
                </a:solidFill>
                <a:latin typeface="Arial"/>
                <a:ea typeface="Arial"/>
                <a:cs typeface="Arial"/>
                <a:sym typeface="Arial"/>
              </a:defRPr>
            </a:lvl1pPr>
            <a:lvl2pPr indent="0" lvl="1" marL="0" marR="0" rtl="0" algn="r">
              <a:spcBef>
                <a:spcPts val="0"/>
              </a:spcBef>
              <a:buNone/>
              <a:defRPr b="0" i="0" sz="1200" u="none" cap="none" strike="noStrike">
                <a:solidFill>
                  <a:srgbClr val="898989"/>
                </a:solidFill>
                <a:latin typeface="Arial"/>
                <a:ea typeface="Arial"/>
                <a:cs typeface="Arial"/>
                <a:sym typeface="Arial"/>
              </a:defRPr>
            </a:lvl2pPr>
            <a:lvl3pPr indent="0" lvl="2" marL="0" marR="0" rtl="0" algn="r">
              <a:spcBef>
                <a:spcPts val="0"/>
              </a:spcBef>
              <a:buNone/>
              <a:defRPr b="0" i="0" sz="1200" u="none" cap="none" strike="noStrike">
                <a:solidFill>
                  <a:srgbClr val="898989"/>
                </a:solidFill>
                <a:latin typeface="Arial"/>
                <a:ea typeface="Arial"/>
                <a:cs typeface="Arial"/>
                <a:sym typeface="Arial"/>
              </a:defRPr>
            </a:lvl3pPr>
            <a:lvl4pPr indent="0" lvl="3" marL="0" marR="0" rtl="0" algn="r">
              <a:spcBef>
                <a:spcPts val="0"/>
              </a:spcBef>
              <a:buNone/>
              <a:defRPr b="0" i="0" sz="1200" u="none" cap="none" strike="noStrike">
                <a:solidFill>
                  <a:srgbClr val="898989"/>
                </a:solidFill>
                <a:latin typeface="Arial"/>
                <a:ea typeface="Arial"/>
                <a:cs typeface="Arial"/>
                <a:sym typeface="Arial"/>
              </a:defRPr>
            </a:lvl4pPr>
            <a:lvl5pPr indent="0" lvl="4" marL="0" marR="0" rtl="0" algn="r">
              <a:spcBef>
                <a:spcPts val="0"/>
              </a:spcBef>
              <a:buNone/>
              <a:defRPr b="0" i="0" sz="1200" u="none" cap="none" strike="noStrike">
                <a:solidFill>
                  <a:srgbClr val="898989"/>
                </a:solidFill>
                <a:latin typeface="Arial"/>
                <a:ea typeface="Arial"/>
                <a:cs typeface="Arial"/>
                <a:sym typeface="Arial"/>
              </a:defRPr>
            </a:lvl5pPr>
            <a:lvl6pPr indent="0" lvl="5" marL="0" marR="0" rtl="0" algn="r">
              <a:spcBef>
                <a:spcPts val="0"/>
              </a:spcBef>
              <a:buNone/>
              <a:defRPr b="0" i="0" sz="1200" u="none" cap="none" strike="noStrike">
                <a:solidFill>
                  <a:srgbClr val="898989"/>
                </a:solidFill>
                <a:latin typeface="Arial"/>
                <a:ea typeface="Arial"/>
                <a:cs typeface="Arial"/>
                <a:sym typeface="Arial"/>
              </a:defRPr>
            </a:lvl6pPr>
            <a:lvl7pPr indent="0" lvl="6" marL="0" marR="0" rtl="0" algn="r">
              <a:spcBef>
                <a:spcPts val="0"/>
              </a:spcBef>
              <a:buNone/>
              <a:defRPr b="0" i="0" sz="1200" u="none" cap="none" strike="noStrike">
                <a:solidFill>
                  <a:srgbClr val="898989"/>
                </a:solidFill>
                <a:latin typeface="Arial"/>
                <a:ea typeface="Arial"/>
                <a:cs typeface="Arial"/>
                <a:sym typeface="Arial"/>
              </a:defRPr>
            </a:lvl7pPr>
            <a:lvl8pPr indent="0" lvl="7" marL="0" marR="0" rtl="0" algn="r">
              <a:spcBef>
                <a:spcPts val="0"/>
              </a:spcBef>
              <a:buNone/>
              <a:defRPr b="0" i="0" sz="1200" u="none" cap="none" strike="noStrike">
                <a:solidFill>
                  <a:srgbClr val="898989"/>
                </a:solidFill>
                <a:latin typeface="Arial"/>
                <a:ea typeface="Arial"/>
                <a:cs typeface="Arial"/>
                <a:sym typeface="Arial"/>
              </a:defRPr>
            </a:lvl8pPr>
            <a:lvl9pPr indent="0" lvl="8" marL="0" marR="0" rtl="0" algn="r">
              <a:spcBef>
                <a:spcPts val="0"/>
              </a:spcBef>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1" name="Google Shape;11;p61"/>
          <p:cNvPicPr preferRelativeResize="0"/>
          <p:nvPr/>
        </p:nvPicPr>
        <p:blipFill rotWithShape="1">
          <a:blip r:embed="rId2">
            <a:alphaModFix/>
          </a:blip>
          <a:srcRect b="0" l="0" r="0" t="0"/>
          <a:stretch/>
        </p:blipFill>
        <p:spPr>
          <a:xfrm rot="5400000">
            <a:off x="10532394" y="1944335"/>
            <a:ext cx="4298019" cy="409351"/>
          </a:xfrm>
          <a:prstGeom prst="rect">
            <a:avLst/>
          </a:prstGeom>
          <a:noFill/>
          <a:ln>
            <a:noFill/>
          </a:ln>
        </p:spPr>
      </p:pic>
      <p:sp>
        <p:nvSpPr>
          <p:cNvPr id="12" name="Google Shape;12;p61"/>
          <p:cNvSpPr txBox="1"/>
          <p:nvPr/>
        </p:nvSpPr>
        <p:spPr>
          <a:xfrm>
            <a:off x="3559604" y="6502312"/>
            <a:ext cx="5052251" cy="3667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400" u="none" cap="none" strike="noStrike">
                <a:solidFill>
                  <a:srgbClr val="808080"/>
                </a:solidFill>
                <a:latin typeface="Times New Roman"/>
                <a:ea typeface="Times New Roman"/>
                <a:cs typeface="Times New Roman"/>
                <a:sym typeface="Times New Roman"/>
              </a:rPr>
              <a:t>Copyright © 2020 Tencent, Inc. and/or its affiliates. All rights reserved. </a:t>
            </a:r>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6.png"/></Relationships>
</file>

<file path=ppt/slides/_rels/slide19.xml.rels><?xml version="1.0" encoding="UTF-8" standalone="yes"?><Relationships xmlns="http://schemas.openxmlformats.org/package/2006/relationships"><Relationship Id="rId20" Type="http://schemas.openxmlformats.org/officeDocument/2006/relationships/image" Target="../media/image45.jpg"/><Relationship Id="rId11" Type="http://schemas.openxmlformats.org/officeDocument/2006/relationships/image" Target="../media/image39.png"/><Relationship Id="rId10" Type="http://schemas.openxmlformats.org/officeDocument/2006/relationships/image" Target="../media/image36.png"/><Relationship Id="rId13" Type="http://schemas.openxmlformats.org/officeDocument/2006/relationships/image" Target="../media/image41.png"/><Relationship Id="rId12"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34.png"/><Relationship Id="rId15" Type="http://schemas.openxmlformats.org/officeDocument/2006/relationships/image" Target="../media/image38.jpg"/><Relationship Id="rId14" Type="http://schemas.openxmlformats.org/officeDocument/2006/relationships/image" Target="../media/image33.png"/><Relationship Id="rId17" Type="http://schemas.openxmlformats.org/officeDocument/2006/relationships/image" Target="../media/image46.jpg"/><Relationship Id="rId16" Type="http://schemas.openxmlformats.org/officeDocument/2006/relationships/image" Target="../media/image43.jpg"/><Relationship Id="rId5" Type="http://schemas.openxmlformats.org/officeDocument/2006/relationships/image" Target="../media/image30.png"/><Relationship Id="rId19" Type="http://schemas.openxmlformats.org/officeDocument/2006/relationships/image" Target="../media/image44.png"/><Relationship Id="rId6" Type="http://schemas.openxmlformats.org/officeDocument/2006/relationships/image" Target="../media/image40.png"/><Relationship Id="rId18" Type="http://schemas.openxmlformats.org/officeDocument/2006/relationships/image" Target="../media/image37.jpg"/><Relationship Id="rId7" Type="http://schemas.openxmlformats.org/officeDocument/2006/relationships/image" Target="../media/image35.png"/><Relationship Id="rId8"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1.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5.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1" Type="http://schemas.openxmlformats.org/officeDocument/2006/relationships/image" Target="../media/image60.png"/><Relationship Id="rId10" Type="http://schemas.openxmlformats.org/officeDocument/2006/relationships/image" Target="../media/image57.png"/><Relationship Id="rId12"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9.png"/><Relationship Id="rId4" Type="http://schemas.openxmlformats.org/officeDocument/2006/relationships/image" Target="../media/image54.png"/><Relationship Id="rId9" Type="http://schemas.openxmlformats.org/officeDocument/2006/relationships/image" Target="../media/image59.png"/><Relationship Id="rId5" Type="http://schemas.openxmlformats.org/officeDocument/2006/relationships/image" Target="../media/image56.png"/><Relationship Id="rId6" Type="http://schemas.openxmlformats.org/officeDocument/2006/relationships/image" Target="../media/image58.png"/><Relationship Id="rId7" Type="http://schemas.openxmlformats.org/officeDocument/2006/relationships/image" Target="../media/image52.png"/><Relationship Id="rId8" Type="http://schemas.openxmlformats.org/officeDocument/2006/relationships/image" Target="../media/image53.png"/></Relationships>
</file>

<file path=ppt/slides/_rels/slide28.xml.rels><?xml version="1.0" encoding="UTF-8" standalone="yes"?><Relationships xmlns="http://schemas.openxmlformats.org/package/2006/relationships"><Relationship Id="rId11" Type="http://schemas.openxmlformats.org/officeDocument/2006/relationships/image" Target="../media/image65.png"/><Relationship Id="rId10"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62.png"/><Relationship Id="rId5" Type="http://schemas.openxmlformats.org/officeDocument/2006/relationships/image" Target="../media/image66.png"/><Relationship Id="rId6" Type="http://schemas.openxmlformats.org/officeDocument/2006/relationships/image" Target="../media/image70.png"/><Relationship Id="rId7" Type="http://schemas.openxmlformats.org/officeDocument/2006/relationships/image" Target="../media/image76.png"/><Relationship Id="rId8"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4.png"/><Relationship Id="rId5" Type="http://schemas.openxmlformats.org/officeDocument/2006/relationships/image" Target="../media/image78.png"/><Relationship Id="rId6" Type="http://schemas.openxmlformats.org/officeDocument/2006/relationships/image" Target="../media/image75.png"/><Relationship Id="rId7" Type="http://schemas.openxmlformats.org/officeDocument/2006/relationships/image" Target="../media/image73.png"/><Relationship Id="rId8" Type="http://schemas.openxmlformats.org/officeDocument/2006/relationships/image" Target="../media/image7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3.png"/><Relationship Id="rId4" Type="http://schemas.openxmlformats.org/officeDocument/2006/relationships/image" Target="../media/image75.png"/><Relationship Id="rId9" Type="http://schemas.openxmlformats.org/officeDocument/2006/relationships/image" Target="../media/image77.png"/><Relationship Id="rId5" Type="http://schemas.openxmlformats.org/officeDocument/2006/relationships/image" Target="../media/image79.png"/><Relationship Id="rId6" Type="http://schemas.openxmlformats.org/officeDocument/2006/relationships/image" Target="../media/image72.png"/><Relationship Id="rId7" Type="http://schemas.openxmlformats.org/officeDocument/2006/relationships/image" Target="../media/image83.png"/><Relationship Id="rId8" Type="http://schemas.openxmlformats.org/officeDocument/2006/relationships/image" Target="../media/image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3.png"/><Relationship Id="rId4" Type="http://schemas.openxmlformats.org/officeDocument/2006/relationships/image" Target="../media/image75.png"/><Relationship Id="rId5" Type="http://schemas.openxmlformats.org/officeDocument/2006/relationships/image" Target="../media/image82.png"/><Relationship Id="rId6" Type="http://schemas.openxmlformats.org/officeDocument/2006/relationships/image" Target="../media/image7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3.png"/><Relationship Id="rId4" Type="http://schemas.openxmlformats.org/officeDocument/2006/relationships/image" Target="../media/image75.png"/><Relationship Id="rId5" Type="http://schemas.openxmlformats.org/officeDocument/2006/relationships/image" Target="../media/image80.png"/><Relationship Id="rId6" Type="http://schemas.openxmlformats.org/officeDocument/2006/relationships/image" Target="../media/image84.png"/><Relationship Id="rId7" Type="http://schemas.openxmlformats.org/officeDocument/2006/relationships/image" Target="../media/image8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8.png"/><Relationship Id="rId4" Type="http://schemas.openxmlformats.org/officeDocument/2006/relationships/image" Target="../media/image91.png"/><Relationship Id="rId5" Type="http://schemas.openxmlformats.org/officeDocument/2006/relationships/image" Target="../media/image85.png"/><Relationship Id="rId6" Type="http://schemas.openxmlformats.org/officeDocument/2006/relationships/image" Target="../media/image71.png"/><Relationship Id="rId7" Type="http://schemas.openxmlformats.org/officeDocument/2006/relationships/image" Target="../media/image80.png"/><Relationship Id="rId8"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3.png"/><Relationship Id="rId4" Type="http://schemas.openxmlformats.org/officeDocument/2006/relationships/image" Target="../media/image80.png"/><Relationship Id="rId5" Type="http://schemas.openxmlformats.org/officeDocument/2006/relationships/image" Target="../media/image90.png"/><Relationship Id="rId6" Type="http://schemas.openxmlformats.org/officeDocument/2006/relationships/image" Target="../media/image97.png"/><Relationship Id="rId7" Type="http://schemas.openxmlformats.org/officeDocument/2006/relationships/image" Target="../media/image94.png"/><Relationship Id="rId8"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1.png"/><Relationship Id="rId4" Type="http://schemas.openxmlformats.org/officeDocument/2006/relationships/image" Target="../media/image75.png"/><Relationship Id="rId5" Type="http://schemas.openxmlformats.org/officeDocument/2006/relationships/image" Target="../media/image73.png"/><Relationship Id="rId6" Type="http://schemas.openxmlformats.org/officeDocument/2006/relationships/image" Target="../media/image96.png"/><Relationship Id="rId7" Type="http://schemas.openxmlformats.org/officeDocument/2006/relationships/image" Target="../media/image8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9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9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0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0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9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0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9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0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0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1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0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0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0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13.png"/><Relationship Id="rId4" Type="http://schemas.openxmlformats.org/officeDocument/2006/relationships/image" Target="../media/image11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07.png"/><Relationship Id="rId4" Type="http://schemas.openxmlformats.org/officeDocument/2006/relationships/image" Target="../media/image112.png"/><Relationship Id="rId5" Type="http://schemas.openxmlformats.org/officeDocument/2006/relationships/image" Target="../media/image10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0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 name="Shape 34"/>
        <p:cNvGrpSpPr/>
        <p:nvPr/>
      </p:nvGrpSpPr>
      <p:grpSpPr>
        <a:xfrm>
          <a:off x="0" y="0"/>
          <a:ext cx="0" cy="0"/>
          <a:chOff x="0" y="0"/>
          <a:chExt cx="0" cy="0"/>
        </a:xfrm>
      </p:grpSpPr>
      <p:sp>
        <p:nvSpPr>
          <p:cNvPr id="35" name="Google Shape;35;p1"/>
          <p:cNvSpPr txBox="1"/>
          <p:nvPr>
            <p:ph idx="1" type="body"/>
          </p:nvPr>
        </p:nvSpPr>
        <p:spPr>
          <a:xfrm>
            <a:off x="1415481" y="2576032"/>
            <a:ext cx="9361040" cy="74136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FFFFFF"/>
              </a:buClr>
              <a:buSzPts val="4800"/>
              <a:buFont typeface="Times New Roman"/>
              <a:buNone/>
            </a:pPr>
            <a:r>
              <a:rPr b="1" i="0" lang="en-US" sz="4800" cap="none" strike="noStrike">
                <a:solidFill>
                  <a:srgbClr val="FFFFFF"/>
                </a:solidFill>
                <a:latin typeface="Times New Roman"/>
                <a:ea typeface="Times New Roman"/>
                <a:cs typeface="Times New Roman"/>
                <a:sym typeface="Times New Roman"/>
              </a:rPr>
              <a:t>Video Industry Solutions</a:t>
            </a:r>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8"/>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1.2 Challenges faced by video industry (continued)</a:t>
            </a:r>
            <a:endParaRPr/>
          </a:p>
        </p:txBody>
      </p:sp>
      <p:sp>
        <p:nvSpPr>
          <p:cNvPr id="183" name="Google Shape;183;p8"/>
          <p:cNvSpPr txBox="1"/>
          <p:nvPr>
            <p:ph idx="1" type="body"/>
          </p:nvPr>
        </p:nvSpPr>
        <p:spPr>
          <a:xfrm>
            <a:off x="838201" y="1268760"/>
            <a:ext cx="10658399" cy="5040559"/>
          </a:xfrm>
          <a:prstGeom prst="rect">
            <a:avLst/>
          </a:prstGeom>
          <a:noFill/>
          <a:ln>
            <a:noFill/>
          </a:ln>
        </p:spPr>
        <p:txBody>
          <a:bodyPr anchorCtr="0" anchor="t" bIns="45700" lIns="91425" spcFirstLastPara="1" rIns="91425" wrap="square" tIns="45700">
            <a:noAutofit/>
          </a:bodyPr>
          <a:lstStyle/>
          <a:p>
            <a:pPr indent="-342900" lvl="0" marL="342900" rtl="0" algn="l">
              <a:lnSpc>
                <a:spcPct val="150000"/>
              </a:lnSpc>
              <a:spcBef>
                <a:spcPts val="0"/>
              </a:spcBef>
              <a:spcAft>
                <a:spcPts val="0"/>
              </a:spcAft>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Technical requirements for RTC systems:</a:t>
            </a:r>
            <a:endParaRPr/>
          </a:p>
          <a:p>
            <a:pPr indent="-355591" lvl="1" marL="836063"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Low latency</a:t>
            </a:r>
            <a:endParaRPr sz="1800">
              <a:latin typeface="Arial"/>
              <a:ea typeface="Arial"/>
              <a:cs typeface="Arial"/>
              <a:sym typeface="Arial"/>
            </a:endParaRPr>
          </a:p>
          <a:p>
            <a:pPr indent="-355591" lvl="1" marL="836063"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Smoothness</a:t>
            </a:r>
            <a:endParaRPr sz="1800">
              <a:latin typeface="Arial"/>
              <a:ea typeface="Arial"/>
              <a:cs typeface="Arial"/>
              <a:sym typeface="Arial"/>
            </a:endParaRPr>
          </a:p>
          <a:p>
            <a:pPr indent="-355591" lvl="1" marL="836063"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Acoustic echo cancellation (AEC)</a:t>
            </a:r>
            <a:endParaRPr sz="1800">
              <a:latin typeface="Arial"/>
              <a:ea typeface="Arial"/>
              <a:cs typeface="Arial"/>
              <a:sym typeface="Arial"/>
            </a:endParaRPr>
          </a:p>
          <a:p>
            <a:pPr indent="-355591" lvl="1" marL="836063"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Interconnection across countries/regions</a:t>
            </a:r>
            <a:endParaRPr sz="1800">
              <a:latin typeface="Arial"/>
              <a:ea typeface="Arial"/>
              <a:cs typeface="Arial"/>
              <a:sym typeface="Arial"/>
            </a:endParaRPr>
          </a:p>
          <a:p>
            <a:pPr indent="-355591" lvl="1" marL="836063"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High concurrency</a:t>
            </a:r>
            <a:endParaRPr/>
          </a:p>
          <a:p>
            <a:pPr indent="-215900" lvl="0" marL="342900" rtl="0" algn="l">
              <a:lnSpc>
                <a:spcPct val="150000"/>
              </a:lnSpc>
              <a:spcBef>
                <a:spcPts val="0"/>
              </a:spcBef>
              <a:spcAft>
                <a:spcPts val="0"/>
              </a:spcAft>
              <a:buSzPts val="2000"/>
              <a:buFont typeface="Noto Sans Symbols"/>
              <a:buNone/>
            </a:pPr>
            <a:r>
              <a:t/>
            </a:r>
            <a:endParaRPr sz="2000"/>
          </a:p>
          <a:p>
            <a:pPr indent="-215900" lvl="0" marL="342900" rtl="0" algn="l">
              <a:lnSpc>
                <a:spcPct val="150000"/>
              </a:lnSpc>
              <a:spcBef>
                <a:spcPts val="0"/>
              </a:spcBef>
              <a:spcAft>
                <a:spcPts val="0"/>
              </a:spcAft>
              <a:buSzPts val="2000"/>
              <a:buFont typeface="Noto Sans Symbols"/>
              <a:buNone/>
            </a:pPr>
            <a:r>
              <a:t/>
            </a:r>
            <a:endParaRPr sz="2000"/>
          </a:p>
        </p:txBody>
      </p:sp>
      <p:pic>
        <p:nvPicPr>
          <p:cNvPr id="184" name="Google Shape;184;p8"/>
          <p:cNvPicPr preferRelativeResize="0"/>
          <p:nvPr/>
        </p:nvPicPr>
        <p:blipFill rotWithShape="1">
          <a:blip r:embed="rId3">
            <a:alphaModFix/>
          </a:blip>
          <a:srcRect b="0" l="0" r="0" t="0"/>
          <a:stretch/>
        </p:blipFill>
        <p:spPr>
          <a:xfrm>
            <a:off x="7032104" y="1501519"/>
            <a:ext cx="2808312" cy="479006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9"/>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1.3 Tencent Cloud </a:t>
            </a:r>
            <a:r>
              <a:rPr lang="en-US">
                <a:latin typeface="Times New Roman"/>
                <a:ea typeface="Times New Roman"/>
                <a:cs typeface="Times New Roman"/>
                <a:sym typeface="Times New Roman"/>
              </a:rPr>
              <a:t>V</a:t>
            </a:r>
            <a:r>
              <a:rPr b="1" i="0" lang="en-US" sz="3600" cap="none" strike="noStrike">
                <a:solidFill>
                  <a:srgbClr val="00A4FF"/>
                </a:solidFill>
                <a:latin typeface="Times New Roman"/>
                <a:ea typeface="Times New Roman"/>
                <a:cs typeface="Times New Roman"/>
                <a:sym typeface="Times New Roman"/>
              </a:rPr>
              <a:t>ideo </a:t>
            </a:r>
            <a:r>
              <a:rPr lang="en-US">
                <a:latin typeface="Times New Roman"/>
                <a:ea typeface="Times New Roman"/>
                <a:cs typeface="Times New Roman"/>
                <a:sym typeface="Times New Roman"/>
              </a:rPr>
              <a:t>S</a:t>
            </a:r>
            <a:r>
              <a:rPr b="1" i="0" lang="en-US" sz="3600" cap="none" strike="noStrike">
                <a:solidFill>
                  <a:srgbClr val="00A4FF"/>
                </a:solidFill>
                <a:latin typeface="Times New Roman"/>
                <a:ea typeface="Times New Roman"/>
                <a:cs typeface="Times New Roman"/>
                <a:sym typeface="Times New Roman"/>
              </a:rPr>
              <a:t>olutions</a:t>
            </a:r>
            <a:endParaRPr/>
          </a:p>
        </p:txBody>
      </p:sp>
      <p:sp>
        <p:nvSpPr>
          <p:cNvPr id="190" name="Google Shape;190;p9"/>
          <p:cNvSpPr txBox="1"/>
          <p:nvPr>
            <p:ph idx="1" type="body"/>
          </p:nvPr>
        </p:nvSpPr>
        <p:spPr>
          <a:xfrm>
            <a:off x="838201" y="1268760"/>
            <a:ext cx="10658399" cy="5040559"/>
          </a:xfrm>
          <a:prstGeom prst="rect">
            <a:avLst/>
          </a:prstGeom>
          <a:noFill/>
          <a:ln>
            <a:noFill/>
          </a:ln>
        </p:spPr>
        <p:txBody>
          <a:bodyPr anchorCtr="0" anchor="t" bIns="45700" lIns="91425" spcFirstLastPara="1" rIns="91425" wrap="square" tIns="45700">
            <a:noAutofit/>
          </a:bodyPr>
          <a:lstStyle/>
          <a:p>
            <a:pPr indent="-342900" lvl="0" marL="342900" rtl="0" algn="l">
              <a:lnSpc>
                <a:spcPct val="150000"/>
              </a:lnSpc>
              <a:spcBef>
                <a:spcPts val="0"/>
              </a:spcBef>
              <a:spcAft>
                <a:spcPts val="0"/>
              </a:spcAft>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Tencent Cloud </a:t>
            </a:r>
            <a:r>
              <a:rPr lang="en-US">
                <a:solidFill>
                  <a:srgbClr val="000000"/>
                </a:solidFill>
                <a:latin typeface="Times New Roman"/>
                <a:ea typeface="Times New Roman"/>
                <a:cs typeface="Times New Roman"/>
                <a:sym typeface="Times New Roman"/>
              </a:rPr>
              <a:t>V</a:t>
            </a:r>
            <a:r>
              <a:rPr b="0" i="0" lang="en-US" sz="2400" cap="none" strike="noStrike">
                <a:solidFill>
                  <a:srgbClr val="000000"/>
                </a:solidFill>
                <a:latin typeface="Times New Roman"/>
                <a:ea typeface="Times New Roman"/>
                <a:cs typeface="Times New Roman"/>
                <a:sym typeface="Times New Roman"/>
              </a:rPr>
              <a:t>ideo </a:t>
            </a:r>
            <a:r>
              <a:rPr lang="en-US">
                <a:solidFill>
                  <a:srgbClr val="000000"/>
                </a:solidFill>
                <a:latin typeface="Times New Roman"/>
                <a:ea typeface="Times New Roman"/>
                <a:cs typeface="Times New Roman"/>
                <a:sym typeface="Times New Roman"/>
              </a:rPr>
              <a:t>S</a:t>
            </a:r>
            <a:r>
              <a:rPr b="0" i="0" lang="en-US" sz="2400" cap="none" strike="noStrike">
                <a:solidFill>
                  <a:srgbClr val="000000"/>
                </a:solidFill>
                <a:latin typeface="Times New Roman"/>
                <a:ea typeface="Times New Roman"/>
                <a:cs typeface="Times New Roman"/>
                <a:sym typeface="Times New Roman"/>
              </a:rPr>
              <a:t>olutions:</a:t>
            </a:r>
            <a:endParaRPr/>
          </a:p>
          <a:p>
            <a:pPr indent="-215900" lvl="0" marL="342900" rtl="0" algn="l">
              <a:lnSpc>
                <a:spcPct val="150000"/>
              </a:lnSpc>
              <a:spcBef>
                <a:spcPts val="0"/>
              </a:spcBef>
              <a:spcAft>
                <a:spcPts val="0"/>
              </a:spcAft>
              <a:buSzPts val="2000"/>
              <a:buFont typeface="Noto Sans Symbols"/>
              <a:buNone/>
            </a:pPr>
            <a:r>
              <a:t/>
            </a:r>
            <a:endParaRPr sz="2000"/>
          </a:p>
          <a:p>
            <a:pPr indent="-215900" lvl="0" marL="342900" rtl="0" algn="l">
              <a:lnSpc>
                <a:spcPct val="150000"/>
              </a:lnSpc>
              <a:spcBef>
                <a:spcPts val="0"/>
              </a:spcBef>
              <a:spcAft>
                <a:spcPts val="0"/>
              </a:spcAft>
              <a:buSzPts val="2000"/>
              <a:buFont typeface="Noto Sans Symbols"/>
              <a:buNone/>
            </a:pPr>
            <a:r>
              <a:t/>
            </a:r>
            <a:endParaRPr sz="2000"/>
          </a:p>
        </p:txBody>
      </p:sp>
      <p:pic>
        <p:nvPicPr>
          <p:cNvPr id="191" name="Google Shape;191;p9"/>
          <p:cNvPicPr preferRelativeResize="0"/>
          <p:nvPr/>
        </p:nvPicPr>
        <p:blipFill>
          <a:blip r:embed="rId3">
            <a:alphaModFix/>
          </a:blip>
          <a:stretch>
            <a:fillRect/>
          </a:stretch>
        </p:blipFill>
        <p:spPr>
          <a:xfrm>
            <a:off x="1742713" y="1767600"/>
            <a:ext cx="8706575" cy="4622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0"/>
          <p:cNvSpPr txBox="1"/>
          <p:nvPr/>
        </p:nvSpPr>
        <p:spPr>
          <a:xfrm>
            <a:off x="2306638" y="2057400"/>
            <a:ext cx="1435100" cy="2755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6600" cap="none" strike="noStrike">
                <a:solidFill>
                  <a:srgbClr val="1CADE4"/>
                </a:solidFill>
                <a:latin typeface="Times New Roman"/>
                <a:ea typeface="Times New Roman"/>
                <a:cs typeface="Times New Roman"/>
                <a:sym typeface="Times New Roman"/>
              </a:rPr>
              <a:t> </a:t>
            </a:r>
            <a:endParaRPr/>
          </a:p>
        </p:txBody>
      </p:sp>
      <p:sp>
        <p:nvSpPr>
          <p:cNvPr id="197" name="Google Shape;197;p10"/>
          <p:cNvSpPr txBox="1"/>
          <p:nvPr/>
        </p:nvSpPr>
        <p:spPr>
          <a:xfrm>
            <a:off x="488559" y="3109782"/>
            <a:ext cx="3697807" cy="5796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200" cap="none" strike="noStrike">
                <a:solidFill>
                  <a:srgbClr val="DDDDDD"/>
                </a:solidFill>
                <a:latin typeface="Times New Roman"/>
                <a:ea typeface="Times New Roman"/>
                <a:cs typeface="Times New Roman"/>
                <a:sym typeface="Times New Roman"/>
              </a:rPr>
              <a:t>CONTENTS</a:t>
            </a:r>
            <a:endParaRPr sz="3200">
              <a:solidFill>
                <a:srgbClr val="DDDDDD"/>
              </a:solidFill>
              <a:latin typeface="Arial"/>
              <a:ea typeface="Arial"/>
              <a:cs typeface="Arial"/>
              <a:sym typeface="Arial"/>
            </a:endParaRPr>
          </a:p>
        </p:txBody>
      </p:sp>
      <p:sp>
        <p:nvSpPr>
          <p:cNvPr id="198" name="Google Shape;198;p10"/>
          <p:cNvSpPr/>
          <p:nvPr/>
        </p:nvSpPr>
        <p:spPr>
          <a:xfrm>
            <a:off x="4000849" y="1574931"/>
            <a:ext cx="7056784" cy="638175"/>
          </a:xfrm>
          <a:prstGeom prst="rect">
            <a:avLst/>
          </a:prstGeom>
          <a:noFill/>
          <a:ln cap="flat" cmpd="sng" w="9525">
            <a:solidFill>
              <a:srgbClr val="01ACF1"/>
            </a:solidFill>
            <a:prstDash val="solid"/>
            <a:round/>
            <a:headEnd len="sm" w="sm" type="none"/>
            <a:tailEnd len="sm" w="sm" type="none"/>
          </a:ln>
        </p:spPr>
        <p:txBody>
          <a:bodyPr anchorCtr="0" anchor="ctr" bIns="0" lIns="180000" spcFirstLastPara="1" rIns="0" wrap="square" tIns="0">
            <a:normAutofit/>
          </a:bodyPr>
          <a:lstStyle/>
          <a:p>
            <a:pPr indent="0" lvl="0" marL="0" marR="0" rtl="0" algn="l">
              <a:spcBef>
                <a:spcPts val="0"/>
              </a:spcBef>
              <a:spcAft>
                <a:spcPts val="0"/>
              </a:spcAft>
              <a:buNone/>
            </a:pPr>
            <a:r>
              <a:rPr b="1" i="0" lang="en-US" sz="2340" cap="none" strike="noStrike">
                <a:solidFill>
                  <a:srgbClr val="00B0F0"/>
                </a:solidFill>
                <a:latin typeface="Times New Roman"/>
                <a:ea typeface="Times New Roman"/>
                <a:cs typeface="Times New Roman"/>
                <a:sym typeface="Times New Roman"/>
              </a:rPr>
              <a:t>Section 2. Scheme Design of Live Streaming Scenario</a:t>
            </a:r>
            <a:endParaRPr/>
          </a:p>
        </p:txBody>
      </p:sp>
      <p:sp>
        <p:nvSpPr>
          <p:cNvPr id="199" name="Google Shape;199;p10"/>
          <p:cNvSpPr/>
          <p:nvPr/>
        </p:nvSpPr>
        <p:spPr>
          <a:xfrm>
            <a:off x="3935761" y="1574931"/>
            <a:ext cx="92599" cy="638175"/>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2400">
              <a:solidFill>
                <a:srgbClr val="1482AB"/>
              </a:solidFill>
              <a:latin typeface="Arial"/>
              <a:ea typeface="Arial"/>
              <a:cs typeface="Arial"/>
              <a:sym typeface="Arial"/>
            </a:endParaRPr>
          </a:p>
        </p:txBody>
      </p:sp>
      <p:grpSp>
        <p:nvGrpSpPr>
          <p:cNvPr id="200" name="Google Shape;200;p10"/>
          <p:cNvGrpSpPr/>
          <p:nvPr/>
        </p:nvGrpSpPr>
        <p:grpSpPr>
          <a:xfrm>
            <a:off x="3935760" y="2322778"/>
            <a:ext cx="7146266" cy="2512877"/>
            <a:chOff x="0" y="0"/>
            <a:chExt cx="7146266" cy="2512877"/>
          </a:xfrm>
        </p:grpSpPr>
        <p:cxnSp>
          <p:nvCxnSpPr>
            <p:cNvPr id="201" name="Google Shape;201;p10"/>
            <p:cNvCxnSpPr/>
            <p:nvPr/>
          </p:nvCxnSpPr>
          <p:spPr>
            <a:xfrm>
              <a:off x="0" y="0"/>
              <a:ext cx="7146266" cy="0"/>
            </a:xfrm>
            <a:prstGeom prst="straightConnector1">
              <a:avLst/>
            </a:prstGeom>
            <a:solidFill>
              <a:srgbClr val="19ACE4"/>
            </a:solidFill>
            <a:ln cap="flat" cmpd="sng" w="25400">
              <a:solidFill>
                <a:srgbClr val="19ACE4"/>
              </a:solidFill>
              <a:prstDash val="solid"/>
              <a:round/>
              <a:headEnd len="sm" w="sm" type="none"/>
              <a:tailEnd len="sm" w="sm" type="none"/>
            </a:ln>
          </p:spPr>
        </p:cxnSp>
        <p:sp>
          <p:nvSpPr>
            <p:cNvPr id="202" name="Google Shape;202;p10"/>
            <p:cNvSpPr/>
            <p:nvPr/>
          </p:nvSpPr>
          <p:spPr>
            <a:xfrm>
              <a:off x="0" y="0"/>
              <a:ext cx="540878" cy="251287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0"/>
            <p:cNvSpPr txBox="1"/>
            <p:nvPr/>
          </p:nvSpPr>
          <p:spPr>
            <a:xfrm>
              <a:off x="0" y="0"/>
              <a:ext cx="540878" cy="2512877"/>
            </a:xfrm>
            <a:prstGeom prst="rect">
              <a:avLst/>
            </a:prstGeom>
            <a:noFill/>
            <a:ln>
              <a:noFill/>
            </a:ln>
          </p:spPr>
          <p:txBody>
            <a:bodyPr anchorCtr="0" anchor="t" bIns="83800" lIns="83800" spcFirstLastPara="1" rIns="83800" wrap="square" tIns="83800">
              <a:noAutofit/>
            </a:bodyPr>
            <a:lstStyle/>
            <a:p>
              <a:pPr indent="0" lvl="0" marL="0" marR="0" rtl="0" algn="l">
                <a:lnSpc>
                  <a:spcPct val="90000"/>
                </a:lnSpc>
                <a:spcBef>
                  <a:spcPts val="0"/>
                </a:spcBef>
                <a:spcAft>
                  <a:spcPts val="0"/>
                </a:spcAft>
                <a:buClr>
                  <a:srgbClr val="FFFFFF"/>
                </a:buClr>
                <a:buSzPts val="2200"/>
                <a:buFont typeface="Arial"/>
                <a:buNone/>
              </a:pPr>
              <a:r>
                <a:rPr b="1" lang="en-US" sz="2200">
                  <a:solidFill>
                    <a:srgbClr val="FFFFFF"/>
                  </a:solidFill>
                  <a:latin typeface="Arial"/>
                  <a:ea typeface="Arial"/>
                  <a:cs typeface="Arial"/>
                  <a:sym typeface="Arial"/>
                </a:rPr>
                <a:t> </a:t>
              </a:r>
              <a:endParaRPr b="1" sz="2200">
                <a:solidFill>
                  <a:srgbClr val="FFFFFF"/>
                </a:solidFill>
                <a:latin typeface="Arial"/>
                <a:ea typeface="Arial"/>
                <a:cs typeface="Arial"/>
                <a:sym typeface="Arial"/>
              </a:endParaRPr>
            </a:p>
          </p:txBody>
        </p:sp>
        <p:sp>
          <p:nvSpPr>
            <p:cNvPr id="204" name="Google Shape;204;p10"/>
            <p:cNvSpPr/>
            <p:nvPr/>
          </p:nvSpPr>
          <p:spPr>
            <a:xfrm>
              <a:off x="624414" y="58404"/>
              <a:ext cx="6521679" cy="116809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0"/>
            <p:cNvSpPr txBox="1"/>
            <p:nvPr/>
          </p:nvSpPr>
          <p:spPr>
            <a:xfrm>
              <a:off x="624414" y="58404"/>
              <a:ext cx="6521679" cy="1168095"/>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rgbClr val="01ACF1"/>
                </a:buClr>
                <a:buSzPts val="2200"/>
                <a:buFont typeface="Times New Roman"/>
                <a:buNone/>
              </a:pPr>
              <a:r>
                <a:rPr b="0" i="0" lang="en-US" sz="2200" cap="none" strike="noStrike">
                  <a:solidFill>
                    <a:srgbClr val="01ACF1"/>
                  </a:solidFill>
                  <a:latin typeface="Times New Roman"/>
                  <a:ea typeface="Times New Roman"/>
                  <a:cs typeface="Times New Roman"/>
                  <a:sym typeface="Times New Roman"/>
                </a:rPr>
                <a:t>2.1 Challenges faced by live streaming scenarios</a:t>
              </a:r>
              <a:endParaRPr b="0" sz="2200">
                <a:solidFill>
                  <a:srgbClr val="01ACF1"/>
                </a:solidFill>
                <a:latin typeface="Arial"/>
                <a:ea typeface="Arial"/>
                <a:cs typeface="Arial"/>
                <a:sym typeface="Arial"/>
              </a:endParaRPr>
            </a:p>
          </p:txBody>
        </p:sp>
        <p:cxnSp>
          <p:nvCxnSpPr>
            <p:cNvPr id="206" name="Google Shape;206;p10"/>
            <p:cNvCxnSpPr/>
            <p:nvPr/>
          </p:nvCxnSpPr>
          <p:spPr>
            <a:xfrm>
              <a:off x="540878" y="1226499"/>
              <a:ext cx="4455250" cy="0"/>
            </a:xfrm>
            <a:prstGeom prst="straightConnector1">
              <a:avLst/>
            </a:prstGeom>
            <a:solidFill>
              <a:srgbClr val="19ACE4"/>
            </a:solidFill>
            <a:ln cap="flat" cmpd="sng" w="25400">
              <a:solidFill>
                <a:srgbClr val="BADBF2"/>
              </a:solidFill>
              <a:prstDash val="solid"/>
              <a:round/>
              <a:headEnd len="sm" w="sm" type="none"/>
              <a:tailEnd len="sm" w="sm" type="none"/>
            </a:ln>
          </p:spPr>
        </p:cxnSp>
        <p:sp>
          <p:nvSpPr>
            <p:cNvPr id="207" name="Google Shape;207;p10"/>
            <p:cNvSpPr/>
            <p:nvPr/>
          </p:nvSpPr>
          <p:spPr>
            <a:xfrm>
              <a:off x="624414" y="1284904"/>
              <a:ext cx="6025446" cy="116809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0"/>
            <p:cNvSpPr txBox="1"/>
            <p:nvPr/>
          </p:nvSpPr>
          <p:spPr>
            <a:xfrm>
              <a:off x="624414" y="1284904"/>
              <a:ext cx="6025446" cy="1168095"/>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rgbClr val="1CADE4"/>
                </a:buClr>
                <a:buSzPts val="2200"/>
                <a:buFont typeface="Times New Roman"/>
                <a:buNone/>
              </a:pPr>
              <a:r>
                <a:rPr b="0" i="0" lang="en-US" sz="2200" cap="none" strike="noStrike">
                  <a:solidFill>
                    <a:srgbClr val="1CADE4"/>
                  </a:solidFill>
                  <a:latin typeface="Times New Roman"/>
                  <a:ea typeface="Times New Roman"/>
                  <a:cs typeface="Times New Roman"/>
                  <a:sym typeface="Times New Roman"/>
                </a:rPr>
                <a:t>2.2 Tencent Cloud live streaming solutions</a:t>
              </a:r>
              <a:endParaRPr b="0" sz="2200">
                <a:solidFill>
                  <a:srgbClr val="01ACF1"/>
                </a:solidFill>
                <a:latin typeface="Arial"/>
                <a:ea typeface="Arial"/>
                <a:cs typeface="Arial"/>
                <a:sym typeface="Arial"/>
              </a:endParaRPr>
            </a:p>
          </p:txBody>
        </p:sp>
        <p:cxnSp>
          <p:nvCxnSpPr>
            <p:cNvPr id="209" name="Google Shape;209;p10"/>
            <p:cNvCxnSpPr/>
            <p:nvPr/>
          </p:nvCxnSpPr>
          <p:spPr>
            <a:xfrm>
              <a:off x="540878" y="2452999"/>
              <a:ext cx="4455250" cy="0"/>
            </a:xfrm>
            <a:prstGeom prst="straightConnector1">
              <a:avLst/>
            </a:prstGeom>
            <a:solidFill>
              <a:srgbClr val="19ACE4"/>
            </a:solidFill>
            <a:ln cap="flat" cmpd="sng" w="25400">
              <a:solidFill>
                <a:srgbClr val="BADBF2"/>
              </a:solidFill>
              <a:prstDash val="solid"/>
              <a:round/>
              <a:headEnd len="sm" w="sm" type="none"/>
              <a:tailEnd len="sm" w="sm" type="none"/>
            </a:ln>
          </p:spPr>
        </p:cxn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1"/>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2.1 Challenges faced by live streaming scenarios</a:t>
            </a:r>
            <a:endParaRPr/>
          </a:p>
        </p:txBody>
      </p:sp>
      <p:sp>
        <p:nvSpPr>
          <p:cNvPr id="215" name="Google Shape;215;p11"/>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solidFill>
                  <a:srgbClr val="000000"/>
                </a:solidFill>
                <a:latin typeface="Times New Roman"/>
                <a:ea typeface="Times New Roman"/>
                <a:cs typeface="Times New Roman"/>
                <a:sym typeface="Times New Roman"/>
              </a:rPr>
              <a:t>C</a:t>
            </a:r>
            <a:r>
              <a:rPr b="0" i="0" lang="en-US" sz="2400" cap="none" strike="noStrike">
                <a:solidFill>
                  <a:srgbClr val="000000"/>
                </a:solidFill>
                <a:latin typeface="Times New Roman"/>
                <a:ea typeface="Times New Roman"/>
                <a:cs typeface="Times New Roman"/>
                <a:sym typeface="Times New Roman"/>
              </a:rPr>
              <a:t>onsiderations </a:t>
            </a:r>
            <a:r>
              <a:rPr lang="en-US">
                <a:solidFill>
                  <a:srgbClr val="000000"/>
                </a:solidFill>
                <a:latin typeface="Times New Roman"/>
                <a:ea typeface="Times New Roman"/>
                <a:cs typeface="Times New Roman"/>
                <a:sym typeface="Times New Roman"/>
              </a:rPr>
              <a:t>in</a:t>
            </a:r>
            <a:r>
              <a:rPr b="0" i="0" lang="en-US" sz="2400" cap="none" strike="noStrike">
                <a:solidFill>
                  <a:srgbClr val="000000"/>
                </a:solidFill>
                <a:latin typeface="Times New Roman"/>
                <a:ea typeface="Times New Roman"/>
                <a:cs typeface="Times New Roman"/>
                <a:sym typeface="Times New Roman"/>
              </a:rPr>
              <a:t> live streaming scenarios:</a:t>
            </a:r>
            <a:endParaRPr b="0" i="0" sz="2400" cap="none" strike="noStrike">
              <a:solidFill>
                <a:srgbClr val="000000"/>
              </a:solidFill>
              <a:latin typeface="Times New Roman"/>
              <a:ea typeface="Times New Roman"/>
              <a:cs typeface="Times New Roman"/>
              <a:sym typeface="Times New Roman"/>
            </a:endParaRPr>
          </a:p>
          <a:p>
            <a:pPr indent="-455071" lvl="0" marL="480471" rtl="0" algn="l">
              <a:lnSpc>
                <a:spcPct val="100000"/>
              </a:lnSpc>
              <a:spcBef>
                <a:spcPts val="500"/>
              </a:spcBef>
              <a:spcAft>
                <a:spcPts val="0"/>
              </a:spcAft>
              <a:buSzPts val="2000"/>
              <a:buAutoNum type="arabicPeriod"/>
            </a:pPr>
            <a:r>
              <a:rPr b="0" i="0" lang="en-US" sz="2000" cap="none" strike="noStrike">
                <a:solidFill>
                  <a:srgbClr val="000000"/>
                </a:solidFill>
                <a:latin typeface="Times New Roman"/>
                <a:ea typeface="Times New Roman"/>
                <a:cs typeface="Times New Roman"/>
                <a:sym typeface="Times New Roman"/>
              </a:rPr>
              <a:t>Video stream </a:t>
            </a:r>
            <a:r>
              <a:rPr b="1" i="0" lang="en-US" sz="2000" u="sng" cap="none" strike="noStrike">
                <a:solidFill>
                  <a:srgbClr val="000000"/>
                </a:solidFill>
                <a:latin typeface="Times New Roman"/>
                <a:ea typeface="Times New Roman"/>
                <a:cs typeface="Times New Roman"/>
                <a:sym typeface="Times New Roman"/>
              </a:rPr>
              <a:t>transcoding</a:t>
            </a:r>
            <a:r>
              <a:rPr b="0" i="0" lang="en-US" sz="2000" cap="none" strike="noStrike">
                <a:solidFill>
                  <a:srgbClr val="000000"/>
                </a:solidFill>
                <a:latin typeface="Times New Roman"/>
                <a:ea typeface="Times New Roman"/>
                <a:cs typeface="Times New Roman"/>
                <a:sym typeface="Times New Roman"/>
              </a:rPr>
              <a:t> and </a:t>
            </a:r>
            <a:r>
              <a:rPr b="1" i="0" lang="en-US" sz="2000" u="sng" cap="none" strike="noStrike">
                <a:solidFill>
                  <a:srgbClr val="000000"/>
                </a:solidFill>
                <a:latin typeface="Times New Roman"/>
                <a:ea typeface="Times New Roman"/>
                <a:cs typeface="Times New Roman"/>
                <a:sym typeface="Times New Roman"/>
              </a:rPr>
              <a:t>distribution</a:t>
            </a:r>
            <a:endParaRPr b="1" u="sng"/>
          </a:p>
          <a:p>
            <a:pPr indent="-455071" lvl="0" marL="480471" rtl="0" algn="l">
              <a:lnSpc>
                <a:spcPct val="100000"/>
              </a:lnSpc>
              <a:spcBef>
                <a:spcPts val="500"/>
              </a:spcBef>
              <a:spcAft>
                <a:spcPts val="0"/>
              </a:spcAft>
              <a:buSzPts val="2000"/>
              <a:buAutoNum type="arabicPeriod"/>
            </a:pPr>
            <a:r>
              <a:rPr b="0" i="0" lang="en-US" sz="2000" cap="none" strike="noStrike">
                <a:solidFill>
                  <a:srgbClr val="000000"/>
                </a:solidFill>
                <a:latin typeface="Times New Roman"/>
                <a:ea typeface="Times New Roman"/>
                <a:cs typeface="Times New Roman"/>
                <a:sym typeface="Times New Roman"/>
              </a:rPr>
              <a:t>Guarantee for </a:t>
            </a:r>
            <a:r>
              <a:rPr b="1" i="0" lang="en-US" sz="2000" u="sng" cap="none" strike="noStrike">
                <a:solidFill>
                  <a:srgbClr val="000000"/>
                </a:solidFill>
                <a:latin typeface="Times New Roman"/>
                <a:ea typeface="Times New Roman"/>
                <a:cs typeface="Times New Roman"/>
                <a:sym typeface="Times New Roman"/>
              </a:rPr>
              <a:t>playback quality</a:t>
            </a:r>
            <a:r>
              <a:rPr b="0" i="0" lang="en-US" sz="2000" cap="none" strike="noStrike">
                <a:solidFill>
                  <a:srgbClr val="000000"/>
                </a:solidFill>
                <a:latin typeface="Times New Roman"/>
                <a:ea typeface="Times New Roman"/>
                <a:cs typeface="Times New Roman"/>
                <a:sym typeface="Times New Roman"/>
              </a:rPr>
              <a:t> (smooth and stable video playback, low latency, and instance broadcasting of the first frame)</a:t>
            </a:r>
            <a:endParaRPr/>
          </a:p>
          <a:p>
            <a:pPr indent="-455071" lvl="0" marL="480471" rtl="0" algn="l">
              <a:lnSpc>
                <a:spcPct val="100000"/>
              </a:lnSpc>
              <a:spcBef>
                <a:spcPts val="500"/>
              </a:spcBef>
              <a:spcAft>
                <a:spcPts val="0"/>
              </a:spcAft>
              <a:buSzPts val="2000"/>
              <a:buAutoNum type="arabicPeriod"/>
            </a:pPr>
            <a:r>
              <a:rPr b="0" i="0" lang="en-US" sz="2000" cap="none" strike="noStrike">
                <a:solidFill>
                  <a:srgbClr val="000000"/>
                </a:solidFill>
                <a:latin typeface="Times New Roman"/>
                <a:ea typeface="Times New Roman"/>
                <a:cs typeface="Times New Roman"/>
                <a:sym typeface="Times New Roman"/>
              </a:rPr>
              <a:t>Video availability </a:t>
            </a:r>
            <a:r>
              <a:rPr b="1" i="0" lang="en-US" sz="2000" u="sng" cap="none" strike="noStrike">
                <a:solidFill>
                  <a:srgbClr val="000000"/>
                </a:solidFill>
                <a:latin typeface="Times New Roman"/>
                <a:ea typeface="Times New Roman"/>
                <a:cs typeface="Times New Roman"/>
                <a:sym typeface="Times New Roman"/>
              </a:rPr>
              <a:t>monitoring</a:t>
            </a:r>
            <a:endParaRPr b="1" u="sng"/>
          </a:p>
          <a:p>
            <a:pPr indent="-455071" lvl="0" marL="480471" rtl="0" algn="l">
              <a:lnSpc>
                <a:spcPct val="100000"/>
              </a:lnSpc>
              <a:spcBef>
                <a:spcPts val="500"/>
              </a:spcBef>
              <a:spcAft>
                <a:spcPts val="0"/>
              </a:spcAft>
              <a:buSzPts val="2000"/>
              <a:buAutoNum type="arabicPeriod"/>
            </a:pPr>
            <a:r>
              <a:rPr b="1" i="0" lang="en-US" sz="2000" u="sng" cap="none" strike="noStrike">
                <a:solidFill>
                  <a:srgbClr val="000000"/>
                </a:solidFill>
                <a:latin typeface="Times New Roman"/>
                <a:ea typeface="Times New Roman"/>
                <a:cs typeface="Times New Roman"/>
                <a:sym typeface="Times New Roman"/>
              </a:rPr>
              <a:t>Interactive</a:t>
            </a:r>
            <a:r>
              <a:rPr b="0" i="0" lang="en-US" sz="2000" cap="none" strike="noStrike">
                <a:solidFill>
                  <a:srgbClr val="000000"/>
                </a:solidFill>
                <a:latin typeface="Times New Roman"/>
                <a:ea typeface="Times New Roman"/>
                <a:cs typeface="Times New Roman"/>
                <a:sym typeface="Times New Roman"/>
              </a:rPr>
              <a:t> needs such as real-time on-screen commenting and chatting in live rooms</a:t>
            </a:r>
            <a:endParaRPr/>
          </a:p>
          <a:p>
            <a:pPr indent="-455071" lvl="0" marL="480471" rtl="0" algn="l">
              <a:lnSpc>
                <a:spcPct val="100000"/>
              </a:lnSpc>
              <a:spcBef>
                <a:spcPts val="500"/>
              </a:spcBef>
              <a:spcAft>
                <a:spcPts val="0"/>
              </a:spcAft>
              <a:buSzPts val="2000"/>
              <a:buAutoNum type="arabicPeriod"/>
            </a:pPr>
            <a:r>
              <a:rPr b="0" i="0" lang="en-US" sz="2000" cap="none" strike="noStrike">
                <a:solidFill>
                  <a:srgbClr val="000000"/>
                </a:solidFill>
                <a:latin typeface="Times New Roman"/>
                <a:ea typeface="Times New Roman"/>
                <a:cs typeface="Times New Roman"/>
                <a:sym typeface="Times New Roman"/>
              </a:rPr>
              <a:t>High-Performance message channel</a:t>
            </a:r>
            <a:endParaRPr/>
          </a:p>
          <a:p>
            <a:pPr indent="-455071" lvl="0" marL="480471" rtl="0" algn="l">
              <a:lnSpc>
                <a:spcPct val="100000"/>
              </a:lnSpc>
              <a:spcBef>
                <a:spcPts val="500"/>
              </a:spcBef>
              <a:spcAft>
                <a:spcPts val="0"/>
              </a:spcAft>
              <a:buSzPts val="2000"/>
              <a:buAutoNum type="arabicPeriod"/>
            </a:pPr>
            <a:r>
              <a:rPr b="1" i="0" lang="en-US" sz="2000" u="sng" cap="none" strike="noStrike">
                <a:solidFill>
                  <a:srgbClr val="000000"/>
                </a:solidFill>
                <a:latin typeface="Times New Roman"/>
                <a:ea typeface="Times New Roman"/>
                <a:cs typeface="Times New Roman"/>
                <a:sym typeface="Times New Roman"/>
              </a:rPr>
              <a:t>Content control</a:t>
            </a:r>
            <a:r>
              <a:rPr b="0" i="0" lang="en-US" sz="2000" cap="none" strike="noStrike">
                <a:solidFill>
                  <a:srgbClr val="000000"/>
                </a:solidFill>
                <a:latin typeface="Times New Roman"/>
                <a:ea typeface="Times New Roman"/>
                <a:cs typeface="Times New Roman"/>
                <a:sym typeface="Times New Roman"/>
              </a:rPr>
              <a:t>, such as algorithm-based porn detection and text filtering</a:t>
            </a:r>
            <a:endParaRPr/>
          </a:p>
          <a:p>
            <a:pPr indent="-455071" lvl="0" marL="480471" rtl="0" algn="l">
              <a:lnSpc>
                <a:spcPct val="100000"/>
              </a:lnSpc>
              <a:spcBef>
                <a:spcPts val="500"/>
              </a:spcBef>
              <a:spcAft>
                <a:spcPts val="0"/>
              </a:spcAft>
              <a:buSzPts val="2000"/>
              <a:buAutoNum type="arabicPeriod"/>
            </a:pPr>
            <a:r>
              <a:rPr b="1" i="0" lang="en-US" sz="2000" u="sng" cap="none" strike="noStrike">
                <a:solidFill>
                  <a:srgbClr val="000000"/>
                </a:solidFill>
                <a:latin typeface="Times New Roman"/>
                <a:ea typeface="Times New Roman"/>
                <a:cs typeface="Times New Roman"/>
                <a:sym typeface="Times New Roman"/>
              </a:rPr>
              <a:t>Content security</a:t>
            </a:r>
            <a:r>
              <a:rPr b="0" i="0" lang="en-US" sz="2000" cap="none" strike="noStrike">
                <a:solidFill>
                  <a:srgbClr val="000000"/>
                </a:solidFill>
                <a:latin typeface="Times New Roman"/>
                <a:ea typeface="Times New Roman"/>
                <a:cs typeface="Times New Roman"/>
                <a:sym typeface="Times New Roman"/>
              </a:rPr>
              <a:t> (hotlink protection)</a:t>
            </a:r>
            <a:endParaRPr/>
          </a:p>
          <a:p>
            <a:pPr indent="-455071" lvl="0" marL="480471" rtl="0" algn="l">
              <a:lnSpc>
                <a:spcPct val="100000"/>
              </a:lnSpc>
              <a:spcBef>
                <a:spcPts val="500"/>
              </a:spcBef>
              <a:spcAft>
                <a:spcPts val="0"/>
              </a:spcAft>
              <a:buSzPts val="2000"/>
              <a:buAutoNum type="arabicPeriod"/>
            </a:pPr>
            <a:r>
              <a:rPr b="0" i="0" lang="en-US" sz="2000" cap="none" strike="noStrike">
                <a:solidFill>
                  <a:srgbClr val="000000"/>
                </a:solidFill>
                <a:latin typeface="Times New Roman"/>
                <a:ea typeface="Times New Roman"/>
                <a:cs typeface="Times New Roman"/>
                <a:sym typeface="Times New Roman"/>
              </a:rPr>
              <a:t>Guarantee for system </a:t>
            </a:r>
            <a:r>
              <a:rPr b="1" i="0" lang="en-US" sz="2000" u="sng" cap="none" strike="noStrike">
                <a:solidFill>
                  <a:srgbClr val="000000"/>
                </a:solidFill>
                <a:latin typeface="Times New Roman"/>
                <a:ea typeface="Times New Roman"/>
                <a:cs typeface="Times New Roman"/>
                <a:sym typeface="Times New Roman"/>
              </a:rPr>
              <a:t>availability and stability</a:t>
            </a:r>
            <a:endParaRPr b="1" u="sng"/>
          </a:p>
          <a:p>
            <a:pPr indent="-455071" lvl="0" marL="480471" rtl="0" algn="l">
              <a:lnSpc>
                <a:spcPct val="100000"/>
              </a:lnSpc>
              <a:spcBef>
                <a:spcPts val="500"/>
              </a:spcBef>
              <a:spcAft>
                <a:spcPts val="0"/>
              </a:spcAft>
              <a:buSzPts val="2000"/>
              <a:buAutoNum type="arabicPeriod"/>
            </a:pPr>
            <a:r>
              <a:rPr b="1" i="0" lang="en-US" sz="2000" u="sng" cap="none" strike="noStrike">
                <a:solidFill>
                  <a:srgbClr val="000000"/>
                </a:solidFill>
                <a:latin typeface="Times New Roman"/>
                <a:ea typeface="Times New Roman"/>
                <a:cs typeface="Times New Roman"/>
                <a:sym typeface="Times New Roman"/>
              </a:rPr>
              <a:t>Cost control</a:t>
            </a:r>
            <a:endParaRPr b="1" u="sng"/>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2"/>
          <p:cNvSpPr txBox="1"/>
          <p:nvPr>
            <p:ph type="title"/>
          </p:nvPr>
        </p:nvSpPr>
        <p:spPr>
          <a:xfrm>
            <a:off x="983432" y="92870"/>
            <a:ext cx="11018439"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10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2.1 Challenges faced by live streaming scenarios (continued)</a:t>
            </a:r>
            <a:endParaRPr/>
          </a:p>
        </p:txBody>
      </p:sp>
      <p:sp>
        <p:nvSpPr>
          <p:cNvPr id="221" name="Google Shape;221;p12"/>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00000"/>
              </a:lnSpc>
              <a:spcBef>
                <a:spcPts val="0"/>
              </a:spcBef>
              <a:spcAft>
                <a:spcPts val="0"/>
              </a:spcAft>
              <a:buSzPts val="2400"/>
              <a:buChar char="●"/>
            </a:pPr>
            <a:r>
              <a:rPr lang="en-US">
                <a:solidFill>
                  <a:srgbClr val="000000"/>
                </a:solidFill>
                <a:latin typeface="Times New Roman"/>
                <a:ea typeface="Times New Roman"/>
                <a:cs typeface="Times New Roman"/>
                <a:sym typeface="Times New Roman"/>
              </a:rPr>
              <a:t>Design </a:t>
            </a:r>
            <a:r>
              <a:rPr b="0" i="0" lang="en-US" sz="2400" cap="none" strike="noStrike">
                <a:solidFill>
                  <a:srgbClr val="000000"/>
                </a:solidFill>
                <a:latin typeface="Times New Roman"/>
                <a:ea typeface="Times New Roman"/>
                <a:cs typeface="Times New Roman"/>
                <a:sym typeface="Times New Roman"/>
              </a:rPr>
              <a:t>Principles for solving live streaming problems:</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Ensure </a:t>
            </a:r>
            <a:r>
              <a:rPr lang="en-US">
                <a:solidFill>
                  <a:srgbClr val="000000"/>
                </a:solidFill>
                <a:latin typeface="Times New Roman"/>
                <a:ea typeface="Times New Roman"/>
                <a:cs typeface="Times New Roman"/>
                <a:sym typeface="Times New Roman"/>
              </a:rPr>
              <a:t>nearest</a:t>
            </a:r>
            <a:r>
              <a:rPr b="0" i="0" lang="en-US" sz="2000" cap="none" strike="noStrike">
                <a:solidFill>
                  <a:srgbClr val="000000"/>
                </a:solidFill>
                <a:latin typeface="Times New Roman"/>
                <a:ea typeface="Times New Roman"/>
                <a:cs typeface="Times New Roman"/>
                <a:sym typeface="Times New Roman"/>
              </a:rPr>
              <a:t> access for users </a:t>
            </a:r>
            <a:r>
              <a:rPr lang="en-US">
                <a:solidFill>
                  <a:srgbClr val="000000"/>
                </a:solidFill>
                <a:latin typeface="Times New Roman"/>
                <a:ea typeface="Times New Roman"/>
                <a:cs typeface="Times New Roman"/>
                <a:sym typeface="Times New Roman"/>
              </a:rPr>
              <a:t>(</a:t>
            </a:r>
            <a:r>
              <a:rPr b="0" i="0" lang="en-US" sz="2000" cap="none" strike="noStrike">
                <a:solidFill>
                  <a:srgbClr val="000000"/>
                </a:solidFill>
                <a:latin typeface="Times New Roman"/>
                <a:ea typeface="Times New Roman"/>
                <a:cs typeface="Times New Roman"/>
                <a:sym typeface="Times New Roman"/>
              </a:rPr>
              <a:t>smart scheduling and DNS)</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Segment video streams for distributed storage and use CDN to distribute them and reduce the latency.</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Monitor the availability of the entire live streaming linkage.</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Process messages asynchronously to improve the system stability.</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Use a message bucket policy to control the reach of messages/on-screen comments and reduce the pressure on message channels.</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Use overload protection and service degradation policies to improve the playback smoothness.</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Use AI technologies to detect pornographic information in live streams.</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Use multiple methods such as encryption and watermark to protect content security and copyright.</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Select an appropriate traffic billing mode to control the traffic bandwidth costs.</a:t>
            </a:r>
            <a:endParaRPr/>
          </a:p>
          <a:p>
            <a:pPr indent="-228591" lvl="1" marL="836063" rtl="0" algn="l">
              <a:lnSpc>
                <a:spcPct val="100000"/>
              </a:lnSpc>
              <a:spcBef>
                <a:spcPts val="500"/>
              </a:spcBef>
              <a:spcAft>
                <a:spcPts val="0"/>
              </a:spcAft>
              <a:buSzPts val="20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3"/>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2.2 Tencent Cloud </a:t>
            </a:r>
            <a:r>
              <a:rPr lang="en-US">
                <a:latin typeface="Times New Roman"/>
                <a:ea typeface="Times New Roman"/>
                <a:cs typeface="Times New Roman"/>
                <a:sym typeface="Times New Roman"/>
              </a:rPr>
              <a:t>L</a:t>
            </a:r>
            <a:r>
              <a:rPr b="1" i="0" lang="en-US" sz="3600" cap="none" strike="noStrike">
                <a:solidFill>
                  <a:srgbClr val="00A4FF"/>
                </a:solidFill>
                <a:latin typeface="Times New Roman"/>
                <a:ea typeface="Times New Roman"/>
                <a:cs typeface="Times New Roman"/>
                <a:sym typeface="Times New Roman"/>
              </a:rPr>
              <a:t>ive </a:t>
            </a:r>
            <a:r>
              <a:rPr lang="en-US">
                <a:latin typeface="Times New Roman"/>
                <a:ea typeface="Times New Roman"/>
                <a:cs typeface="Times New Roman"/>
                <a:sym typeface="Times New Roman"/>
              </a:rPr>
              <a:t>S</a:t>
            </a:r>
            <a:r>
              <a:rPr b="1" i="0" lang="en-US" sz="3600" cap="none" strike="noStrike">
                <a:solidFill>
                  <a:srgbClr val="00A4FF"/>
                </a:solidFill>
                <a:latin typeface="Times New Roman"/>
                <a:ea typeface="Times New Roman"/>
                <a:cs typeface="Times New Roman"/>
                <a:sym typeface="Times New Roman"/>
              </a:rPr>
              <a:t>treaming solutions</a:t>
            </a:r>
            <a:endParaRPr/>
          </a:p>
        </p:txBody>
      </p:sp>
      <p:sp>
        <p:nvSpPr>
          <p:cNvPr id="227" name="Google Shape;227;p13"/>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Live streaming services:</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CSS: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CSS includes Live Video Broadcasting (LVB), Live Camera Broadcasting (LCB), and Live Event Broadcasting (LEB) services to provide a one-stop audio/video live streaming solution with the aid of Mobile Live Video Broadcasting (MLVB) SDK.</a:t>
            </a:r>
            <a:endParaRPr/>
          </a:p>
          <a:p>
            <a:pPr indent="-114293" lvl="2" marL="1142971" rtl="0" algn="l">
              <a:lnSpc>
                <a:spcPct val="150000"/>
              </a:lnSpc>
              <a:spcBef>
                <a:spcPts val="500"/>
              </a:spcBef>
              <a:spcAft>
                <a:spcPts val="0"/>
              </a:spcAft>
              <a:buSzPts val="1800"/>
              <a:buNone/>
            </a:pPr>
            <a:r>
              <a:t/>
            </a:r>
            <a:endParaRPr/>
          </a:p>
          <a:p>
            <a:pPr indent="-114293" lvl="2" marL="1142971" rtl="0" algn="l">
              <a:lnSpc>
                <a:spcPct val="150000"/>
              </a:lnSpc>
              <a:spcBef>
                <a:spcPts val="500"/>
              </a:spcBef>
              <a:spcAft>
                <a:spcPts val="0"/>
              </a:spcAft>
              <a:buSzPts val="1800"/>
              <a:buNone/>
            </a:pPr>
            <a:r>
              <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MLVB SDK:</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As an extension of CSS in mobile scenarios, it provides high-quality live streaming services on mobile devices to quickly meet the requirements for mobile live streaming.</a:t>
            </a:r>
            <a:endParaRPr/>
          </a:p>
        </p:txBody>
      </p:sp>
      <p:pic>
        <p:nvPicPr>
          <p:cNvPr id="228" name="Google Shape;228;p13"/>
          <p:cNvPicPr preferRelativeResize="0"/>
          <p:nvPr/>
        </p:nvPicPr>
        <p:blipFill rotWithShape="1">
          <a:blip r:embed="rId3">
            <a:alphaModFix/>
          </a:blip>
          <a:srcRect b="0" l="0" r="0" t="0"/>
          <a:stretch/>
        </p:blipFill>
        <p:spPr>
          <a:xfrm>
            <a:off x="8436215" y="3212976"/>
            <a:ext cx="1446207" cy="1289011"/>
          </a:xfrm>
          <a:prstGeom prst="rect">
            <a:avLst/>
          </a:prstGeom>
          <a:noFill/>
          <a:ln>
            <a:noFill/>
          </a:ln>
        </p:spPr>
      </p:pic>
      <p:pic>
        <p:nvPicPr>
          <p:cNvPr id="229" name="Google Shape;229;p13"/>
          <p:cNvPicPr preferRelativeResize="0"/>
          <p:nvPr/>
        </p:nvPicPr>
        <p:blipFill rotWithShape="1">
          <a:blip r:embed="rId4">
            <a:alphaModFix/>
          </a:blip>
          <a:srcRect b="0" l="0" r="0" t="0"/>
          <a:stretch/>
        </p:blipFill>
        <p:spPr>
          <a:xfrm>
            <a:off x="9272898" y="5400214"/>
            <a:ext cx="1219048" cy="122857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4"/>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2.2 Tencent Cloud </a:t>
            </a:r>
            <a:r>
              <a:rPr lang="en-US" sz="3200">
                <a:latin typeface="Times New Roman"/>
                <a:ea typeface="Times New Roman"/>
                <a:cs typeface="Times New Roman"/>
                <a:sym typeface="Times New Roman"/>
              </a:rPr>
              <a:t>L</a:t>
            </a:r>
            <a:r>
              <a:rPr b="1" i="0" lang="en-US" sz="3200" cap="none" strike="noStrike">
                <a:solidFill>
                  <a:srgbClr val="00A4FF"/>
                </a:solidFill>
                <a:latin typeface="Times New Roman"/>
                <a:ea typeface="Times New Roman"/>
                <a:cs typeface="Times New Roman"/>
                <a:sym typeface="Times New Roman"/>
              </a:rPr>
              <a:t>ive </a:t>
            </a:r>
            <a:r>
              <a:rPr lang="en-US" sz="3200">
                <a:latin typeface="Times New Roman"/>
                <a:ea typeface="Times New Roman"/>
                <a:cs typeface="Times New Roman"/>
                <a:sym typeface="Times New Roman"/>
              </a:rPr>
              <a:t>S</a:t>
            </a:r>
            <a:r>
              <a:rPr b="1" i="0" lang="en-US" sz="3200" cap="none" strike="noStrike">
                <a:solidFill>
                  <a:srgbClr val="00A4FF"/>
                </a:solidFill>
                <a:latin typeface="Times New Roman"/>
                <a:ea typeface="Times New Roman"/>
                <a:cs typeface="Times New Roman"/>
                <a:sym typeface="Times New Roman"/>
              </a:rPr>
              <a:t>treaming solutions (continued)</a:t>
            </a:r>
            <a:endParaRPr/>
          </a:p>
        </p:txBody>
      </p:sp>
      <p:sp>
        <p:nvSpPr>
          <p:cNvPr id="235" name="Google Shape;235;p14"/>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CSS architecture:</a:t>
            </a:r>
            <a:endParaRPr/>
          </a:p>
          <a:p>
            <a:pPr indent="0" lvl="0" marL="0" rtl="0" algn="l">
              <a:lnSpc>
                <a:spcPct val="150000"/>
              </a:lnSpc>
              <a:spcBef>
                <a:spcPts val="0"/>
              </a:spcBef>
              <a:spcAft>
                <a:spcPts val="0"/>
              </a:spcAft>
              <a:buSzPts val="2400"/>
              <a:buNone/>
            </a:pPr>
            <a:r>
              <a:t/>
            </a:r>
            <a:endParaRPr/>
          </a:p>
        </p:txBody>
      </p:sp>
      <p:grpSp>
        <p:nvGrpSpPr>
          <p:cNvPr id="236" name="Google Shape;236;p14"/>
          <p:cNvGrpSpPr/>
          <p:nvPr/>
        </p:nvGrpSpPr>
        <p:grpSpPr>
          <a:xfrm>
            <a:off x="2236636" y="1500613"/>
            <a:ext cx="7718969" cy="4808112"/>
            <a:chOff x="1738282" y="500042"/>
            <a:chExt cx="9519017" cy="5929354"/>
          </a:xfrm>
        </p:grpSpPr>
        <p:pic>
          <p:nvPicPr>
            <p:cNvPr id="237" name="Google Shape;237;p14"/>
            <p:cNvPicPr preferRelativeResize="0"/>
            <p:nvPr/>
          </p:nvPicPr>
          <p:blipFill rotWithShape="1">
            <a:blip r:embed="rId3">
              <a:alphaModFix/>
            </a:blip>
            <a:srcRect b="0" l="0" r="0" t="0"/>
            <a:stretch/>
          </p:blipFill>
          <p:spPr>
            <a:xfrm>
              <a:off x="1738282" y="500042"/>
              <a:ext cx="9169089" cy="5929354"/>
            </a:xfrm>
            <a:prstGeom prst="rect">
              <a:avLst/>
            </a:prstGeom>
            <a:noFill/>
            <a:ln>
              <a:noFill/>
            </a:ln>
          </p:spPr>
        </p:pic>
        <p:sp>
          <p:nvSpPr>
            <p:cNvPr id="238" name="Google Shape;238;p14"/>
            <p:cNvSpPr/>
            <p:nvPr/>
          </p:nvSpPr>
          <p:spPr>
            <a:xfrm>
              <a:off x="2078007" y="4357694"/>
              <a:ext cx="446093" cy="428628"/>
            </a:xfrm>
            <a:prstGeom prst="ellipse">
              <a:avLst/>
            </a:prstGeom>
            <a:solidFill>
              <a:srgbClr val="006E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950">
                <a:solidFill>
                  <a:srgbClr val="339933"/>
                </a:solidFill>
                <a:latin typeface="Arial"/>
                <a:ea typeface="Arial"/>
                <a:cs typeface="Arial"/>
                <a:sym typeface="Arial"/>
              </a:endParaRPr>
            </a:p>
          </p:txBody>
        </p:sp>
        <p:cxnSp>
          <p:nvCxnSpPr>
            <p:cNvPr id="239" name="Google Shape;239;p14"/>
            <p:cNvCxnSpPr/>
            <p:nvPr/>
          </p:nvCxnSpPr>
          <p:spPr>
            <a:xfrm>
              <a:off x="2309786" y="4786322"/>
              <a:ext cx="0" cy="574675"/>
            </a:xfrm>
            <a:prstGeom prst="straightConnector1">
              <a:avLst/>
            </a:prstGeom>
            <a:noFill/>
            <a:ln cap="flat" cmpd="sng" w="38100">
              <a:solidFill>
                <a:srgbClr val="99CCFF"/>
              </a:solidFill>
              <a:prstDash val="solid"/>
              <a:round/>
              <a:headEnd len="sm" w="sm" type="none"/>
              <a:tailEnd len="sm" w="sm" type="none"/>
            </a:ln>
          </p:spPr>
        </p:cxnSp>
        <p:cxnSp>
          <p:nvCxnSpPr>
            <p:cNvPr id="240" name="Google Shape;240;p14"/>
            <p:cNvCxnSpPr/>
            <p:nvPr/>
          </p:nvCxnSpPr>
          <p:spPr>
            <a:xfrm>
              <a:off x="2309785" y="5357826"/>
              <a:ext cx="1296000" cy="1588"/>
            </a:xfrm>
            <a:prstGeom prst="straightConnector1">
              <a:avLst/>
            </a:prstGeom>
            <a:noFill/>
            <a:ln cap="flat" cmpd="sng" w="38100">
              <a:solidFill>
                <a:srgbClr val="99CCFF"/>
              </a:solidFill>
              <a:prstDash val="solid"/>
              <a:round/>
              <a:headEnd len="sm" w="sm" type="none"/>
              <a:tailEnd len="sm" w="sm" type="none"/>
            </a:ln>
          </p:spPr>
        </p:cxnSp>
        <p:sp>
          <p:nvSpPr>
            <p:cNvPr id="241" name="Google Shape;241;p14"/>
            <p:cNvSpPr/>
            <p:nvPr/>
          </p:nvSpPr>
          <p:spPr>
            <a:xfrm>
              <a:off x="2001512" y="4438657"/>
              <a:ext cx="594323" cy="28219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900" cap="none" strike="noStrike">
                  <a:solidFill>
                    <a:srgbClr val="FFFFFF"/>
                  </a:solidFill>
                  <a:latin typeface="Times New Roman"/>
                  <a:ea typeface="Times New Roman"/>
                  <a:cs typeface="Times New Roman"/>
                  <a:sym typeface="Times New Roman"/>
                </a:rPr>
                <a:t>Host</a:t>
              </a:r>
              <a:endParaRPr/>
            </a:p>
          </p:txBody>
        </p:sp>
        <p:cxnSp>
          <p:nvCxnSpPr>
            <p:cNvPr id="242" name="Google Shape;242;p14"/>
            <p:cNvCxnSpPr/>
            <p:nvPr/>
          </p:nvCxnSpPr>
          <p:spPr>
            <a:xfrm>
              <a:off x="5453058" y="3500438"/>
              <a:ext cx="0" cy="972000"/>
            </a:xfrm>
            <a:prstGeom prst="straightConnector1">
              <a:avLst/>
            </a:prstGeom>
            <a:noFill/>
            <a:ln cap="flat" cmpd="sng" w="38100">
              <a:solidFill>
                <a:srgbClr val="99CCFF"/>
              </a:solidFill>
              <a:prstDash val="solid"/>
              <a:round/>
              <a:headEnd len="sm" w="sm" type="none"/>
              <a:tailEnd len="sm" w="sm" type="none"/>
            </a:ln>
          </p:spPr>
        </p:cxnSp>
        <p:cxnSp>
          <p:nvCxnSpPr>
            <p:cNvPr id="243" name="Google Shape;243;p14"/>
            <p:cNvCxnSpPr/>
            <p:nvPr/>
          </p:nvCxnSpPr>
          <p:spPr>
            <a:xfrm>
              <a:off x="4381488" y="3500438"/>
              <a:ext cx="1080000" cy="1588"/>
            </a:xfrm>
            <a:prstGeom prst="straightConnector1">
              <a:avLst/>
            </a:prstGeom>
            <a:noFill/>
            <a:ln cap="flat" cmpd="sng" w="38100">
              <a:solidFill>
                <a:srgbClr val="99CCFF"/>
              </a:solidFill>
              <a:prstDash val="solid"/>
              <a:round/>
              <a:headEnd len="sm" w="sm" type="none"/>
              <a:tailEnd len="sm" w="sm" type="none"/>
            </a:ln>
          </p:spPr>
        </p:cxnSp>
        <p:cxnSp>
          <p:nvCxnSpPr>
            <p:cNvPr id="244" name="Google Shape;244;p14"/>
            <p:cNvCxnSpPr/>
            <p:nvPr/>
          </p:nvCxnSpPr>
          <p:spPr>
            <a:xfrm>
              <a:off x="4381488" y="2500306"/>
              <a:ext cx="0" cy="1008000"/>
            </a:xfrm>
            <a:prstGeom prst="straightConnector1">
              <a:avLst/>
            </a:prstGeom>
            <a:noFill/>
            <a:ln cap="flat" cmpd="sng" w="38100">
              <a:solidFill>
                <a:srgbClr val="99CCFF"/>
              </a:solidFill>
              <a:prstDash val="solid"/>
              <a:round/>
              <a:headEnd len="sm" w="sm" type="none"/>
              <a:tailEnd len="sm" w="sm" type="none"/>
            </a:ln>
          </p:spPr>
        </p:cxnSp>
        <p:sp>
          <p:nvSpPr>
            <p:cNvPr id="245" name="Google Shape;245;p14"/>
            <p:cNvSpPr/>
            <p:nvPr/>
          </p:nvSpPr>
          <p:spPr>
            <a:xfrm>
              <a:off x="4167174" y="2071678"/>
              <a:ext cx="446093" cy="428628"/>
            </a:xfrm>
            <a:prstGeom prst="ellipse">
              <a:avLst/>
            </a:prstGeom>
            <a:solidFill>
              <a:srgbClr val="006E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950">
                <a:solidFill>
                  <a:srgbClr val="339933"/>
                </a:solidFill>
                <a:latin typeface="Arial"/>
                <a:ea typeface="Arial"/>
                <a:cs typeface="Arial"/>
                <a:sym typeface="Arial"/>
              </a:endParaRPr>
            </a:p>
          </p:txBody>
        </p:sp>
        <p:sp>
          <p:nvSpPr>
            <p:cNvPr id="246" name="Google Shape;246;p14"/>
            <p:cNvSpPr/>
            <p:nvPr/>
          </p:nvSpPr>
          <p:spPr>
            <a:xfrm>
              <a:off x="4090677" y="2152641"/>
              <a:ext cx="594323" cy="6208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900" cap="none" strike="noStrike">
                  <a:solidFill>
                    <a:srgbClr val="FFFFFF"/>
                  </a:solidFill>
                  <a:latin typeface="Times New Roman"/>
                  <a:ea typeface="Times New Roman"/>
                  <a:cs typeface="Times New Roman"/>
                  <a:sym typeface="Times New Roman"/>
                </a:rPr>
                <a:t>Capturing</a:t>
              </a:r>
              <a:endParaRPr/>
            </a:p>
          </p:txBody>
        </p:sp>
        <p:cxnSp>
          <p:nvCxnSpPr>
            <p:cNvPr id="247" name="Google Shape;247;p14"/>
            <p:cNvCxnSpPr/>
            <p:nvPr/>
          </p:nvCxnSpPr>
          <p:spPr>
            <a:xfrm>
              <a:off x="7024694" y="1071546"/>
              <a:ext cx="0" cy="2376000"/>
            </a:xfrm>
            <a:prstGeom prst="straightConnector1">
              <a:avLst/>
            </a:prstGeom>
            <a:noFill/>
            <a:ln cap="flat" cmpd="sng" w="38100">
              <a:solidFill>
                <a:srgbClr val="99CCFF"/>
              </a:solidFill>
              <a:prstDash val="solid"/>
              <a:round/>
              <a:headEnd len="sm" w="sm" type="none"/>
              <a:tailEnd len="sm" w="sm" type="none"/>
            </a:ln>
          </p:spPr>
        </p:cxnSp>
        <p:sp>
          <p:nvSpPr>
            <p:cNvPr id="248" name="Google Shape;248;p14"/>
            <p:cNvSpPr/>
            <p:nvPr/>
          </p:nvSpPr>
          <p:spPr>
            <a:xfrm>
              <a:off x="7458084" y="848479"/>
              <a:ext cx="446093" cy="428628"/>
            </a:xfrm>
            <a:prstGeom prst="ellipse">
              <a:avLst/>
            </a:prstGeom>
            <a:solidFill>
              <a:srgbClr val="006E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950">
                <a:solidFill>
                  <a:srgbClr val="339933"/>
                </a:solidFill>
                <a:latin typeface="Arial"/>
                <a:ea typeface="Arial"/>
                <a:cs typeface="Arial"/>
                <a:sym typeface="Arial"/>
              </a:endParaRPr>
            </a:p>
          </p:txBody>
        </p:sp>
        <p:sp>
          <p:nvSpPr>
            <p:cNvPr id="249" name="Google Shape;249;p14"/>
            <p:cNvSpPr/>
            <p:nvPr/>
          </p:nvSpPr>
          <p:spPr>
            <a:xfrm>
              <a:off x="7381589" y="928670"/>
              <a:ext cx="594323" cy="6208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900" cap="none" strike="noStrike">
                  <a:solidFill>
                    <a:srgbClr val="FFFFFF"/>
                  </a:solidFill>
                  <a:latin typeface="Times New Roman"/>
                  <a:ea typeface="Times New Roman"/>
                  <a:cs typeface="Times New Roman"/>
                  <a:sym typeface="Times New Roman"/>
                </a:rPr>
                <a:t>Transcoding</a:t>
              </a:r>
              <a:endParaRPr/>
            </a:p>
          </p:txBody>
        </p:sp>
        <p:cxnSp>
          <p:nvCxnSpPr>
            <p:cNvPr id="250" name="Google Shape;250;p14"/>
            <p:cNvCxnSpPr/>
            <p:nvPr/>
          </p:nvCxnSpPr>
          <p:spPr>
            <a:xfrm>
              <a:off x="8739206" y="4500570"/>
              <a:ext cx="936000" cy="1588"/>
            </a:xfrm>
            <a:prstGeom prst="straightConnector1">
              <a:avLst/>
            </a:prstGeom>
            <a:noFill/>
            <a:ln cap="flat" cmpd="sng" w="38100">
              <a:solidFill>
                <a:srgbClr val="99CCFF"/>
              </a:solidFill>
              <a:prstDash val="solid"/>
              <a:round/>
              <a:headEnd len="sm" w="sm" type="none"/>
              <a:tailEnd len="sm" w="sm" type="none"/>
            </a:ln>
          </p:spPr>
        </p:cxnSp>
        <p:cxnSp>
          <p:nvCxnSpPr>
            <p:cNvPr id="251" name="Google Shape;251;p14"/>
            <p:cNvCxnSpPr/>
            <p:nvPr/>
          </p:nvCxnSpPr>
          <p:spPr>
            <a:xfrm>
              <a:off x="9667900" y="4500570"/>
              <a:ext cx="0" cy="360000"/>
            </a:xfrm>
            <a:prstGeom prst="straightConnector1">
              <a:avLst/>
            </a:prstGeom>
            <a:noFill/>
            <a:ln cap="flat" cmpd="sng" w="38100">
              <a:solidFill>
                <a:srgbClr val="99CCFF"/>
              </a:solidFill>
              <a:prstDash val="solid"/>
              <a:round/>
              <a:headEnd len="sm" w="sm" type="none"/>
              <a:tailEnd len="sm" w="sm" type="none"/>
            </a:ln>
          </p:spPr>
        </p:cxnSp>
        <p:cxnSp>
          <p:nvCxnSpPr>
            <p:cNvPr id="252" name="Google Shape;252;p14"/>
            <p:cNvCxnSpPr/>
            <p:nvPr/>
          </p:nvCxnSpPr>
          <p:spPr>
            <a:xfrm>
              <a:off x="9659470" y="4857760"/>
              <a:ext cx="1080000" cy="1588"/>
            </a:xfrm>
            <a:prstGeom prst="straightConnector1">
              <a:avLst/>
            </a:prstGeom>
            <a:noFill/>
            <a:ln cap="flat" cmpd="sng" w="38100">
              <a:solidFill>
                <a:srgbClr val="99CCFF"/>
              </a:solidFill>
              <a:prstDash val="solid"/>
              <a:round/>
              <a:headEnd len="sm" w="sm" type="none"/>
              <a:tailEnd len="sm" w="sm" type="none"/>
            </a:ln>
          </p:spPr>
        </p:cxnSp>
        <p:sp>
          <p:nvSpPr>
            <p:cNvPr id="253" name="Google Shape;253;p14"/>
            <p:cNvSpPr/>
            <p:nvPr/>
          </p:nvSpPr>
          <p:spPr>
            <a:xfrm>
              <a:off x="10739470" y="4643446"/>
              <a:ext cx="446093" cy="428628"/>
            </a:xfrm>
            <a:prstGeom prst="ellipse">
              <a:avLst/>
            </a:prstGeom>
            <a:solidFill>
              <a:srgbClr val="006E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950">
                <a:solidFill>
                  <a:srgbClr val="339933"/>
                </a:solidFill>
                <a:latin typeface="Arial"/>
                <a:ea typeface="Arial"/>
                <a:cs typeface="Arial"/>
                <a:sym typeface="Arial"/>
              </a:endParaRPr>
            </a:p>
          </p:txBody>
        </p:sp>
        <p:sp>
          <p:nvSpPr>
            <p:cNvPr id="254" name="Google Shape;254;p14"/>
            <p:cNvSpPr/>
            <p:nvPr/>
          </p:nvSpPr>
          <p:spPr>
            <a:xfrm>
              <a:off x="10662976" y="4724409"/>
              <a:ext cx="594323" cy="6208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900" cap="none" strike="noStrike">
                  <a:solidFill>
                    <a:srgbClr val="FFFFFF"/>
                  </a:solidFill>
                  <a:latin typeface="Times New Roman"/>
                  <a:ea typeface="Times New Roman"/>
                  <a:cs typeface="Times New Roman"/>
                  <a:sym typeface="Times New Roman"/>
                </a:rPr>
                <a:t>Distribution</a:t>
              </a:r>
              <a:endParaRPr/>
            </a:p>
          </p:txBody>
        </p:sp>
        <p:cxnSp>
          <p:nvCxnSpPr>
            <p:cNvPr id="255" name="Google Shape;255;p14"/>
            <p:cNvCxnSpPr/>
            <p:nvPr/>
          </p:nvCxnSpPr>
          <p:spPr>
            <a:xfrm>
              <a:off x="7453322" y="4786322"/>
              <a:ext cx="0" cy="648000"/>
            </a:xfrm>
            <a:prstGeom prst="straightConnector1">
              <a:avLst/>
            </a:prstGeom>
            <a:noFill/>
            <a:ln cap="flat" cmpd="sng" w="38100">
              <a:solidFill>
                <a:srgbClr val="99CCFF"/>
              </a:solidFill>
              <a:prstDash val="solid"/>
              <a:round/>
              <a:headEnd len="sm" w="sm" type="none"/>
              <a:tailEnd len="sm" w="sm" type="none"/>
            </a:ln>
          </p:spPr>
        </p:cxnSp>
        <p:cxnSp>
          <p:nvCxnSpPr>
            <p:cNvPr id="256" name="Google Shape;256;p14"/>
            <p:cNvCxnSpPr/>
            <p:nvPr/>
          </p:nvCxnSpPr>
          <p:spPr>
            <a:xfrm>
              <a:off x="7453322" y="5427676"/>
              <a:ext cx="1080000" cy="1588"/>
            </a:xfrm>
            <a:prstGeom prst="straightConnector1">
              <a:avLst/>
            </a:prstGeom>
            <a:noFill/>
            <a:ln cap="flat" cmpd="sng" w="38100">
              <a:solidFill>
                <a:srgbClr val="99CCFF"/>
              </a:solidFill>
              <a:prstDash val="solid"/>
              <a:round/>
              <a:headEnd len="sm" w="sm" type="none"/>
              <a:tailEnd len="sm" w="sm" type="none"/>
            </a:ln>
          </p:spPr>
        </p:cxnSp>
        <p:sp>
          <p:nvSpPr>
            <p:cNvPr id="257" name="Google Shape;257;p14"/>
            <p:cNvSpPr/>
            <p:nvPr/>
          </p:nvSpPr>
          <p:spPr>
            <a:xfrm>
              <a:off x="8529654" y="5206197"/>
              <a:ext cx="446093" cy="428628"/>
            </a:xfrm>
            <a:prstGeom prst="ellipse">
              <a:avLst/>
            </a:prstGeom>
            <a:solidFill>
              <a:srgbClr val="006E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950">
                <a:solidFill>
                  <a:srgbClr val="339933"/>
                </a:solidFill>
                <a:latin typeface="Arial"/>
                <a:ea typeface="Arial"/>
                <a:cs typeface="Arial"/>
                <a:sym typeface="Arial"/>
              </a:endParaRPr>
            </a:p>
          </p:txBody>
        </p:sp>
        <p:sp>
          <p:nvSpPr>
            <p:cNvPr id="258" name="Google Shape;258;p14"/>
            <p:cNvSpPr/>
            <p:nvPr/>
          </p:nvSpPr>
          <p:spPr>
            <a:xfrm>
              <a:off x="8453162" y="5286387"/>
              <a:ext cx="594323" cy="6208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900" cap="none" strike="noStrike">
                  <a:solidFill>
                    <a:srgbClr val="FFFFFF"/>
                  </a:solidFill>
                  <a:latin typeface="Times New Roman"/>
                  <a:ea typeface="Times New Roman"/>
                  <a:cs typeface="Times New Roman"/>
                  <a:sym typeface="Times New Roman"/>
                </a:rPr>
                <a:t>Recording</a:t>
              </a:r>
              <a:endParaRPr/>
            </a:p>
          </p:txBody>
        </p:sp>
        <p:cxnSp>
          <p:nvCxnSpPr>
            <p:cNvPr id="259" name="Google Shape;259;p14"/>
            <p:cNvCxnSpPr/>
            <p:nvPr/>
          </p:nvCxnSpPr>
          <p:spPr>
            <a:xfrm>
              <a:off x="8739206" y="2713032"/>
              <a:ext cx="1512000" cy="1588"/>
            </a:xfrm>
            <a:prstGeom prst="straightConnector1">
              <a:avLst/>
            </a:prstGeom>
            <a:noFill/>
            <a:ln cap="flat" cmpd="sng" w="38100">
              <a:solidFill>
                <a:srgbClr val="99CCFF"/>
              </a:solidFill>
              <a:prstDash val="solid"/>
              <a:round/>
              <a:headEnd len="sm" w="sm" type="none"/>
              <a:tailEnd len="sm" w="sm" type="none"/>
            </a:ln>
          </p:spPr>
        </p:cxnSp>
        <p:sp>
          <p:nvSpPr>
            <p:cNvPr id="260" name="Google Shape;260;p14"/>
            <p:cNvSpPr/>
            <p:nvPr/>
          </p:nvSpPr>
          <p:spPr>
            <a:xfrm>
              <a:off x="10244166" y="2491553"/>
              <a:ext cx="446093" cy="428628"/>
            </a:xfrm>
            <a:prstGeom prst="ellipse">
              <a:avLst/>
            </a:prstGeom>
            <a:solidFill>
              <a:srgbClr val="006E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950">
                <a:solidFill>
                  <a:srgbClr val="339933"/>
                </a:solidFill>
                <a:latin typeface="Arial"/>
                <a:ea typeface="Arial"/>
                <a:cs typeface="Arial"/>
                <a:sym typeface="Arial"/>
              </a:endParaRPr>
            </a:p>
          </p:txBody>
        </p:sp>
        <p:sp>
          <p:nvSpPr>
            <p:cNvPr id="261" name="Google Shape;261;p14"/>
            <p:cNvSpPr/>
            <p:nvPr/>
          </p:nvSpPr>
          <p:spPr>
            <a:xfrm>
              <a:off x="10167672" y="2571744"/>
              <a:ext cx="594323" cy="45150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900" cap="none" strike="noStrike">
                  <a:solidFill>
                    <a:srgbClr val="FFFFFF"/>
                  </a:solidFill>
                  <a:latin typeface="Times New Roman"/>
                  <a:ea typeface="Times New Roman"/>
                  <a:cs typeface="Times New Roman"/>
                  <a:sym typeface="Times New Roman"/>
                </a:rPr>
                <a:t>Playback</a:t>
              </a:r>
              <a:endParaRPr/>
            </a:p>
          </p:txBody>
        </p:sp>
        <p:sp>
          <p:nvSpPr>
            <p:cNvPr id="262" name="Google Shape;262;p14"/>
            <p:cNvSpPr/>
            <p:nvPr/>
          </p:nvSpPr>
          <p:spPr>
            <a:xfrm>
              <a:off x="9101158" y="5206197"/>
              <a:ext cx="446093" cy="428628"/>
            </a:xfrm>
            <a:prstGeom prst="ellipse">
              <a:avLst/>
            </a:prstGeom>
            <a:solidFill>
              <a:srgbClr val="006E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950">
                <a:solidFill>
                  <a:srgbClr val="339933"/>
                </a:solidFill>
                <a:latin typeface="Arial"/>
                <a:ea typeface="Arial"/>
                <a:cs typeface="Arial"/>
                <a:sym typeface="Arial"/>
              </a:endParaRPr>
            </a:p>
          </p:txBody>
        </p:sp>
        <p:sp>
          <p:nvSpPr>
            <p:cNvPr id="263" name="Google Shape;263;p14"/>
            <p:cNvSpPr/>
            <p:nvPr/>
          </p:nvSpPr>
          <p:spPr>
            <a:xfrm>
              <a:off x="9024662" y="5286387"/>
              <a:ext cx="594323" cy="7901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900" cap="none" strike="noStrike">
                  <a:solidFill>
                    <a:srgbClr val="FFFFFF"/>
                  </a:solidFill>
                  <a:latin typeface="Times New Roman"/>
                  <a:ea typeface="Times New Roman"/>
                  <a:cs typeface="Times New Roman"/>
                  <a:sym typeface="Times New Roman"/>
                </a:rPr>
                <a:t>Screencapturing</a:t>
              </a:r>
              <a:endParaRPr/>
            </a:p>
          </p:txBody>
        </p:sp>
        <p:sp>
          <p:nvSpPr>
            <p:cNvPr id="264" name="Google Shape;264;p14"/>
            <p:cNvSpPr/>
            <p:nvPr/>
          </p:nvSpPr>
          <p:spPr>
            <a:xfrm>
              <a:off x="9650435" y="5214950"/>
              <a:ext cx="446093" cy="428628"/>
            </a:xfrm>
            <a:prstGeom prst="ellipse">
              <a:avLst/>
            </a:prstGeom>
            <a:solidFill>
              <a:srgbClr val="006E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950">
                <a:solidFill>
                  <a:srgbClr val="339933"/>
                </a:solidFill>
                <a:latin typeface="Arial"/>
                <a:ea typeface="Arial"/>
                <a:cs typeface="Arial"/>
                <a:sym typeface="Arial"/>
              </a:endParaRPr>
            </a:p>
          </p:txBody>
        </p:sp>
        <p:sp>
          <p:nvSpPr>
            <p:cNvPr id="265" name="Google Shape;265;p14"/>
            <p:cNvSpPr/>
            <p:nvPr/>
          </p:nvSpPr>
          <p:spPr>
            <a:xfrm>
              <a:off x="9573942" y="5295913"/>
              <a:ext cx="594323" cy="6208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900" cap="none" strike="noStrike">
                  <a:solidFill>
                    <a:srgbClr val="FFFFFF"/>
                  </a:solidFill>
                  <a:latin typeface="Times New Roman"/>
                  <a:ea typeface="Times New Roman"/>
                  <a:cs typeface="Times New Roman"/>
                  <a:sym typeface="Times New Roman"/>
                </a:rPr>
                <a:t>Porn detection</a:t>
              </a:r>
              <a:endParaRPr/>
            </a:p>
          </p:txBody>
        </p:sp>
        <p:cxnSp>
          <p:nvCxnSpPr>
            <p:cNvPr id="266" name="Google Shape;266;p14"/>
            <p:cNvCxnSpPr/>
            <p:nvPr/>
          </p:nvCxnSpPr>
          <p:spPr>
            <a:xfrm>
              <a:off x="3452794" y="2643182"/>
              <a:ext cx="0" cy="432000"/>
            </a:xfrm>
            <a:prstGeom prst="straightConnector1">
              <a:avLst/>
            </a:prstGeom>
            <a:noFill/>
            <a:ln cap="flat" cmpd="sng" w="38100">
              <a:solidFill>
                <a:srgbClr val="99CCFF"/>
              </a:solidFill>
              <a:prstDash val="solid"/>
              <a:round/>
              <a:headEnd len="sm" w="sm" type="none"/>
              <a:tailEnd len="sm" w="sm" type="none"/>
            </a:ln>
          </p:spPr>
        </p:cxnSp>
        <p:cxnSp>
          <p:nvCxnSpPr>
            <p:cNvPr id="267" name="Google Shape;267;p14"/>
            <p:cNvCxnSpPr/>
            <p:nvPr/>
          </p:nvCxnSpPr>
          <p:spPr>
            <a:xfrm>
              <a:off x="2809852" y="2643182"/>
              <a:ext cx="648000" cy="1588"/>
            </a:xfrm>
            <a:prstGeom prst="straightConnector1">
              <a:avLst/>
            </a:prstGeom>
            <a:noFill/>
            <a:ln cap="flat" cmpd="sng" w="38100">
              <a:solidFill>
                <a:srgbClr val="99CCFF"/>
              </a:solidFill>
              <a:prstDash val="solid"/>
              <a:round/>
              <a:headEnd len="sm" w="sm" type="none"/>
              <a:tailEnd len="sm" w="sm" type="none"/>
            </a:ln>
          </p:spPr>
        </p:cxnSp>
        <p:cxnSp>
          <p:nvCxnSpPr>
            <p:cNvPr id="268" name="Google Shape;268;p14"/>
            <p:cNvCxnSpPr/>
            <p:nvPr/>
          </p:nvCxnSpPr>
          <p:spPr>
            <a:xfrm>
              <a:off x="2809852" y="2000240"/>
              <a:ext cx="0" cy="648000"/>
            </a:xfrm>
            <a:prstGeom prst="straightConnector1">
              <a:avLst/>
            </a:prstGeom>
            <a:noFill/>
            <a:ln cap="flat" cmpd="sng" w="38100">
              <a:solidFill>
                <a:srgbClr val="99CCFF"/>
              </a:solidFill>
              <a:prstDash val="solid"/>
              <a:round/>
              <a:headEnd len="sm" w="sm" type="none"/>
              <a:tailEnd len="sm" w="sm" type="none"/>
            </a:ln>
          </p:spPr>
        </p:cxnSp>
        <p:sp>
          <p:nvSpPr>
            <p:cNvPr id="269" name="Google Shape;269;p14"/>
            <p:cNvSpPr/>
            <p:nvPr/>
          </p:nvSpPr>
          <p:spPr>
            <a:xfrm>
              <a:off x="2595538" y="1643050"/>
              <a:ext cx="446093" cy="428628"/>
            </a:xfrm>
            <a:prstGeom prst="ellipse">
              <a:avLst/>
            </a:prstGeom>
            <a:solidFill>
              <a:srgbClr val="006E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950">
                <a:solidFill>
                  <a:srgbClr val="339933"/>
                </a:solidFill>
                <a:latin typeface="Arial"/>
                <a:ea typeface="Arial"/>
                <a:cs typeface="Arial"/>
                <a:sym typeface="Arial"/>
              </a:endParaRPr>
            </a:p>
          </p:txBody>
        </p:sp>
        <p:sp>
          <p:nvSpPr>
            <p:cNvPr id="270" name="Google Shape;270;p14"/>
            <p:cNvSpPr/>
            <p:nvPr/>
          </p:nvSpPr>
          <p:spPr>
            <a:xfrm>
              <a:off x="2519041" y="1724013"/>
              <a:ext cx="594323" cy="6208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900" cap="none" strike="noStrike">
                  <a:solidFill>
                    <a:srgbClr val="FFFFFF"/>
                  </a:solidFill>
                  <a:latin typeface="Times New Roman"/>
                  <a:ea typeface="Times New Roman"/>
                  <a:cs typeface="Times New Roman"/>
                  <a:sym typeface="Times New Roman"/>
                </a:rPr>
                <a:t>Interaction</a:t>
              </a:r>
              <a:endParaRPr/>
            </a:p>
          </p:txBody>
        </p:sp>
        <p:cxnSp>
          <p:nvCxnSpPr>
            <p:cNvPr id="271" name="Google Shape;271;p14"/>
            <p:cNvCxnSpPr/>
            <p:nvPr/>
          </p:nvCxnSpPr>
          <p:spPr>
            <a:xfrm>
              <a:off x="7024694" y="1071546"/>
              <a:ext cx="468000" cy="1588"/>
            </a:xfrm>
            <a:prstGeom prst="straightConnector1">
              <a:avLst/>
            </a:prstGeom>
            <a:noFill/>
            <a:ln cap="flat" cmpd="sng" w="38100">
              <a:solidFill>
                <a:srgbClr val="99CCFF"/>
              </a:solidFill>
              <a:prstDash val="solid"/>
              <a:round/>
              <a:headEnd len="sm" w="sm" type="none"/>
              <a:tailEnd len="sm" w="sm" type="none"/>
            </a:ln>
          </p:spPr>
        </p:cxn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5"/>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2.2 Tencent Cloud </a:t>
            </a:r>
            <a:r>
              <a:rPr lang="en-US" sz="3200">
                <a:latin typeface="Times New Roman"/>
                <a:ea typeface="Times New Roman"/>
                <a:cs typeface="Times New Roman"/>
                <a:sym typeface="Times New Roman"/>
              </a:rPr>
              <a:t>L</a:t>
            </a:r>
            <a:r>
              <a:rPr b="1" i="0" lang="en-US" sz="3200" cap="none" strike="noStrike">
                <a:solidFill>
                  <a:srgbClr val="00A4FF"/>
                </a:solidFill>
                <a:latin typeface="Times New Roman"/>
                <a:ea typeface="Times New Roman"/>
                <a:cs typeface="Times New Roman"/>
                <a:sym typeface="Times New Roman"/>
              </a:rPr>
              <a:t>ive </a:t>
            </a:r>
            <a:r>
              <a:rPr lang="en-US" sz="3200">
                <a:latin typeface="Times New Roman"/>
                <a:ea typeface="Times New Roman"/>
                <a:cs typeface="Times New Roman"/>
                <a:sym typeface="Times New Roman"/>
              </a:rPr>
              <a:t>S</a:t>
            </a:r>
            <a:r>
              <a:rPr b="1" i="0" lang="en-US" sz="3200" cap="none" strike="noStrike">
                <a:solidFill>
                  <a:srgbClr val="00A4FF"/>
                </a:solidFill>
                <a:latin typeface="Times New Roman"/>
                <a:ea typeface="Times New Roman"/>
                <a:cs typeface="Times New Roman"/>
                <a:sym typeface="Times New Roman"/>
              </a:rPr>
              <a:t>treaming solutions (continued)</a:t>
            </a:r>
            <a:endParaRPr/>
          </a:p>
        </p:txBody>
      </p:sp>
      <p:sp>
        <p:nvSpPr>
          <p:cNvPr id="277" name="Google Shape;277;p15"/>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Simplified live streaming process:</a:t>
            </a:r>
            <a:endParaRPr/>
          </a:p>
          <a:p>
            <a:pPr indent="0" lvl="0" marL="0" rtl="0" algn="l">
              <a:lnSpc>
                <a:spcPct val="150000"/>
              </a:lnSpc>
              <a:spcBef>
                <a:spcPts val="0"/>
              </a:spcBef>
              <a:spcAft>
                <a:spcPts val="0"/>
              </a:spcAft>
              <a:buSzPts val="2400"/>
              <a:buNone/>
            </a:pPr>
            <a:r>
              <a:t/>
            </a:r>
            <a:endParaRPr/>
          </a:p>
        </p:txBody>
      </p:sp>
      <p:grpSp>
        <p:nvGrpSpPr>
          <p:cNvPr id="278" name="Google Shape;278;p15"/>
          <p:cNvGrpSpPr/>
          <p:nvPr/>
        </p:nvGrpSpPr>
        <p:grpSpPr>
          <a:xfrm>
            <a:off x="1153317" y="2307515"/>
            <a:ext cx="11243189" cy="3188413"/>
            <a:chOff x="2263923" y="2463821"/>
            <a:chExt cx="8600695" cy="2439037"/>
          </a:xfrm>
        </p:grpSpPr>
        <p:pic>
          <p:nvPicPr>
            <p:cNvPr descr="PPT（文字）-09.png" id="279" name="Google Shape;279;p15"/>
            <p:cNvPicPr preferRelativeResize="0"/>
            <p:nvPr/>
          </p:nvPicPr>
          <p:blipFill rotWithShape="1">
            <a:blip r:embed="rId3">
              <a:alphaModFix/>
            </a:blip>
            <a:srcRect b="63452" l="24839" r="69709" t="27419"/>
            <a:stretch/>
          </p:blipFill>
          <p:spPr>
            <a:xfrm>
              <a:off x="3397042" y="3002394"/>
              <a:ext cx="495301" cy="415948"/>
            </a:xfrm>
            <a:prstGeom prst="rect">
              <a:avLst/>
            </a:prstGeom>
            <a:noFill/>
            <a:ln>
              <a:noFill/>
            </a:ln>
          </p:spPr>
        </p:pic>
        <p:pic>
          <p:nvPicPr>
            <p:cNvPr descr="PPT（文字）-09.png" id="280" name="Google Shape;280;p15"/>
            <p:cNvPicPr preferRelativeResize="0"/>
            <p:nvPr/>
          </p:nvPicPr>
          <p:blipFill rotWithShape="1">
            <a:blip r:embed="rId3">
              <a:alphaModFix/>
            </a:blip>
            <a:srcRect b="44431" l="11199" r="79927" t="20452"/>
            <a:stretch/>
          </p:blipFill>
          <p:spPr>
            <a:xfrm>
              <a:off x="8418580" y="2928311"/>
              <a:ext cx="964529" cy="1914449"/>
            </a:xfrm>
            <a:prstGeom prst="rect">
              <a:avLst/>
            </a:prstGeom>
            <a:noFill/>
            <a:ln>
              <a:noFill/>
            </a:ln>
          </p:spPr>
        </p:pic>
        <p:pic>
          <p:nvPicPr>
            <p:cNvPr descr="PPT（文字）-15.png" id="281" name="Google Shape;281;p15"/>
            <p:cNvPicPr preferRelativeResize="0"/>
            <p:nvPr/>
          </p:nvPicPr>
          <p:blipFill rotWithShape="1">
            <a:blip r:embed="rId4">
              <a:alphaModFix/>
            </a:blip>
            <a:srcRect b="58428" l="20741" r="73457" t="30747"/>
            <a:stretch/>
          </p:blipFill>
          <p:spPr>
            <a:xfrm>
              <a:off x="3397043" y="4323473"/>
              <a:ext cx="530578" cy="395111"/>
            </a:xfrm>
            <a:prstGeom prst="rect">
              <a:avLst/>
            </a:prstGeom>
            <a:noFill/>
            <a:ln>
              <a:noFill/>
            </a:ln>
          </p:spPr>
        </p:pic>
        <p:pic>
          <p:nvPicPr>
            <p:cNvPr descr="PPT（文字）-09.png" id="282" name="Google Shape;282;p15"/>
            <p:cNvPicPr preferRelativeResize="0"/>
            <p:nvPr/>
          </p:nvPicPr>
          <p:blipFill rotWithShape="1">
            <a:blip r:embed="rId3">
              <a:alphaModFix/>
            </a:blip>
            <a:srcRect b="51125" l="24386" r="70130" t="40976"/>
            <a:stretch/>
          </p:blipFill>
          <p:spPr>
            <a:xfrm>
              <a:off x="3397043" y="3697358"/>
              <a:ext cx="495301" cy="361245"/>
            </a:xfrm>
            <a:prstGeom prst="rect">
              <a:avLst/>
            </a:prstGeom>
            <a:noFill/>
            <a:ln>
              <a:noFill/>
            </a:ln>
          </p:spPr>
        </p:pic>
        <p:sp>
          <p:nvSpPr>
            <p:cNvPr id="283" name="Google Shape;283;p15"/>
            <p:cNvSpPr txBox="1"/>
            <p:nvPr/>
          </p:nvSpPr>
          <p:spPr>
            <a:xfrm>
              <a:off x="2263923" y="2463821"/>
              <a:ext cx="2556657" cy="30341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cap="none" strike="noStrike">
                  <a:solidFill>
                    <a:srgbClr val="009CDA"/>
                  </a:solidFill>
                  <a:latin typeface="Times New Roman"/>
                  <a:ea typeface="Times New Roman"/>
                  <a:cs typeface="Times New Roman"/>
                  <a:sym typeface="Times New Roman"/>
                </a:rPr>
                <a:t>Live streaming source</a:t>
              </a:r>
              <a:endParaRPr/>
            </a:p>
          </p:txBody>
        </p:sp>
        <p:sp>
          <p:nvSpPr>
            <p:cNvPr id="284" name="Google Shape;284;p15"/>
            <p:cNvSpPr txBox="1"/>
            <p:nvPr/>
          </p:nvSpPr>
          <p:spPr>
            <a:xfrm>
              <a:off x="2282929" y="4358703"/>
              <a:ext cx="1206874" cy="4473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cap="none" strike="noStrike">
                  <a:solidFill>
                    <a:srgbClr val="009CDA"/>
                  </a:solidFill>
                  <a:latin typeface="Times New Roman"/>
                  <a:ea typeface="Times New Roman"/>
                  <a:cs typeface="Times New Roman"/>
                  <a:sym typeface="Times New Roman"/>
                </a:rPr>
                <a:t>Dedicated video </a:t>
              </a:r>
              <a:endParaRPr/>
            </a:p>
            <a:p>
              <a:pPr indent="0" lvl="0" marL="0" marR="0" rtl="0" algn="l">
                <a:spcBef>
                  <a:spcPts val="0"/>
                </a:spcBef>
                <a:spcAft>
                  <a:spcPts val="0"/>
                </a:spcAft>
                <a:buNone/>
              </a:pPr>
              <a:r>
                <a:rPr b="0" i="0" lang="en-US" sz="1600" cap="none" strike="noStrike">
                  <a:solidFill>
                    <a:srgbClr val="009CDA"/>
                  </a:solidFill>
                  <a:latin typeface="Times New Roman"/>
                  <a:ea typeface="Times New Roman"/>
                  <a:cs typeface="Times New Roman"/>
                  <a:sym typeface="Times New Roman"/>
                </a:rPr>
                <a:t>device</a:t>
              </a:r>
              <a:endParaRPr/>
            </a:p>
          </p:txBody>
        </p:sp>
        <p:sp>
          <p:nvSpPr>
            <p:cNvPr id="285" name="Google Shape;285;p15"/>
            <p:cNvSpPr txBox="1"/>
            <p:nvPr/>
          </p:nvSpPr>
          <p:spPr>
            <a:xfrm>
              <a:off x="2263923" y="3746753"/>
              <a:ext cx="1215011" cy="2567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cap="none" strike="noStrike">
                  <a:solidFill>
                    <a:srgbClr val="009CDA"/>
                  </a:solidFill>
                  <a:latin typeface="Times New Roman"/>
                  <a:ea typeface="Times New Roman"/>
                  <a:cs typeface="Times New Roman"/>
                  <a:sym typeface="Times New Roman"/>
                </a:rPr>
                <a:t>Mobile device</a:t>
              </a:r>
              <a:endParaRPr/>
            </a:p>
          </p:txBody>
        </p:sp>
        <p:sp>
          <p:nvSpPr>
            <p:cNvPr id="286" name="Google Shape;286;p15"/>
            <p:cNvSpPr txBox="1"/>
            <p:nvPr/>
          </p:nvSpPr>
          <p:spPr>
            <a:xfrm>
              <a:off x="2371076" y="3017111"/>
              <a:ext cx="735995" cy="4473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cap="none" strike="noStrike">
                  <a:solidFill>
                    <a:srgbClr val="009CDA"/>
                  </a:solidFill>
                  <a:latin typeface="Times New Roman"/>
                  <a:ea typeface="Times New Roman"/>
                  <a:cs typeface="Times New Roman"/>
                  <a:sym typeface="Times New Roman"/>
                </a:rPr>
                <a:t>Desktop </a:t>
              </a:r>
              <a:endParaRPr/>
            </a:p>
            <a:p>
              <a:pPr indent="0" lvl="0" marL="0" marR="0" rtl="0" algn="l">
                <a:spcBef>
                  <a:spcPts val="0"/>
                </a:spcBef>
                <a:spcAft>
                  <a:spcPts val="0"/>
                </a:spcAft>
                <a:buNone/>
              </a:pPr>
              <a:r>
                <a:rPr b="0" i="0" lang="en-US" sz="1600" cap="none" strike="noStrike">
                  <a:solidFill>
                    <a:srgbClr val="009CDA"/>
                  </a:solidFill>
                  <a:latin typeface="Times New Roman"/>
                  <a:ea typeface="Times New Roman"/>
                  <a:cs typeface="Times New Roman"/>
                  <a:sym typeface="Times New Roman"/>
                </a:rPr>
                <a:t>capturing</a:t>
              </a:r>
              <a:endParaRPr/>
            </a:p>
          </p:txBody>
        </p:sp>
        <p:sp>
          <p:nvSpPr>
            <p:cNvPr id="287" name="Google Shape;287;p15"/>
            <p:cNvSpPr txBox="1"/>
            <p:nvPr/>
          </p:nvSpPr>
          <p:spPr>
            <a:xfrm>
              <a:off x="8040510" y="2477094"/>
              <a:ext cx="2824108" cy="30341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cap="none" strike="noStrike">
                  <a:solidFill>
                    <a:srgbClr val="009CDA"/>
                  </a:solidFill>
                  <a:latin typeface="Times New Roman"/>
                  <a:ea typeface="Times New Roman"/>
                  <a:cs typeface="Times New Roman"/>
                  <a:sym typeface="Times New Roman"/>
                </a:rPr>
                <a:t>Cross-platform recipient</a:t>
              </a:r>
              <a:endParaRPr/>
            </a:p>
          </p:txBody>
        </p:sp>
        <p:sp>
          <p:nvSpPr>
            <p:cNvPr id="288" name="Google Shape;288;p15"/>
            <p:cNvSpPr/>
            <p:nvPr/>
          </p:nvSpPr>
          <p:spPr>
            <a:xfrm>
              <a:off x="2263923" y="2854689"/>
              <a:ext cx="1785706" cy="2048169"/>
            </a:xfrm>
            <a:prstGeom prst="roundRect">
              <a:avLst>
                <a:gd fmla="val 16667" name="adj"/>
              </a:avLst>
            </a:prstGeom>
            <a:noFill/>
            <a:ln cap="flat" cmpd="sng" w="381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289" name="Google Shape;289;p15"/>
            <p:cNvSpPr/>
            <p:nvPr/>
          </p:nvSpPr>
          <p:spPr>
            <a:xfrm>
              <a:off x="4154737" y="3835484"/>
              <a:ext cx="860047" cy="434227"/>
            </a:xfrm>
            <a:prstGeom prst="rightArrow">
              <a:avLst>
                <a:gd fmla="val 35965" name="adj1"/>
                <a:gd fmla="val 87137" name="adj2"/>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290" name="Google Shape;290;p15"/>
            <p:cNvSpPr txBox="1"/>
            <p:nvPr/>
          </p:nvSpPr>
          <p:spPr>
            <a:xfrm>
              <a:off x="4138981" y="3435205"/>
              <a:ext cx="787497" cy="25898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600" cap="none" strike="noStrike">
                  <a:solidFill>
                    <a:srgbClr val="009CDA"/>
                  </a:solidFill>
                  <a:latin typeface="Times New Roman"/>
                  <a:ea typeface="Times New Roman"/>
                  <a:cs typeface="Times New Roman"/>
                  <a:sym typeface="Times New Roman"/>
                </a:rPr>
                <a:t>Pull/Push</a:t>
              </a:r>
              <a:endParaRPr/>
            </a:p>
          </p:txBody>
        </p:sp>
        <p:sp>
          <p:nvSpPr>
            <p:cNvPr id="291" name="Google Shape;291;p15"/>
            <p:cNvSpPr/>
            <p:nvPr/>
          </p:nvSpPr>
          <p:spPr>
            <a:xfrm>
              <a:off x="5169543" y="2851037"/>
              <a:ext cx="1785706" cy="2048169"/>
            </a:xfrm>
            <a:prstGeom prst="roundRect">
              <a:avLst>
                <a:gd fmla="val 16667" name="adj"/>
              </a:avLst>
            </a:prstGeom>
            <a:noFill/>
            <a:ln cap="flat" cmpd="sng" w="381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292" name="Google Shape;292;p15"/>
            <p:cNvSpPr txBox="1"/>
            <p:nvPr/>
          </p:nvSpPr>
          <p:spPr>
            <a:xfrm>
              <a:off x="5152043" y="2477094"/>
              <a:ext cx="2583400" cy="30341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cap="none" strike="noStrike">
                  <a:solidFill>
                    <a:srgbClr val="009CDA"/>
                  </a:solidFill>
                  <a:latin typeface="Times New Roman"/>
                  <a:ea typeface="Times New Roman"/>
                  <a:cs typeface="Times New Roman"/>
                  <a:sym typeface="Times New Roman"/>
                </a:rPr>
                <a:t>Live streaming system</a:t>
              </a:r>
              <a:endParaRPr/>
            </a:p>
          </p:txBody>
        </p:sp>
        <p:sp>
          <p:nvSpPr>
            <p:cNvPr id="293" name="Google Shape;293;p15"/>
            <p:cNvSpPr/>
            <p:nvPr/>
          </p:nvSpPr>
          <p:spPr>
            <a:xfrm>
              <a:off x="8040216" y="2851036"/>
              <a:ext cx="1785706" cy="2048169"/>
            </a:xfrm>
            <a:prstGeom prst="roundRect">
              <a:avLst>
                <a:gd fmla="val 16667" name="adj"/>
              </a:avLst>
            </a:prstGeom>
            <a:noFill/>
            <a:ln cap="flat" cmpd="sng" w="381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294" name="Google Shape;294;p15"/>
            <p:cNvSpPr/>
            <p:nvPr/>
          </p:nvSpPr>
          <p:spPr>
            <a:xfrm>
              <a:off x="7060356" y="3835483"/>
              <a:ext cx="860047" cy="434227"/>
            </a:xfrm>
            <a:prstGeom prst="rightArrow">
              <a:avLst>
                <a:gd fmla="val 35965" name="adj1"/>
                <a:gd fmla="val 87137" name="adj2"/>
              </a:avLst>
            </a:prstGeom>
            <a:noFill/>
            <a:ln cap="flat" cmpd="sng" w="2857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295" name="Google Shape;295;p15"/>
            <p:cNvSpPr txBox="1"/>
            <p:nvPr/>
          </p:nvSpPr>
          <p:spPr>
            <a:xfrm>
              <a:off x="6854554" y="3405463"/>
              <a:ext cx="1304973" cy="25898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600" cap="none" strike="noStrike">
                  <a:solidFill>
                    <a:srgbClr val="009CDA"/>
                  </a:solidFill>
                  <a:latin typeface="Times New Roman"/>
                  <a:ea typeface="Times New Roman"/>
                  <a:cs typeface="Times New Roman"/>
                  <a:sym typeface="Times New Roman"/>
                </a:rPr>
                <a:t>High-Speed CDN</a:t>
              </a:r>
              <a:endParaRPr b="1" sz="1600">
                <a:solidFill>
                  <a:srgbClr val="009CDA"/>
                </a:solidFill>
                <a:latin typeface="Arial"/>
                <a:ea typeface="Arial"/>
                <a:cs typeface="Arial"/>
                <a:sym typeface="Arial"/>
              </a:endParaRPr>
            </a:p>
          </p:txBody>
        </p:sp>
        <p:sp>
          <p:nvSpPr>
            <p:cNvPr id="296" name="Google Shape;296;p15"/>
            <p:cNvSpPr txBox="1"/>
            <p:nvPr/>
          </p:nvSpPr>
          <p:spPr>
            <a:xfrm>
              <a:off x="5295529" y="2917269"/>
              <a:ext cx="1678336" cy="183642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9CDA"/>
                </a:buClr>
                <a:buSzPts val="1500"/>
                <a:buFont typeface="Arial"/>
                <a:buChar char="•"/>
              </a:pPr>
              <a:r>
                <a:rPr b="0" i="0" lang="en-US" sz="1500" cap="none" strike="noStrike">
                  <a:solidFill>
                    <a:srgbClr val="009CDA"/>
                  </a:solidFill>
                  <a:latin typeface="Times New Roman"/>
                  <a:ea typeface="Times New Roman"/>
                  <a:cs typeface="Times New Roman"/>
                  <a:sym typeface="Times New Roman"/>
                </a:rPr>
                <a:t>Live stream management</a:t>
              </a:r>
              <a:endParaRPr/>
            </a:p>
            <a:p>
              <a:pPr indent="-285750" lvl="0" marL="285750" marR="0" rtl="0" algn="l">
                <a:spcBef>
                  <a:spcPts val="0"/>
                </a:spcBef>
                <a:spcAft>
                  <a:spcPts val="0"/>
                </a:spcAft>
                <a:buClr>
                  <a:srgbClr val="009CDA"/>
                </a:buClr>
                <a:buSzPts val="1500"/>
                <a:buFont typeface="Arial"/>
                <a:buChar char="•"/>
              </a:pPr>
              <a:r>
                <a:rPr b="0" i="0" lang="en-US" sz="1500" cap="none" strike="noStrike">
                  <a:solidFill>
                    <a:srgbClr val="009CDA"/>
                  </a:solidFill>
                  <a:latin typeface="Times New Roman"/>
                  <a:ea typeface="Times New Roman"/>
                  <a:cs typeface="Times New Roman"/>
                  <a:sym typeface="Times New Roman"/>
                </a:rPr>
                <a:t>Authentication</a:t>
              </a:r>
              <a:endParaRPr/>
            </a:p>
            <a:p>
              <a:pPr indent="-285750" lvl="0" marL="285750" marR="0" rtl="0" algn="l">
                <a:spcBef>
                  <a:spcPts val="0"/>
                </a:spcBef>
                <a:spcAft>
                  <a:spcPts val="0"/>
                </a:spcAft>
                <a:buClr>
                  <a:srgbClr val="009CDA"/>
                </a:buClr>
                <a:buSzPts val="1500"/>
                <a:buFont typeface="Arial"/>
                <a:buChar char="•"/>
              </a:pPr>
              <a:r>
                <a:rPr b="0" i="0" lang="en-US" sz="1500" cap="none" strike="noStrike">
                  <a:solidFill>
                    <a:srgbClr val="009CDA"/>
                  </a:solidFill>
                  <a:latin typeface="Times New Roman"/>
                  <a:ea typeface="Times New Roman"/>
                  <a:cs typeface="Times New Roman"/>
                  <a:sym typeface="Times New Roman"/>
                </a:rPr>
                <a:t>Statistical analysis</a:t>
              </a:r>
              <a:endParaRPr/>
            </a:p>
            <a:p>
              <a:pPr indent="-285750" lvl="0" marL="285750" marR="0" rtl="0" algn="l">
                <a:spcBef>
                  <a:spcPts val="0"/>
                </a:spcBef>
                <a:spcAft>
                  <a:spcPts val="0"/>
                </a:spcAft>
                <a:buClr>
                  <a:srgbClr val="009CDA"/>
                </a:buClr>
                <a:buSzPts val="1500"/>
                <a:buFont typeface="Arial"/>
                <a:buChar char="•"/>
              </a:pPr>
              <a:r>
                <a:rPr b="0" i="0" lang="en-US" sz="1500" cap="none" strike="noStrike">
                  <a:solidFill>
                    <a:srgbClr val="009CDA"/>
                  </a:solidFill>
                  <a:latin typeface="Times New Roman"/>
                  <a:ea typeface="Times New Roman"/>
                  <a:cs typeface="Times New Roman"/>
                  <a:sym typeface="Times New Roman"/>
                </a:rPr>
                <a:t>API</a:t>
              </a:r>
              <a:endParaRPr/>
            </a:p>
            <a:p>
              <a:pPr indent="-285750" lvl="0" marL="285750" marR="0" rtl="0" algn="l">
                <a:spcBef>
                  <a:spcPts val="0"/>
                </a:spcBef>
                <a:spcAft>
                  <a:spcPts val="0"/>
                </a:spcAft>
                <a:buClr>
                  <a:srgbClr val="009CDA"/>
                </a:buClr>
                <a:buSzPts val="1500"/>
                <a:buFont typeface="Arial"/>
                <a:buChar char="•"/>
              </a:pPr>
              <a:r>
                <a:rPr b="0" i="0" lang="en-US" sz="1500" cap="none" strike="noStrike">
                  <a:solidFill>
                    <a:srgbClr val="009CDA"/>
                  </a:solidFill>
                  <a:latin typeface="Times New Roman"/>
                  <a:ea typeface="Times New Roman"/>
                  <a:cs typeface="Times New Roman"/>
                  <a:sym typeface="Times New Roman"/>
                </a:rPr>
                <a:t>Web player</a:t>
              </a:r>
              <a:endParaRPr/>
            </a:p>
            <a:p>
              <a:pPr indent="-285750" lvl="0" marL="285750" marR="0" rtl="0" algn="l">
                <a:spcBef>
                  <a:spcPts val="0"/>
                </a:spcBef>
                <a:spcAft>
                  <a:spcPts val="0"/>
                </a:spcAft>
                <a:buClr>
                  <a:srgbClr val="009CDA"/>
                </a:buClr>
                <a:buSzPts val="1500"/>
                <a:buFont typeface="Arial"/>
                <a:buChar char="•"/>
              </a:pPr>
              <a:r>
                <a:rPr b="0" i="0" lang="en-US" sz="1500" cap="none" strike="noStrike">
                  <a:solidFill>
                    <a:srgbClr val="009CDA"/>
                  </a:solidFill>
                  <a:latin typeface="Times New Roman"/>
                  <a:ea typeface="Times New Roman"/>
                  <a:cs typeface="Times New Roman"/>
                  <a:sym typeface="Times New Roman"/>
                </a:rPr>
                <a:t>Smart porn detection</a:t>
              </a:r>
              <a:endParaRPr/>
            </a:p>
            <a:p>
              <a:pPr indent="-285750" lvl="0" marL="285750" marR="0" rtl="0" algn="l">
                <a:spcBef>
                  <a:spcPts val="0"/>
                </a:spcBef>
                <a:spcAft>
                  <a:spcPts val="0"/>
                </a:spcAft>
                <a:buClr>
                  <a:srgbClr val="009CDA"/>
                </a:buClr>
                <a:buSzPts val="1500"/>
                <a:buFont typeface="Arial"/>
                <a:buChar char="•"/>
              </a:pPr>
              <a:r>
                <a:rPr b="0" i="0" lang="en-US" sz="1500" cap="none" strike="noStrike">
                  <a:solidFill>
                    <a:srgbClr val="009CDA"/>
                  </a:solidFill>
                  <a:latin typeface="Times New Roman"/>
                  <a:ea typeface="Times New Roman"/>
                  <a:cs typeface="Times New Roman"/>
                  <a:sym typeface="Times New Roman"/>
                </a:rPr>
                <a:t>Real-Time playback</a:t>
              </a:r>
              <a:endParaRPr/>
            </a:p>
            <a:p>
              <a:pPr indent="-285750" lvl="0" marL="285750" marR="0" rtl="0" algn="l">
                <a:spcBef>
                  <a:spcPts val="0"/>
                </a:spcBef>
                <a:spcAft>
                  <a:spcPts val="0"/>
                </a:spcAft>
                <a:buClr>
                  <a:srgbClr val="009CDA"/>
                </a:buClr>
                <a:buSzPts val="1500"/>
                <a:buFont typeface="Arial"/>
                <a:buChar char="•"/>
              </a:pPr>
              <a:r>
                <a:rPr b="0" i="0" lang="en-US" sz="1500" cap="none" strike="noStrike">
                  <a:solidFill>
                    <a:srgbClr val="009CDA"/>
                  </a:solidFill>
                  <a:latin typeface="Times New Roman"/>
                  <a:ea typeface="Times New Roman"/>
                  <a:cs typeface="Times New Roman"/>
                  <a:sym typeface="Times New Roman"/>
                </a:rPr>
                <a:t>Connection to VOD platform</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16"/>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2.2 Tencent Cloud </a:t>
            </a:r>
            <a:r>
              <a:rPr lang="en-US" sz="3200">
                <a:latin typeface="Times New Roman"/>
                <a:ea typeface="Times New Roman"/>
                <a:cs typeface="Times New Roman"/>
                <a:sym typeface="Times New Roman"/>
              </a:rPr>
              <a:t>L</a:t>
            </a:r>
            <a:r>
              <a:rPr b="1" i="0" lang="en-US" sz="3200" cap="none" strike="noStrike">
                <a:solidFill>
                  <a:srgbClr val="00A4FF"/>
                </a:solidFill>
                <a:latin typeface="Times New Roman"/>
                <a:ea typeface="Times New Roman"/>
                <a:cs typeface="Times New Roman"/>
                <a:sym typeface="Times New Roman"/>
              </a:rPr>
              <a:t>ive </a:t>
            </a:r>
            <a:r>
              <a:rPr lang="en-US" sz="3200">
                <a:latin typeface="Times New Roman"/>
                <a:ea typeface="Times New Roman"/>
                <a:cs typeface="Times New Roman"/>
                <a:sym typeface="Times New Roman"/>
              </a:rPr>
              <a:t>S</a:t>
            </a:r>
            <a:r>
              <a:rPr b="1" i="0" lang="en-US" sz="3200" cap="none" strike="noStrike">
                <a:solidFill>
                  <a:srgbClr val="00A4FF"/>
                </a:solidFill>
                <a:latin typeface="Times New Roman"/>
                <a:ea typeface="Times New Roman"/>
                <a:cs typeface="Times New Roman"/>
                <a:sym typeface="Times New Roman"/>
              </a:rPr>
              <a:t>treaming solutions (continued)</a:t>
            </a:r>
            <a:endParaRPr/>
          </a:p>
        </p:txBody>
      </p:sp>
      <p:sp>
        <p:nvSpPr>
          <p:cNvPr id="302" name="Google Shape;302;p16"/>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How the live streaming platform works:</a:t>
            </a:r>
            <a:endParaRPr/>
          </a:p>
          <a:p>
            <a:pPr indent="0" lvl="0" marL="0" rtl="0" algn="l">
              <a:lnSpc>
                <a:spcPct val="150000"/>
              </a:lnSpc>
              <a:spcBef>
                <a:spcPts val="0"/>
              </a:spcBef>
              <a:spcAft>
                <a:spcPts val="0"/>
              </a:spcAft>
              <a:buSzPts val="2400"/>
              <a:buNone/>
            </a:pPr>
            <a:r>
              <a:t/>
            </a:r>
            <a:endParaRPr/>
          </a:p>
        </p:txBody>
      </p:sp>
      <p:grpSp>
        <p:nvGrpSpPr>
          <p:cNvPr id="303" name="Google Shape;303;p16"/>
          <p:cNvGrpSpPr/>
          <p:nvPr/>
        </p:nvGrpSpPr>
        <p:grpSpPr>
          <a:xfrm>
            <a:off x="1689319" y="1812350"/>
            <a:ext cx="9907630" cy="4793756"/>
            <a:chOff x="518585" y="806256"/>
            <a:chExt cx="9907630" cy="4793756"/>
          </a:xfrm>
        </p:grpSpPr>
        <p:sp>
          <p:nvSpPr>
            <p:cNvPr id="304" name="Google Shape;304;p16"/>
            <p:cNvSpPr/>
            <p:nvPr/>
          </p:nvSpPr>
          <p:spPr>
            <a:xfrm>
              <a:off x="3996597" y="4152649"/>
              <a:ext cx="2444994" cy="1050061"/>
            </a:xfrm>
            <a:prstGeom prst="rect">
              <a:avLst/>
            </a:prstGeom>
            <a:solidFill>
              <a:srgbClr val="D0EE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5" name="Google Shape;305;p16"/>
            <p:cNvSpPr/>
            <p:nvPr/>
          </p:nvSpPr>
          <p:spPr>
            <a:xfrm>
              <a:off x="3996597" y="1533622"/>
              <a:ext cx="2444994" cy="1704849"/>
            </a:xfrm>
            <a:prstGeom prst="rect">
              <a:avLst/>
            </a:prstGeom>
            <a:solidFill>
              <a:srgbClr val="D0EE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6" name="Google Shape;306;p16"/>
            <p:cNvSpPr/>
            <p:nvPr/>
          </p:nvSpPr>
          <p:spPr>
            <a:xfrm>
              <a:off x="995677" y="4157125"/>
              <a:ext cx="2444994" cy="1048948"/>
            </a:xfrm>
            <a:prstGeom prst="rect">
              <a:avLst/>
            </a:prstGeom>
            <a:solidFill>
              <a:srgbClr val="D0EE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7" name="Google Shape;307;p16"/>
            <p:cNvSpPr/>
            <p:nvPr/>
          </p:nvSpPr>
          <p:spPr>
            <a:xfrm>
              <a:off x="1899139" y="1233266"/>
              <a:ext cx="640078" cy="649463"/>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8" name="Google Shape;308;p16"/>
            <p:cNvSpPr/>
            <p:nvPr/>
          </p:nvSpPr>
          <p:spPr>
            <a:xfrm>
              <a:off x="518585" y="2337582"/>
              <a:ext cx="1216921" cy="649463"/>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User's proprietary push service</a:t>
              </a:r>
              <a:endParaRPr/>
            </a:p>
          </p:txBody>
        </p:sp>
        <p:sp>
          <p:nvSpPr>
            <p:cNvPr id="309" name="Google Shape;309;p16"/>
            <p:cNvSpPr/>
            <p:nvPr/>
          </p:nvSpPr>
          <p:spPr>
            <a:xfrm>
              <a:off x="3570538" y="1641370"/>
              <a:ext cx="1130646" cy="649463"/>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Video transcoding</a:t>
              </a:r>
              <a:endParaRPr/>
            </a:p>
          </p:txBody>
        </p:sp>
        <p:sp>
          <p:nvSpPr>
            <p:cNvPr id="310" name="Google Shape;310;p16"/>
            <p:cNvSpPr/>
            <p:nvPr/>
          </p:nvSpPr>
          <p:spPr>
            <a:xfrm>
              <a:off x="4774845" y="1641370"/>
              <a:ext cx="930813" cy="649463"/>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Screen</a:t>
              </a:r>
              <a:endParaRPr/>
            </a:p>
            <a:p>
              <a:pPr indent="0" lvl="0" marL="0" marR="0" rtl="0" algn="ctr">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capturing</a:t>
              </a:r>
              <a:endParaRPr/>
            </a:p>
          </p:txBody>
        </p:sp>
        <p:sp>
          <p:nvSpPr>
            <p:cNvPr id="311" name="Google Shape;311;p16"/>
            <p:cNvSpPr/>
            <p:nvPr/>
          </p:nvSpPr>
          <p:spPr>
            <a:xfrm>
              <a:off x="5768171" y="1641370"/>
              <a:ext cx="1009056" cy="649463"/>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Live recording</a:t>
              </a:r>
              <a:endParaRPr/>
            </a:p>
          </p:txBody>
        </p:sp>
        <p:sp>
          <p:nvSpPr>
            <p:cNvPr id="312" name="Google Shape;312;p16"/>
            <p:cNvSpPr/>
            <p:nvPr/>
          </p:nvSpPr>
          <p:spPr>
            <a:xfrm>
              <a:off x="8651276" y="2210969"/>
              <a:ext cx="1242542" cy="649463"/>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User's proprietary player</a:t>
              </a:r>
              <a:endParaRPr/>
            </a:p>
          </p:txBody>
        </p:sp>
        <p:grpSp>
          <p:nvGrpSpPr>
            <p:cNvPr id="313" name="Google Shape;313;p16"/>
            <p:cNvGrpSpPr/>
            <p:nvPr/>
          </p:nvGrpSpPr>
          <p:grpSpPr>
            <a:xfrm>
              <a:off x="2620629" y="2337582"/>
              <a:ext cx="663233" cy="649463"/>
              <a:chOff x="2593437" y="2370404"/>
              <a:chExt cx="663233" cy="649463"/>
            </a:xfrm>
          </p:grpSpPr>
          <p:sp>
            <p:nvSpPr>
              <p:cNvPr id="314" name="Google Shape;314;p16"/>
              <p:cNvSpPr/>
              <p:nvPr/>
            </p:nvSpPr>
            <p:spPr>
              <a:xfrm>
                <a:off x="2616592" y="2370404"/>
                <a:ext cx="640078" cy="649463"/>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15" name="Google Shape;315;p16"/>
              <p:cNvPicPr preferRelativeResize="0"/>
              <p:nvPr/>
            </p:nvPicPr>
            <p:blipFill rotWithShape="1">
              <a:blip r:embed="rId3">
                <a:alphaModFix/>
              </a:blip>
              <a:srcRect b="0" l="0" r="0" t="0"/>
              <a:stretch/>
            </p:blipFill>
            <p:spPr>
              <a:xfrm flipH="1">
                <a:off x="2593437" y="2493794"/>
                <a:ext cx="423114" cy="423114"/>
              </a:xfrm>
              <a:prstGeom prst="rect">
                <a:avLst/>
              </a:prstGeom>
              <a:noFill/>
              <a:ln>
                <a:noFill/>
              </a:ln>
            </p:spPr>
          </p:pic>
          <p:pic>
            <p:nvPicPr>
              <p:cNvPr id="316" name="Google Shape;316;p16"/>
              <p:cNvPicPr preferRelativeResize="0"/>
              <p:nvPr/>
            </p:nvPicPr>
            <p:blipFill rotWithShape="1">
              <a:blip r:embed="rId4">
                <a:alphaModFix/>
              </a:blip>
              <a:srcRect b="0" l="0" r="0" t="0"/>
              <a:stretch/>
            </p:blipFill>
            <p:spPr>
              <a:xfrm flipH="1">
                <a:off x="2942196" y="2546731"/>
                <a:ext cx="300196" cy="300196"/>
              </a:xfrm>
              <a:prstGeom prst="rect">
                <a:avLst/>
              </a:prstGeom>
              <a:noFill/>
              <a:ln>
                <a:noFill/>
              </a:ln>
            </p:spPr>
          </p:pic>
        </p:grpSp>
        <p:pic>
          <p:nvPicPr>
            <p:cNvPr id="317" name="Google Shape;317;p16"/>
            <p:cNvPicPr preferRelativeResize="0"/>
            <p:nvPr/>
          </p:nvPicPr>
          <p:blipFill rotWithShape="1">
            <a:blip r:embed="rId5">
              <a:alphaModFix/>
            </a:blip>
            <a:srcRect b="0" l="0" r="0" t="0"/>
            <a:stretch/>
          </p:blipFill>
          <p:spPr>
            <a:xfrm flipH="1">
              <a:off x="2014145" y="1332984"/>
              <a:ext cx="423114" cy="423114"/>
            </a:xfrm>
            <a:prstGeom prst="rect">
              <a:avLst/>
            </a:prstGeom>
            <a:noFill/>
            <a:ln>
              <a:noFill/>
            </a:ln>
          </p:spPr>
        </p:pic>
        <p:grpSp>
          <p:nvGrpSpPr>
            <p:cNvPr id="318" name="Google Shape;318;p16"/>
            <p:cNvGrpSpPr/>
            <p:nvPr/>
          </p:nvGrpSpPr>
          <p:grpSpPr>
            <a:xfrm>
              <a:off x="1185866" y="4441691"/>
              <a:ext cx="640078" cy="649463"/>
              <a:chOff x="1223890" y="3849273"/>
              <a:chExt cx="829993" cy="708082"/>
            </a:xfrm>
          </p:grpSpPr>
          <p:sp>
            <p:nvSpPr>
              <p:cNvPr id="319" name="Google Shape;319;p16"/>
              <p:cNvSpPr/>
              <p:nvPr/>
            </p:nvSpPr>
            <p:spPr>
              <a:xfrm>
                <a:off x="1223890" y="3849273"/>
                <a:ext cx="829993" cy="708082"/>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20" name="Google Shape;320;p16"/>
              <p:cNvGrpSpPr/>
              <p:nvPr/>
            </p:nvGrpSpPr>
            <p:grpSpPr>
              <a:xfrm>
                <a:off x="1368886" y="3933314"/>
                <a:ext cx="540000" cy="540000"/>
                <a:chOff x="1819423" y="5048835"/>
                <a:chExt cx="731518" cy="590842"/>
              </a:xfrm>
            </p:grpSpPr>
            <p:sp>
              <p:nvSpPr>
                <p:cNvPr id="321" name="Google Shape;321;p16"/>
                <p:cNvSpPr/>
                <p:nvPr/>
              </p:nvSpPr>
              <p:spPr>
                <a:xfrm>
                  <a:off x="1819423" y="5048835"/>
                  <a:ext cx="731518" cy="590842"/>
                </a:xfrm>
                <a:prstGeom prst="ellipse">
                  <a:avLst/>
                </a:prstGeom>
                <a:solidFill>
                  <a:schemeClr val="accent1"/>
                </a:solidFill>
                <a:ln cap="flat" cmpd="sng" w="25400">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22" name="Google Shape;322;p16"/>
                <p:cNvPicPr preferRelativeResize="0"/>
                <p:nvPr/>
              </p:nvPicPr>
              <p:blipFill rotWithShape="1">
                <a:blip r:embed="rId6">
                  <a:alphaModFix/>
                </a:blip>
                <a:srcRect b="0" l="0" r="0" t="0"/>
                <a:stretch/>
              </p:blipFill>
              <p:spPr>
                <a:xfrm flipH="1">
                  <a:off x="2061502" y="5142034"/>
                  <a:ext cx="461303" cy="461303"/>
                </a:xfrm>
                <a:prstGeom prst="rect">
                  <a:avLst/>
                </a:prstGeom>
                <a:noFill/>
                <a:ln>
                  <a:noFill/>
                </a:ln>
              </p:spPr>
            </p:pic>
            <p:pic>
              <p:nvPicPr>
                <p:cNvPr id="323" name="Google Shape;323;p16"/>
                <p:cNvPicPr preferRelativeResize="0"/>
                <p:nvPr/>
              </p:nvPicPr>
              <p:blipFill rotWithShape="1">
                <a:blip r:embed="rId6">
                  <a:alphaModFix/>
                </a:blip>
                <a:srcRect b="0" l="0" r="0" t="0"/>
                <a:stretch/>
              </p:blipFill>
              <p:spPr>
                <a:xfrm>
                  <a:off x="1847847" y="5127673"/>
                  <a:ext cx="461302" cy="461302"/>
                </a:xfrm>
                <a:prstGeom prst="rect">
                  <a:avLst/>
                </a:prstGeom>
                <a:noFill/>
                <a:ln>
                  <a:noFill/>
                </a:ln>
              </p:spPr>
            </p:pic>
          </p:grpSp>
        </p:grpSp>
        <p:grpSp>
          <p:nvGrpSpPr>
            <p:cNvPr id="324" name="Google Shape;324;p16"/>
            <p:cNvGrpSpPr/>
            <p:nvPr/>
          </p:nvGrpSpPr>
          <p:grpSpPr>
            <a:xfrm>
              <a:off x="1898135" y="4441691"/>
              <a:ext cx="640078" cy="649463"/>
              <a:chOff x="2380296" y="3839678"/>
              <a:chExt cx="829993" cy="708082"/>
            </a:xfrm>
          </p:grpSpPr>
          <p:sp>
            <p:nvSpPr>
              <p:cNvPr id="325" name="Google Shape;325;p16"/>
              <p:cNvSpPr/>
              <p:nvPr/>
            </p:nvSpPr>
            <p:spPr>
              <a:xfrm>
                <a:off x="2380296" y="3839678"/>
                <a:ext cx="829993" cy="708082"/>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26" name="Google Shape;326;p16"/>
              <p:cNvGrpSpPr/>
              <p:nvPr/>
            </p:nvGrpSpPr>
            <p:grpSpPr>
              <a:xfrm>
                <a:off x="2525292" y="3923719"/>
                <a:ext cx="540000" cy="540000"/>
                <a:chOff x="1819423" y="5048835"/>
                <a:chExt cx="731518" cy="590842"/>
              </a:xfrm>
            </p:grpSpPr>
            <p:sp>
              <p:nvSpPr>
                <p:cNvPr id="327" name="Google Shape;327;p16"/>
                <p:cNvSpPr/>
                <p:nvPr/>
              </p:nvSpPr>
              <p:spPr>
                <a:xfrm>
                  <a:off x="1819423" y="5048835"/>
                  <a:ext cx="731518" cy="590842"/>
                </a:xfrm>
                <a:prstGeom prst="ellipse">
                  <a:avLst/>
                </a:prstGeom>
                <a:solidFill>
                  <a:schemeClr val="accent1"/>
                </a:solidFill>
                <a:ln cap="flat" cmpd="sng" w="25400">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28" name="Google Shape;328;p16"/>
                <p:cNvPicPr preferRelativeResize="0"/>
                <p:nvPr/>
              </p:nvPicPr>
              <p:blipFill rotWithShape="1">
                <a:blip r:embed="rId6">
                  <a:alphaModFix/>
                </a:blip>
                <a:srcRect b="0" l="0" r="0" t="0"/>
                <a:stretch/>
              </p:blipFill>
              <p:spPr>
                <a:xfrm flipH="1">
                  <a:off x="2061502" y="5142034"/>
                  <a:ext cx="461303" cy="461303"/>
                </a:xfrm>
                <a:prstGeom prst="rect">
                  <a:avLst/>
                </a:prstGeom>
                <a:noFill/>
                <a:ln>
                  <a:noFill/>
                </a:ln>
              </p:spPr>
            </p:pic>
            <p:pic>
              <p:nvPicPr>
                <p:cNvPr id="329" name="Google Shape;329;p16"/>
                <p:cNvPicPr preferRelativeResize="0"/>
                <p:nvPr/>
              </p:nvPicPr>
              <p:blipFill rotWithShape="1">
                <a:blip r:embed="rId6">
                  <a:alphaModFix/>
                </a:blip>
                <a:srcRect b="0" l="0" r="0" t="0"/>
                <a:stretch/>
              </p:blipFill>
              <p:spPr>
                <a:xfrm>
                  <a:off x="1847847" y="5127673"/>
                  <a:ext cx="461302" cy="461302"/>
                </a:xfrm>
                <a:prstGeom prst="rect">
                  <a:avLst/>
                </a:prstGeom>
                <a:noFill/>
                <a:ln>
                  <a:noFill/>
                </a:ln>
              </p:spPr>
            </p:pic>
          </p:grpSp>
        </p:grpSp>
        <p:grpSp>
          <p:nvGrpSpPr>
            <p:cNvPr id="330" name="Google Shape;330;p16"/>
            <p:cNvGrpSpPr/>
            <p:nvPr/>
          </p:nvGrpSpPr>
          <p:grpSpPr>
            <a:xfrm>
              <a:off x="2605010" y="4441691"/>
              <a:ext cx="640078" cy="649463"/>
              <a:chOff x="2178441" y="5039533"/>
              <a:chExt cx="829993" cy="708082"/>
            </a:xfrm>
          </p:grpSpPr>
          <p:sp>
            <p:nvSpPr>
              <p:cNvPr id="331" name="Google Shape;331;p16"/>
              <p:cNvSpPr/>
              <p:nvPr/>
            </p:nvSpPr>
            <p:spPr>
              <a:xfrm>
                <a:off x="2178441" y="5039533"/>
                <a:ext cx="829993" cy="708082"/>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32" name="Google Shape;332;p16"/>
              <p:cNvGrpSpPr/>
              <p:nvPr/>
            </p:nvGrpSpPr>
            <p:grpSpPr>
              <a:xfrm>
                <a:off x="2323437" y="5123574"/>
                <a:ext cx="540000" cy="540000"/>
                <a:chOff x="1819423" y="5048835"/>
                <a:chExt cx="731518" cy="590842"/>
              </a:xfrm>
            </p:grpSpPr>
            <p:sp>
              <p:nvSpPr>
                <p:cNvPr id="333" name="Google Shape;333;p16"/>
                <p:cNvSpPr/>
                <p:nvPr/>
              </p:nvSpPr>
              <p:spPr>
                <a:xfrm>
                  <a:off x="1819423" y="5048835"/>
                  <a:ext cx="731518" cy="590842"/>
                </a:xfrm>
                <a:prstGeom prst="ellipse">
                  <a:avLst/>
                </a:prstGeom>
                <a:solidFill>
                  <a:schemeClr val="accent1"/>
                </a:solidFill>
                <a:ln cap="flat" cmpd="sng" w="25400">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34" name="Google Shape;334;p16"/>
                <p:cNvPicPr preferRelativeResize="0"/>
                <p:nvPr/>
              </p:nvPicPr>
              <p:blipFill rotWithShape="1">
                <a:blip r:embed="rId6">
                  <a:alphaModFix/>
                </a:blip>
                <a:srcRect b="0" l="0" r="0" t="0"/>
                <a:stretch/>
              </p:blipFill>
              <p:spPr>
                <a:xfrm flipH="1">
                  <a:off x="2061502" y="5142034"/>
                  <a:ext cx="461303" cy="461303"/>
                </a:xfrm>
                <a:prstGeom prst="rect">
                  <a:avLst/>
                </a:prstGeom>
                <a:noFill/>
                <a:ln>
                  <a:noFill/>
                </a:ln>
              </p:spPr>
            </p:pic>
            <p:pic>
              <p:nvPicPr>
                <p:cNvPr id="335" name="Google Shape;335;p16"/>
                <p:cNvPicPr preferRelativeResize="0"/>
                <p:nvPr/>
              </p:nvPicPr>
              <p:blipFill rotWithShape="1">
                <a:blip r:embed="rId6">
                  <a:alphaModFix/>
                </a:blip>
                <a:srcRect b="0" l="0" r="0" t="0"/>
                <a:stretch/>
              </p:blipFill>
              <p:spPr>
                <a:xfrm>
                  <a:off x="1847847" y="5127676"/>
                  <a:ext cx="461302" cy="461303"/>
                </a:xfrm>
                <a:prstGeom prst="rect">
                  <a:avLst/>
                </a:prstGeom>
                <a:noFill/>
                <a:ln>
                  <a:noFill/>
                </a:ln>
              </p:spPr>
            </p:pic>
          </p:grpSp>
        </p:grpSp>
        <p:grpSp>
          <p:nvGrpSpPr>
            <p:cNvPr id="336" name="Google Shape;336;p16"/>
            <p:cNvGrpSpPr/>
            <p:nvPr/>
          </p:nvGrpSpPr>
          <p:grpSpPr>
            <a:xfrm>
              <a:off x="1894521" y="3204646"/>
              <a:ext cx="640078" cy="649463"/>
              <a:chOff x="8153765" y="5255092"/>
              <a:chExt cx="640078" cy="649463"/>
            </a:xfrm>
          </p:grpSpPr>
          <p:grpSp>
            <p:nvGrpSpPr>
              <p:cNvPr id="337" name="Google Shape;337;p16"/>
              <p:cNvGrpSpPr/>
              <p:nvPr/>
            </p:nvGrpSpPr>
            <p:grpSpPr>
              <a:xfrm>
                <a:off x="8189217" y="5338842"/>
                <a:ext cx="569174" cy="481962"/>
                <a:chOff x="6665367" y="4719778"/>
                <a:chExt cx="633606" cy="540000"/>
              </a:xfrm>
            </p:grpSpPr>
            <p:sp>
              <p:nvSpPr>
                <p:cNvPr id="338" name="Google Shape;338;p16"/>
                <p:cNvSpPr/>
                <p:nvPr/>
              </p:nvSpPr>
              <p:spPr>
                <a:xfrm>
                  <a:off x="6702264" y="4719778"/>
                  <a:ext cx="540000" cy="540000"/>
                </a:xfrm>
                <a:prstGeom prst="ellipse">
                  <a:avLst/>
                </a:prstGeom>
                <a:solidFill>
                  <a:schemeClr val="accent1"/>
                </a:solidFill>
                <a:ln cap="flat" cmpd="sng" w="25400">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39" name="Google Shape;339;p16"/>
                <p:cNvPicPr preferRelativeResize="0"/>
                <p:nvPr/>
              </p:nvPicPr>
              <p:blipFill rotWithShape="1">
                <a:blip r:embed="rId7">
                  <a:alphaModFix/>
                </a:blip>
                <a:srcRect b="0" l="0" r="0" t="0"/>
                <a:stretch/>
              </p:blipFill>
              <p:spPr>
                <a:xfrm>
                  <a:off x="6665367" y="4773274"/>
                  <a:ext cx="422404" cy="422404"/>
                </a:xfrm>
                <a:prstGeom prst="rect">
                  <a:avLst/>
                </a:prstGeom>
                <a:noFill/>
                <a:ln>
                  <a:noFill/>
                </a:ln>
              </p:spPr>
            </p:pic>
            <p:pic>
              <p:nvPicPr>
                <p:cNvPr id="340" name="Google Shape;340;p16"/>
                <p:cNvPicPr preferRelativeResize="0"/>
                <p:nvPr/>
              </p:nvPicPr>
              <p:blipFill rotWithShape="1">
                <a:blip r:embed="rId7">
                  <a:alphaModFix/>
                </a:blip>
                <a:srcRect b="0" l="0" r="0" t="0"/>
                <a:stretch/>
              </p:blipFill>
              <p:spPr>
                <a:xfrm>
                  <a:off x="6876569" y="4773274"/>
                  <a:ext cx="422404" cy="422404"/>
                </a:xfrm>
                <a:prstGeom prst="rect">
                  <a:avLst/>
                </a:prstGeom>
                <a:noFill/>
                <a:ln>
                  <a:noFill/>
                </a:ln>
              </p:spPr>
            </p:pic>
          </p:grpSp>
          <p:sp>
            <p:nvSpPr>
              <p:cNvPr id="341" name="Google Shape;341;p16"/>
              <p:cNvSpPr/>
              <p:nvPr/>
            </p:nvSpPr>
            <p:spPr>
              <a:xfrm>
                <a:off x="8153765" y="5255092"/>
                <a:ext cx="640078" cy="649463"/>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42" name="Google Shape;342;p16"/>
            <p:cNvGrpSpPr/>
            <p:nvPr/>
          </p:nvGrpSpPr>
          <p:grpSpPr>
            <a:xfrm>
              <a:off x="7053843" y="2210970"/>
              <a:ext cx="663233" cy="673116"/>
              <a:chOff x="8582987" y="5760073"/>
              <a:chExt cx="663233" cy="673116"/>
            </a:xfrm>
          </p:grpSpPr>
          <p:grpSp>
            <p:nvGrpSpPr>
              <p:cNvPr id="343" name="Google Shape;343;p16"/>
              <p:cNvGrpSpPr/>
              <p:nvPr/>
            </p:nvGrpSpPr>
            <p:grpSpPr>
              <a:xfrm>
                <a:off x="8654792" y="5762252"/>
                <a:ext cx="585102" cy="309964"/>
                <a:chOff x="5675673" y="5225493"/>
                <a:chExt cx="585102" cy="354551"/>
              </a:xfrm>
            </p:grpSpPr>
            <p:sp>
              <p:nvSpPr>
                <p:cNvPr id="344" name="Google Shape;344;p16"/>
                <p:cNvSpPr/>
                <p:nvPr/>
              </p:nvSpPr>
              <p:spPr>
                <a:xfrm>
                  <a:off x="5762730" y="5225493"/>
                  <a:ext cx="340529" cy="329428"/>
                </a:xfrm>
                <a:prstGeom prst="ellipse">
                  <a:avLst/>
                </a:prstGeom>
                <a:solidFill>
                  <a:schemeClr val="accent1"/>
                </a:solidFill>
                <a:ln cap="flat" cmpd="sng" w="25400">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Arial"/>
                    <a:ea typeface="Arial"/>
                    <a:cs typeface="Arial"/>
                    <a:sym typeface="Arial"/>
                  </a:endParaRPr>
                </a:p>
              </p:txBody>
            </p:sp>
            <p:sp>
              <p:nvSpPr>
                <p:cNvPr id="345" name="Google Shape;345;p16"/>
                <p:cNvSpPr txBox="1"/>
                <p:nvPr/>
              </p:nvSpPr>
              <p:spPr>
                <a:xfrm>
                  <a:off x="5675673" y="5231051"/>
                  <a:ext cx="585102" cy="34899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cap="none" strike="noStrike">
                      <a:solidFill>
                        <a:srgbClr val="FFFFFF"/>
                      </a:solidFill>
                      <a:latin typeface="Times New Roman"/>
                      <a:ea typeface="Times New Roman"/>
                      <a:cs typeface="Times New Roman"/>
                      <a:sym typeface="Times New Roman"/>
                    </a:rPr>
                    <a:t>Web</a:t>
                  </a:r>
                  <a:endParaRPr sz="1400">
                    <a:solidFill>
                      <a:schemeClr val="lt1"/>
                    </a:solidFill>
                    <a:latin typeface="Arial"/>
                    <a:ea typeface="Arial"/>
                    <a:cs typeface="Arial"/>
                    <a:sym typeface="Arial"/>
                  </a:endParaRPr>
                </a:p>
              </p:txBody>
            </p:sp>
          </p:grpSp>
          <p:grpSp>
            <p:nvGrpSpPr>
              <p:cNvPr id="346" name="Google Shape;346;p16"/>
              <p:cNvGrpSpPr/>
              <p:nvPr/>
            </p:nvGrpSpPr>
            <p:grpSpPr>
              <a:xfrm>
                <a:off x="8582987" y="5760073"/>
                <a:ext cx="663233" cy="673116"/>
                <a:chOff x="2593437" y="2370404"/>
                <a:chExt cx="663233" cy="673116"/>
              </a:xfrm>
            </p:grpSpPr>
            <p:sp>
              <p:nvSpPr>
                <p:cNvPr id="347" name="Google Shape;347;p16"/>
                <p:cNvSpPr/>
                <p:nvPr/>
              </p:nvSpPr>
              <p:spPr>
                <a:xfrm>
                  <a:off x="2616592" y="2370404"/>
                  <a:ext cx="640078" cy="649463"/>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48" name="Google Shape;348;p16"/>
                <p:cNvPicPr preferRelativeResize="0"/>
                <p:nvPr/>
              </p:nvPicPr>
              <p:blipFill rotWithShape="1">
                <a:blip r:embed="rId3">
                  <a:alphaModFix/>
                </a:blip>
                <a:srcRect b="0" l="0" r="0" t="0"/>
                <a:stretch/>
              </p:blipFill>
              <p:spPr>
                <a:xfrm flipH="1">
                  <a:off x="2593437" y="2620406"/>
                  <a:ext cx="423114" cy="423114"/>
                </a:xfrm>
                <a:prstGeom prst="rect">
                  <a:avLst/>
                </a:prstGeom>
                <a:noFill/>
                <a:ln>
                  <a:noFill/>
                </a:ln>
              </p:spPr>
            </p:pic>
            <p:pic>
              <p:nvPicPr>
                <p:cNvPr id="349" name="Google Shape;349;p16"/>
                <p:cNvPicPr preferRelativeResize="0"/>
                <p:nvPr/>
              </p:nvPicPr>
              <p:blipFill rotWithShape="1">
                <a:blip r:embed="rId4">
                  <a:alphaModFix/>
                </a:blip>
                <a:srcRect b="0" l="0" r="0" t="0"/>
                <a:stretch/>
              </p:blipFill>
              <p:spPr>
                <a:xfrm flipH="1">
                  <a:off x="2942196" y="2673343"/>
                  <a:ext cx="300196" cy="300196"/>
                </a:xfrm>
                <a:prstGeom prst="rect">
                  <a:avLst/>
                </a:prstGeom>
                <a:noFill/>
                <a:ln>
                  <a:noFill/>
                </a:ln>
              </p:spPr>
            </p:pic>
          </p:grpSp>
        </p:grpSp>
        <p:grpSp>
          <p:nvGrpSpPr>
            <p:cNvPr id="350" name="Google Shape;350;p16"/>
            <p:cNvGrpSpPr/>
            <p:nvPr/>
          </p:nvGrpSpPr>
          <p:grpSpPr>
            <a:xfrm>
              <a:off x="4198924" y="2489373"/>
              <a:ext cx="640078" cy="649463"/>
              <a:chOff x="7073703" y="3606016"/>
              <a:chExt cx="640078" cy="649463"/>
            </a:xfrm>
          </p:grpSpPr>
          <p:sp>
            <p:nvSpPr>
              <p:cNvPr id="351" name="Google Shape;351;p16"/>
              <p:cNvSpPr/>
              <p:nvPr/>
            </p:nvSpPr>
            <p:spPr>
              <a:xfrm>
                <a:off x="7073703" y="3606016"/>
                <a:ext cx="640078" cy="649463"/>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2" name="Google Shape;352;p16"/>
              <p:cNvSpPr/>
              <p:nvPr/>
            </p:nvSpPr>
            <p:spPr>
              <a:xfrm>
                <a:off x="7166805" y="3713148"/>
                <a:ext cx="457884" cy="112826"/>
              </a:xfrm>
              <a:prstGeom prst="roundRect">
                <a:avLst>
                  <a:gd fmla="val 16667" name="adj"/>
                </a:avLst>
              </a:prstGeom>
              <a:solidFill>
                <a:schemeClr val="accent1"/>
              </a:solidFill>
              <a:ln cap="flat" cmpd="sng" w="25400">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3" name="Google Shape;353;p16"/>
              <p:cNvSpPr/>
              <p:nvPr/>
            </p:nvSpPr>
            <p:spPr>
              <a:xfrm>
                <a:off x="7166805" y="4048578"/>
                <a:ext cx="457884" cy="112826"/>
              </a:xfrm>
              <a:prstGeom prst="roundRect">
                <a:avLst>
                  <a:gd fmla="val 16667" name="adj"/>
                </a:avLst>
              </a:prstGeom>
              <a:solidFill>
                <a:schemeClr val="accent1"/>
              </a:solidFill>
              <a:ln cap="flat" cmpd="sng" w="25400">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4" name="Google Shape;354;p16"/>
              <p:cNvSpPr/>
              <p:nvPr/>
            </p:nvSpPr>
            <p:spPr>
              <a:xfrm>
                <a:off x="7166805" y="3880863"/>
                <a:ext cx="457884" cy="112826"/>
              </a:xfrm>
              <a:prstGeom prst="roundRect">
                <a:avLst>
                  <a:gd fmla="val 16667" name="adj"/>
                </a:avLst>
              </a:prstGeom>
              <a:solidFill>
                <a:schemeClr val="accent1"/>
              </a:solidFill>
              <a:ln cap="flat" cmpd="sng" w="25400">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55" name="Google Shape;355;p16"/>
            <p:cNvGrpSpPr/>
            <p:nvPr/>
          </p:nvGrpSpPr>
          <p:grpSpPr>
            <a:xfrm>
              <a:off x="4911991" y="2487083"/>
              <a:ext cx="640078" cy="649463"/>
              <a:chOff x="7073703" y="3606016"/>
              <a:chExt cx="640078" cy="649463"/>
            </a:xfrm>
          </p:grpSpPr>
          <p:sp>
            <p:nvSpPr>
              <p:cNvPr id="356" name="Google Shape;356;p16"/>
              <p:cNvSpPr/>
              <p:nvPr/>
            </p:nvSpPr>
            <p:spPr>
              <a:xfrm>
                <a:off x="7073703" y="3606016"/>
                <a:ext cx="640078" cy="649463"/>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7" name="Google Shape;357;p16"/>
              <p:cNvSpPr/>
              <p:nvPr/>
            </p:nvSpPr>
            <p:spPr>
              <a:xfrm>
                <a:off x="7166805" y="3713148"/>
                <a:ext cx="457884" cy="112826"/>
              </a:xfrm>
              <a:prstGeom prst="roundRect">
                <a:avLst>
                  <a:gd fmla="val 16667" name="adj"/>
                </a:avLst>
              </a:prstGeom>
              <a:solidFill>
                <a:schemeClr val="accent1"/>
              </a:solidFill>
              <a:ln cap="flat" cmpd="sng" w="25400">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8" name="Google Shape;358;p16"/>
              <p:cNvSpPr/>
              <p:nvPr/>
            </p:nvSpPr>
            <p:spPr>
              <a:xfrm>
                <a:off x="7166805" y="4048578"/>
                <a:ext cx="457884" cy="112826"/>
              </a:xfrm>
              <a:prstGeom prst="roundRect">
                <a:avLst>
                  <a:gd fmla="val 16667" name="adj"/>
                </a:avLst>
              </a:prstGeom>
              <a:solidFill>
                <a:schemeClr val="accent1"/>
              </a:solidFill>
              <a:ln cap="flat" cmpd="sng" w="25400">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9" name="Google Shape;359;p16"/>
              <p:cNvSpPr/>
              <p:nvPr/>
            </p:nvSpPr>
            <p:spPr>
              <a:xfrm>
                <a:off x="7166805" y="3880863"/>
                <a:ext cx="457884" cy="112826"/>
              </a:xfrm>
              <a:prstGeom prst="roundRect">
                <a:avLst>
                  <a:gd fmla="val 16667" name="adj"/>
                </a:avLst>
              </a:prstGeom>
              <a:solidFill>
                <a:schemeClr val="accent1"/>
              </a:solidFill>
              <a:ln cap="flat" cmpd="sng" w="25400">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60" name="Google Shape;360;p16"/>
            <p:cNvGrpSpPr/>
            <p:nvPr/>
          </p:nvGrpSpPr>
          <p:grpSpPr>
            <a:xfrm>
              <a:off x="5630369" y="2485663"/>
              <a:ext cx="640078" cy="649463"/>
              <a:chOff x="7073703" y="3606016"/>
              <a:chExt cx="640078" cy="649463"/>
            </a:xfrm>
          </p:grpSpPr>
          <p:sp>
            <p:nvSpPr>
              <p:cNvPr id="361" name="Google Shape;361;p16"/>
              <p:cNvSpPr/>
              <p:nvPr/>
            </p:nvSpPr>
            <p:spPr>
              <a:xfrm>
                <a:off x="7073703" y="3606016"/>
                <a:ext cx="640078" cy="649463"/>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2" name="Google Shape;362;p16"/>
              <p:cNvSpPr/>
              <p:nvPr/>
            </p:nvSpPr>
            <p:spPr>
              <a:xfrm>
                <a:off x="7166805" y="3713148"/>
                <a:ext cx="457884" cy="112826"/>
              </a:xfrm>
              <a:prstGeom prst="roundRect">
                <a:avLst>
                  <a:gd fmla="val 16667" name="adj"/>
                </a:avLst>
              </a:prstGeom>
              <a:solidFill>
                <a:schemeClr val="accent1"/>
              </a:solidFill>
              <a:ln cap="flat" cmpd="sng" w="25400">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3" name="Google Shape;363;p16"/>
              <p:cNvSpPr/>
              <p:nvPr/>
            </p:nvSpPr>
            <p:spPr>
              <a:xfrm>
                <a:off x="7166805" y="4048578"/>
                <a:ext cx="457884" cy="112826"/>
              </a:xfrm>
              <a:prstGeom prst="roundRect">
                <a:avLst>
                  <a:gd fmla="val 16667" name="adj"/>
                </a:avLst>
              </a:prstGeom>
              <a:solidFill>
                <a:schemeClr val="accent1"/>
              </a:solidFill>
              <a:ln cap="flat" cmpd="sng" w="25400">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4" name="Google Shape;364;p16"/>
              <p:cNvSpPr/>
              <p:nvPr/>
            </p:nvSpPr>
            <p:spPr>
              <a:xfrm>
                <a:off x="7166805" y="3880863"/>
                <a:ext cx="457884" cy="112826"/>
              </a:xfrm>
              <a:prstGeom prst="roundRect">
                <a:avLst>
                  <a:gd fmla="val 16667" name="adj"/>
                </a:avLst>
              </a:prstGeom>
              <a:solidFill>
                <a:schemeClr val="accent1"/>
              </a:solidFill>
              <a:ln cap="flat" cmpd="sng" w="25400">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65" name="Google Shape;365;p16"/>
            <p:cNvGrpSpPr/>
            <p:nvPr/>
          </p:nvGrpSpPr>
          <p:grpSpPr>
            <a:xfrm>
              <a:off x="4189288" y="4299713"/>
              <a:ext cx="640078" cy="649463"/>
              <a:chOff x="9634294" y="4580297"/>
              <a:chExt cx="640078" cy="649463"/>
            </a:xfrm>
          </p:grpSpPr>
          <p:pic>
            <p:nvPicPr>
              <p:cNvPr id="366" name="Google Shape;366;p16"/>
              <p:cNvPicPr preferRelativeResize="0"/>
              <p:nvPr/>
            </p:nvPicPr>
            <p:blipFill rotWithShape="1">
              <a:blip r:embed="rId8">
                <a:alphaModFix/>
              </a:blip>
              <a:srcRect b="0" l="0" r="0" t="0"/>
              <a:stretch/>
            </p:blipFill>
            <p:spPr>
              <a:xfrm flipH="1">
                <a:off x="9720743" y="4690982"/>
                <a:ext cx="461303" cy="461303"/>
              </a:xfrm>
              <a:prstGeom prst="rect">
                <a:avLst/>
              </a:prstGeom>
              <a:noFill/>
              <a:ln>
                <a:noFill/>
              </a:ln>
            </p:spPr>
          </p:pic>
          <p:sp>
            <p:nvSpPr>
              <p:cNvPr id="367" name="Google Shape;367;p16"/>
              <p:cNvSpPr/>
              <p:nvPr/>
            </p:nvSpPr>
            <p:spPr>
              <a:xfrm>
                <a:off x="9634294" y="4580297"/>
                <a:ext cx="640078" cy="649463"/>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68" name="Google Shape;368;p16"/>
            <p:cNvGrpSpPr/>
            <p:nvPr/>
          </p:nvGrpSpPr>
          <p:grpSpPr>
            <a:xfrm>
              <a:off x="4911991" y="4296291"/>
              <a:ext cx="640078" cy="649463"/>
              <a:chOff x="9634294" y="4580297"/>
              <a:chExt cx="640078" cy="649463"/>
            </a:xfrm>
          </p:grpSpPr>
          <p:pic>
            <p:nvPicPr>
              <p:cNvPr id="369" name="Google Shape;369;p16"/>
              <p:cNvPicPr preferRelativeResize="0"/>
              <p:nvPr/>
            </p:nvPicPr>
            <p:blipFill rotWithShape="1">
              <a:blip r:embed="rId8">
                <a:alphaModFix/>
              </a:blip>
              <a:srcRect b="0" l="0" r="0" t="0"/>
              <a:stretch/>
            </p:blipFill>
            <p:spPr>
              <a:xfrm flipH="1">
                <a:off x="9720743" y="4690982"/>
                <a:ext cx="461303" cy="461303"/>
              </a:xfrm>
              <a:prstGeom prst="rect">
                <a:avLst/>
              </a:prstGeom>
              <a:noFill/>
              <a:ln>
                <a:noFill/>
              </a:ln>
            </p:spPr>
          </p:pic>
          <p:sp>
            <p:nvSpPr>
              <p:cNvPr id="370" name="Google Shape;370;p16"/>
              <p:cNvSpPr/>
              <p:nvPr/>
            </p:nvSpPr>
            <p:spPr>
              <a:xfrm>
                <a:off x="9634294" y="4580297"/>
                <a:ext cx="640078" cy="649463"/>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71" name="Google Shape;371;p16"/>
            <p:cNvGrpSpPr/>
            <p:nvPr/>
          </p:nvGrpSpPr>
          <p:grpSpPr>
            <a:xfrm>
              <a:off x="5638079" y="4296290"/>
              <a:ext cx="640078" cy="649463"/>
              <a:chOff x="9634294" y="4580297"/>
              <a:chExt cx="640078" cy="649463"/>
            </a:xfrm>
          </p:grpSpPr>
          <p:pic>
            <p:nvPicPr>
              <p:cNvPr id="372" name="Google Shape;372;p16"/>
              <p:cNvPicPr preferRelativeResize="0"/>
              <p:nvPr/>
            </p:nvPicPr>
            <p:blipFill rotWithShape="1">
              <a:blip r:embed="rId8">
                <a:alphaModFix/>
              </a:blip>
              <a:srcRect b="0" l="0" r="0" t="0"/>
              <a:stretch/>
            </p:blipFill>
            <p:spPr>
              <a:xfrm flipH="1">
                <a:off x="9720743" y="4690982"/>
                <a:ext cx="461303" cy="461303"/>
              </a:xfrm>
              <a:prstGeom prst="rect">
                <a:avLst/>
              </a:prstGeom>
              <a:noFill/>
              <a:ln>
                <a:noFill/>
              </a:ln>
            </p:spPr>
          </p:pic>
          <p:sp>
            <p:nvSpPr>
              <p:cNvPr id="373" name="Google Shape;373;p16"/>
              <p:cNvSpPr/>
              <p:nvPr/>
            </p:nvSpPr>
            <p:spPr>
              <a:xfrm>
                <a:off x="9634294" y="4580297"/>
                <a:ext cx="640078" cy="649463"/>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374" name="Google Shape;374;p16"/>
            <p:cNvSpPr/>
            <p:nvPr/>
          </p:nvSpPr>
          <p:spPr>
            <a:xfrm>
              <a:off x="7921622" y="1233266"/>
              <a:ext cx="640078" cy="649463"/>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75" name="Google Shape;375;p16"/>
            <p:cNvGrpSpPr/>
            <p:nvPr/>
          </p:nvGrpSpPr>
          <p:grpSpPr>
            <a:xfrm>
              <a:off x="7921622" y="3086528"/>
              <a:ext cx="640078" cy="649463"/>
              <a:chOff x="8153765" y="5255092"/>
              <a:chExt cx="640078" cy="649463"/>
            </a:xfrm>
          </p:grpSpPr>
          <p:grpSp>
            <p:nvGrpSpPr>
              <p:cNvPr id="376" name="Google Shape;376;p16"/>
              <p:cNvGrpSpPr/>
              <p:nvPr/>
            </p:nvGrpSpPr>
            <p:grpSpPr>
              <a:xfrm>
                <a:off x="8189217" y="5338842"/>
                <a:ext cx="569174" cy="481962"/>
                <a:chOff x="6665367" y="4719778"/>
                <a:chExt cx="633606" cy="540000"/>
              </a:xfrm>
            </p:grpSpPr>
            <p:sp>
              <p:nvSpPr>
                <p:cNvPr id="377" name="Google Shape;377;p16"/>
                <p:cNvSpPr/>
                <p:nvPr/>
              </p:nvSpPr>
              <p:spPr>
                <a:xfrm>
                  <a:off x="6702264" y="4719778"/>
                  <a:ext cx="540000" cy="540000"/>
                </a:xfrm>
                <a:prstGeom prst="ellipse">
                  <a:avLst/>
                </a:prstGeom>
                <a:solidFill>
                  <a:schemeClr val="accent1"/>
                </a:solidFill>
                <a:ln cap="flat" cmpd="sng" w="25400">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78" name="Google Shape;378;p16"/>
                <p:cNvPicPr preferRelativeResize="0"/>
                <p:nvPr/>
              </p:nvPicPr>
              <p:blipFill rotWithShape="1">
                <a:blip r:embed="rId7">
                  <a:alphaModFix/>
                </a:blip>
                <a:srcRect b="0" l="0" r="0" t="0"/>
                <a:stretch/>
              </p:blipFill>
              <p:spPr>
                <a:xfrm>
                  <a:off x="6665367" y="4773274"/>
                  <a:ext cx="422404" cy="422404"/>
                </a:xfrm>
                <a:prstGeom prst="rect">
                  <a:avLst/>
                </a:prstGeom>
                <a:noFill/>
                <a:ln>
                  <a:noFill/>
                </a:ln>
              </p:spPr>
            </p:pic>
            <p:pic>
              <p:nvPicPr>
                <p:cNvPr id="379" name="Google Shape;379;p16"/>
                <p:cNvPicPr preferRelativeResize="0"/>
                <p:nvPr/>
              </p:nvPicPr>
              <p:blipFill rotWithShape="1">
                <a:blip r:embed="rId7">
                  <a:alphaModFix/>
                </a:blip>
                <a:srcRect b="0" l="0" r="0" t="0"/>
                <a:stretch/>
              </p:blipFill>
              <p:spPr>
                <a:xfrm>
                  <a:off x="6876569" y="4773274"/>
                  <a:ext cx="422404" cy="422404"/>
                </a:xfrm>
                <a:prstGeom prst="rect">
                  <a:avLst/>
                </a:prstGeom>
                <a:noFill/>
                <a:ln>
                  <a:noFill/>
                </a:ln>
              </p:spPr>
            </p:pic>
          </p:grpSp>
          <p:sp>
            <p:nvSpPr>
              <p:cNvPr id="380" name="Google Shape;380;p16"/>
              <p:cNvSpPr/>
              <p:nvPr/>
            </p:nvSpPr>
            <p:spPr>
              <a:xfrm>
                <a:off x="8153765" y="5255092"/>
                <a:ext cx="640078" cy="649463"/>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381" name="Google Shape;381;p16"/>
            <p:cNvSpPr/>
            <p:nvPr/>
          </p:nvSpPr>
          <p:spPr>
            <a:xfrm>
              <a:off x="7024333" y="4152649"/>
              <a:ext cx="2444994" cy="1048948"/>
            </a:xfrm>
            <a:prstGeom prst="rect">
              <a:avLst/>
            </a:prstGeom>
            <a:solidFill>
              <a:srgbClr val="D0EE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82" name="Google Shape;382;p16"/>
            <p:cNvGrpSpPr/>
            <p:nvPr/>
          </p:nvGrpSpPr>
          <p:grpSpPr>
            <a:xfrm>
              <a:off x="7214522" y="4437215"/>
              <a:ext cx="640078" cy="649463"/>
              <a:chOff x="1223890" y="3849273"/>
              <a:chExt cx="829993" cy="708082"/>
            </a:xfrm>
          </p:grpSpPr>
          <p:sp>
            <p:nvSpPr>
              <p:cNvPr id="383" name="Google Shape;383;p16"/>
              <p:cNvSpPr/>
              <p:nvPr/>
            </p:nvSpPr>
            <p:spPr>
              <a:xfrm>
                <a:off x="1223890" y="3849273"/>
                <a:ext cx="829993" cy="708082"/>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84" name="Google Shape;384;p16"/>
              <p:cNvGrpSpPr/>
              <p:nvPr/>
            </p:nvGrpSpPr>
            <p:grpSpPr>
              <a:xfrm>
                <a:off x="1368886" y="3933314"/>
                <a:ext cx="540000" cy="540000"/>
                <a:chOff x="1819423" y="5048835"/>
                <a:chExt cx="731518" cy="590842"/>
              </a:xfrm>
            </p:grpSpPr>
            <p:sp>
              <p:nvSpPr>
                <p:cNvPr id="385" name="Google Shape;385;p16"/>
                <p:cNvSpPr/>
                <p:nvPr/>
              </p:nvSpPr>
              <p:spPr>
                <a:xfrm>
                  <a:off x="1819423" y="5048835"/>
                  <a:ext cx="731518" cy="590842"/>
                </a:xfrm>
                <a:prstGeom prst="ellipse">
                  <a:avLst/>
                </a:prstGeom>
                <a:solidFill>
                  <a:schemeClr val="accent1"/>
                </a:solidFill>
                <a:ln cap="flat" cmpd="sng" w="25400">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86" name="Google Shape;386;p16"/>
                <p:cNvPicPr preferRelativeResize="0"/>
                <p:nvPr/>
              </p:nvPicPr>
              <p:blipFill rotWithShape="1">
                <a:blip r:embed="rId6">
                  <a:alphaModFix/>
                </a:blip>
                <a:srcRect b="0" l="0" r="0" t="0"/>
                <a:stretch/>
              </p:blipFill>
              <p:spPr>
                <a:xfrm flipH="1">
                  <a:off x="2061502" y="5142034"/>
                  <a:ext cx="461303" cy="461303"/>
                </a:xfrm>
                <a:prstGeom prst="rect">
                  <a:avLst/>
                </a:prstGeom>
                <a:noFill/>
                <a:ln>
                  <a:noFill/>
                </a:ln>
              </p:spPr>
            </p:pic>
            <p:pic>
              <p:nvPicPr>
                <p:cNvPr id="387" name="Google Shape;387;p16"/>
                <p:cNvPicPr preferRelativeResize="0"/>
                <p:nvPr/>
              </p:nvPicPr>
              <p:blipFill rotWithShape="1">
                <a:blip r:embed="rId6">
                  <a:alphaModFix/>
                </a:blip>
                <a:srcRect b="0" l="0" r="0" t="0"/>
                <a:stretch/>
              </p:blipFill>
              <p:spPr>
                <a:xfrm>
                  <a:off x="1847847" y="5127673"/>
                  <a:ext cx="461302" cy="461302"/>
                </a:xfrm>
                <a:prstGeom prst="rect">
                  <a:avLst/>
                </a:prstGeom>
                <a:noFill/>
                <a:ln>
                  <a:noFill/>
                </a:ln>
              </p:spPr>
            </p:pic>
          </p:grpSp>
        </p:grpSp>
        <p:grpSp>
          <p:nvGrpSpPr>
            <p:cNvPr id="388" name="Google Shape;388;p16"/>
            <p:cNvGrpSpPr/>
            <p:nvPr/>
          </p:nvGrpSpPr>
          <p:grpSpPr>
            <a:xfrm>
              <a:off x="7926791" y="4437215"/>
              <a:ext cx="640078" cy="649463"/>
              <a:chOff x="2380296" y="3839678"/>
              <a:chExt cx="829993" cy="708082"/>
            </a:xfrm>
          </p:grpSpPr>
          <p:sp>
            <p:nvSpPr>
              <p:cNvPr id="389" name="Google Shape;389;p16"/>
              <p:cNvSpPr/>
              <p:nvPr/>
            </p:nvSpPr>
            <p:spPr>
              <a:xfrm>
                <a:off x="2380296" y="3839678"/>
                <a:ext cx="829993" cy="708082"/>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90" name="Google Shape;390;p16"/>
              <p:cNvGrpSpPr/>
              <p:nvPr/>
            </p:nvGrpSpPr>
            <p:grpSpPr>
              <a:xfrm>
                <a:off x="2525292" y="3923719"/>
                <a:ext cx="540000" cy="540000"/>
                <a:chOff x="1819423" y="5048835"/>
                <a:chExt cx="731518" cy="590842"/>
              </a:xfrm>
            </p:grpSpPr>
            <p:sp>
              <p:nvSpPr>
                <p:cNvPr id="391" name="Google Shape;391;p16"/>
                <p:cNvSpPr/>
                <p:nvPr/>
              </p:nvSpPr>
              <p:spPr>
                <a:xfrm>
                  <a:off x="1819423" y="5048835"/>
                  <a:ext cx="731518" cy="590842"/>
                </a:xfrm>
                <a:prstGeom prst="ellipse">
                  <a:avLst/>
                </a:prstGeom>
                <a:solidFill>
                  <a:schemeClr val="accent1"/>
                </a:solidFill>
                <a:ln cap="flat" cmpd="sng" w="25400">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92" name="Google Shape;392;p16"/>
                <p:cNvPicPr preferRelativeResize="0"/>
                <p:nvPr/>
              </p:nvPicPr>
              <p:blipFill rotWithShape="1">
                <a:blip r:embed="rId6">
                  <a:alphaModFix/>
                </a:blip>
                <a:srcRect b="0" l="0" r="0" t="0"/>
                <a:stretch/>
              </p:blipFill>
              <p:spPr>
                <a:xfrm flipH="1">
                  <a:off x="2061502" y="5142034"/>
                  <a:ext cx="461303" cy="461303"/>
                </a:xfrm>
                <a:prstGeom prst="rect">
                  <a:avLst/>
                </a:prstGeom>
                <a:noFill/>
                <a:ln>
                  <a:noFill/>
                </a:ln>
              </p:spPr>
            </p:pic>
            <p:pic>
              <p:nvPicPr>
                <p:cNvPr id="393" name="Google Shape;393;p16"/>
                <p:cNvPicPr preferRelativeResize="0"/>
                <p:nvPr/>
              </p:nvPicPr>
              <p:blipFill rotWithShape="1">
                <a:blip r:embed="rId6">
                  <a:alphaModFix/>
                </a:blip>
                <a:srcRect b="0" l="0" r="0" t="0"/>
                <a:stretch/>
              </p:blipFill>
              <p:spPr>
                <a:xfrm>
                  <a:off x="1847847" y="5127673"/>
                  <a:ext cx="461302" cy="461302"/>
                </a:xfrm>
                <a:prstGeom prst="rect">
                  <a:avLst/>
                </a:prstGeom>
                <a:noFill/>
                <a:ln>
                  <a:noFill/>
                </a:ln>
              </p:spPr>
            </p:pic>
          </p:grpSp>
        </p:grpSp>
        <p:grpSp>
          <p:nvGrpSpPr>
            <p:cNvPr id="394" name="Google Shape;394;p16"/>
            <p:cNvGrpSpPr/>
            <p:nvPr/>
          </p:nvGrpSpPr>
          <p:grpSpPr>
            <a:xfrm>
              <a:off x="8633666" y="4437215"/>
              <a:ext cx="640078" cy="649463"/>
              <a:chOff x="2178441" y="5039533"/>
              <a:chExt cx="829993" cy="708082"/>
            </a:xfrm>
          </p:grpSpPr>
          <p:sp>
            <p:nvSpPr>
              <p:cNvPr id="395" name="Google Shape;395;p16"/>
              <p:cNvSpPr/>
              <p:nvPr/>
            </p:nvSpPr>
            <p:spPr>
              <a:xfrm>
                <a:off x="2178441" y="5039533"/>
                <a:ext cx="829993" cy="708082"/>
              </a:xfrm>
              <a:prstGeom prst="roundRect">
                <a:avLst>
                  <a:gd fmla="val 16667" name="adj"/>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96" name="Google Shape;396;p16"/>
              <p:cNvGrpSpPr/>
              <p:nvPr/>
            </p:nvGrpSpPr>
            <p:grpSpPr>
              <a:xfrm>
                <a:off x="2323437" y="5123574"/>
                <a:ext cx="540000" cy="540000"/>
                <a:chOff x="1819423" y="5048835"/>
                <a:chExt cx="731518" cy="590842"/>
              </a:xfrm>
            </p:grpSpPr>
            <p:sp>
              <p:nvSpPr>
                <p:cNvPr id="397" name="Google Shape;397;p16"/>
                <p:cNvSpPr/>
                <p:nvPr/>
              </p:nvSpPr>
              <p:spPr>
                <a:xfrm>
                  <a:off x="1819423" y="5048835"/>
                  <a:ext cx="731518" cy="590842"/>
                </a:xfrm>
                <a:prstGeom prst="ellipse">
                  <a:avLst/>
                </a:prstGeom>
                <a:solidFill>
                  <a:schemeClr val="accent1"/>
                </a:solidFill>
                <a:ln cap="flat" cmpd="sng" w="25400">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98" name="Google Shape;398;p16"/>
                <p:cNvPicPr preferRelativeResize="0"/>
                <p:nvPr/>
              </p:nvPicPr>
              <p:blipFill rotWithShape="1">
                <a:blip r:embed="rId6">
                  <a:alphaModFix/>
                </a:blip>
                <a:srcRect b="0" l="0" r="0" t="0"/>
                <a:stretch/>
              </p:blipFill>
              <p:spPr>
                <a:xfrm flipH="1">
                  <a:off x="2061502" y="5142034"/>
                  <a:ext cx="461303" cy="461303"/>
                </a:xfrm>
                <a:prstGeom prst="rect">
                  <a:avLst/>
                </a:prstGeom>
                <a:noFill/>
                <a:ln>
                  <a:noFill/>
                </a:ln>
              </p:spPr>
            </p:pic>
            <p:pic>
              <p:nvPicPr>
                <p:cNvPr id="399" name="Google Shape;399;p16"/>
                <p:cNvPicPr preferRelativeResize="0"/>
                <p:nvPr/>
              </p:nvPicPr>
              <p:blipFill rotWithShape="1">
                <a:blip r:embed="rId6">
                  <a:alphaModFix/>
                </a:blip>
                <a:srcRect b="0" l="0" r="0" t="0"/>
                <a:stretch/>
              </p:blipFill>
              <p:spPr>
                <a:xfrm>
                  <a:off x="1847847" y="5127673"/>
                  <a:ext cx="461302" cy="461302"/>
                </a:xfrm>
                <a:prstGeom prst="rect">
                  <a:avLst/>
                </a:prstGeom>
                <a:noFill/>
                <a:ln>
                  <a:noFill/>
                </a:ln>
              </p:spPr>
            </p:pic>
          </p:grpSp>
        </p:grpSp>
        <p:pic>
          <p:nvPicPr>
            <p:cNvPr id="400" name="Google Shape;400;p16"/>
            <p:cNvPicPr preferRelativeResize="0"/>
            <p:nvPr/>
          </p:nvPicPr>
          <p:blipFill rotWithShape="1">
            <a:blip r:embed="rId9">
              <a:alphaModFix/>
            </a:blip>
            <a:srcRect b="0" l="0" r="0" t="0"/>
            <a:stretch/>
          </p:blipFill>
          <p:spPr>
            <a:xfrm>
              <a:off x="7873399" y="1198634"/>
              <a:ext cx="718726" cy="718726"/>
            </a:xfrm>
            <a:prstGeom prst="rect">
              <a:avLst/>
            </a:prstGeom>
            <a:noFill/>
            <a:ln>
              <a:noFill/>
            </a:ln>
          </p:spPr>
        </p:pic>
        <p:sp>
          <p:nvSpPr>
            <p:cNvPr id="401" name="Google Shape;401;p16"/>
            <p:cNvSpPr txBox="1"/>
            <p:nvPr/>
          </p:nvSpPr>
          <p:spPr>
            <a:xfrm>
              <a:off x="1434979" y="809119"/>
              <a:ext cx="3010311" cy="3661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cap="none" strike="noStrike">
                  <a:solidFill>
                    <a:srgbClr val="000000"/>
                  </a:solidFill>
                  <a:latin typeface="Times New Roman"/>
                  <a:ea typeface="Times New Roman"/>
                  <a:cs typeface="Times New Roman"/>
                  <a:sym typeface="Times New Roman"/>
                </a:rPr>
                <a:t>Live stream capturing</a:t>
              </a:r>
              <a:endParaRPr/>
            </a:p>
          </p:txBody>
        </p:sp>
        <p:sp>
          <p:nvSpPr>
            <p:cNvPr id="402" name="Google Shape;402;p16"/>
            <p:cNvSpPr txBox="1"/>
            <p:nvPr/>
          </p:nvSpPr>
          <p:spPr>
            <a:xfrm>
              <a:off x="3974940" y="809119"/>
              <a:ext cx="4221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cap="none" strike="noStrike">
                  <a:solidFill>
                    <a:srgbClr val="000000"/>
                  </a:solidFill>
                  <a:latin typeface="Times New Roman"/>
                  <a:ea typeface="Times New Roman"/>
                  <a:cs typeface="Times New Roman"/>
                  <a:sym typeface="Times New Roman"/>
                </a:rPr>
                <a:t>Live streaming backend system</a:t>
              </a:r>
              <a:endParaRPr/>
            </a:p>
          </p:txBody>
        </p:sp>
        <p:sp>
          <p:nvSpPr>
            <p:cNvPr id="403" name="Google Shape;403;p16"/>
            <p:cNvSpPr txBox="1"/>
            <p:nvPr/>
          </p:nvSpPr>
          <p:spPr>
            <a:xfrm>
              <a:off x="7430872" y="806256"/>
              <a:ext cx="2897224" cy="3661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cap="none" strike="noStrike">
                  <a:solidFill>
                    <a:srgbClr val="000000"/>
                  </a:solidFill>
                  <a:latin typeface="Times New Roman"/>
                  <a:ea typeface="Times New Roman"/>
                  <a:cs typeface="Times New Roman"/>
                  <a:sym typeface="Times New Roman"/>
                </a:rPr>
                <a:t>Live stream playback</a:t>
              </a:r>
              <a:endParaRPr/>
            </a:p>
          </p:txBody>
        </p:sp>
        <p:cxnSp>
          <p:nvCxnSpPr>
            <p:cNvPr id="404" name="Google Shape;404;p16"/>
            <p:cNvCxnSpPr/>
            <p:nvPr/>
          </p:nvCxnSpPr>
          <p:spPr>
            <a:xfrm>
              <a:off x="3441720" y="4747040"/>
              <a:ext cx="320914" cy="0"/>
            </a:xfrm>
            <a:prstGeom prst="straightConnector1">
              <a:avLst/>
            </a:prstGeom>
            <a:noFill/>
            <a:ln cap="flat" cmpd="sng" w="25400">
              <a:solidFill>
                <a:schemeClr val="accent1"/>
              </a:solidFill>
              <a:prstDash val="solid"/>
              <a:round/>
              <a:headEnd len="sm" w="sm" type="none"/>
              <a:tailEnd len="sm" w="sm" type="none"/>
            </a:ln>
          </p:spPr>
        </p:cxnSp>
        <p:cxnSp>
          <p:nvCxnSpPr>
            <p:cNvPr id="405" name="Google Shape;405;p16"/>
            <p:cNvCxnSpPr/>
            <p:nvPr/>
          </p:nvCxnSpPr>
          <p:spPr>
            <a:xfrm rot="10800000">
              <a:off x="3762634" y="2386047"/>
              <a:ext cx="0" cy="2360995"/>
            </a:xfrm>
            <a:prstGeom prst="straightConnector1">
              <a:avLst/>
            </a:prstGeom>
            <a:noFill/>
            <a:ln cap="flat" cmpd="sng" w="25400">
              <a:solidFill>
                <a:schemeClr val="accent1"/>
              </a:solidFill>
              <a:prstDash val="solid"/>
              <a:round/>
              <a:headEnd len="sm" w="sm" type="none"/>
              <a:tailEnd len="sm" w="sm" type="none"/>
            </a:ln>
          </p:spPr>
        </p:cxnSp>
        <p:cxnSp>
          <p:nvCxnSpPr>
            <p:cNvPr id="406" name="Google Shape;406;p16"/>
            <p:cNvCxnSpPr>
              <a:endCxn id="305" idx="1"/>
            </p:cNvCxnSpPr>
            <p:nvPr/>
          </p:nvCxnSpPr>
          <p:spPr>
            <a:xfrm>
              <a:off x="3762597" y="2386047"/>
              <a:ext cx="234000" cy="0"/>
            </a:xfrm>
            <a:prstGeom prst="straightConnector1">
              <a:avLst/>
            </a:prstGeom>
            <a:noFill/>
            <a:ln cap="flat" cmpd="sng" w="25400">
              <a:solidFill>
                <a:schemeClr val="accent1"/>
              </a:solidFill>
              <a:prstDash val="solid"/>
              <a:round/>
              <a:headEnd len="sm" w="sm" type="none"/>
              <a:tailEnd len="med" w="med" type="triangle"/>
            </a:ln>
          </p:spPr>
        </p:cxnSp>
        <p:sp>
          <p:nvSpPr>
            <p:cNvPr id="407" name="Google Shape;407;p16"/>
            <p:cNvSpPr txBox="1"/>
            <p:nvPr/>
          </p:nvSpPr>
          <p:spPr>
            <a:xfrm>
              <a:off x="1732573" y="4164367"/>
              <a:ext cx="614277" cy="305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400" cap="none" strike="noStrike">
                  <a:solidFill>
                    <a:srgbClr val="000000"/>
                  </a:solidFill>
                  <a:latin typeface="Times New Roman"/>
                  <a:ea typeface="Times New Roman"/>
                  <a:cs typeface="Times New Roman"/>
                  <a:sym typeface="Times New Roman"/>
                </a:rPr>
                <a:t>CDN</a:t>
              </a:r>
              <a:endParaRPr/>
            </a:p>
          </p:txBody>
        </p:sp>
        <p:sp>
          <p:nvSpPr>
            <p:cNvPr id="408" name="Google Shape;408;p16"/>
            <p:cNvSpPr txBox="1"/>
            <p:nvPr/>
          </p:nvSpPr>
          <p:spPr>
            <a:xfrm>
              <a:off x="7767372" y="4142367"/>
              <a:ext cx="614277" cy="305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400" cap="none" strike="noStrike">
                  <a:solidFill>
                    <a:srgbClr val="000000"/>
                  </a:solidFill>
                  <a:latin typeface="Times New Roman"/>
                  <a:ea typeface="Times New Roman"/>
                  <a:cs typeface="Times New Roman"/>
                  <a:sym typeface="Times New Roman"/>
                </a:rPr>
                <a:t>CDN</a:t>
              </a:r>
              <a:endParaRPr/>
            </a:p>
          </p:txBody>
        </p:sp>
        <p:cxnSp>
          <p:nvCxnSpPr>
            <p:cNvPr id="409" name="Google Shape;409;p16"/>
            <p:cNvCxnSpPr>
              <a:stCxn id="341" idx="2"/>
              <a:endCxn id="407" idx="0"/>
            </p:cNvCxnSpPr>
            <p:nvPr/>
          </p:nvCxnSpPr>
          <p:spPr>
            <a:xfrm flipH="1">
              <a:off x="2039660" y="3854109"/>
              <a:ext cx="174900" cy="310200"/>
            </a:xfrm>
            <a:prstGeom prst="straightConnector1">
              <a:avLst/>
            </a:prstGeom>
            <a:noFill/>
            <a:ln cap="flat" cmpd="sng" w="25400">
              <a:solidFill>
                <a:schemeClr val="accent1"/>
              </a:solidFill>
              <a:prstDash val="solid"/>
              <a:round/>
              <a:headEnd len="sm" w="sm" type="none"/>
              <a:tailEnd len="med" w="med" type="triangle"/>
            </a:ln>
          </p:spPr>
        </p:cxnSp>
        <p:cxnSp>
          <p:nvCxnSpPr>
            <p:cNvPr id="410" name="Google Shape;410;p16"/>
            <p:cNvCxnSpPr/>
            <p:nvPr/>
          </p:nvCxnSpPr>
          <p:spPr>
            <a:xfrm>
              <a:off x="2212031" y="1882729"/>
              <a:ext cx="0" cy="199289"/>
            </a:xfrm>
            <a:prstGeom prst="straightConnector1">
              <a:avLst/>
            </a:prstGeom>
            <a:noFill/>
            <a:ln cap="flat" cmpd="sng" w="25400">
              <a:solidFill>
                <a:schemeClr val="accent1"/>
              </a:solidFill>
              <a:prstDash val="solid"/>
              <a:round/>
              <a:headEnd len="sm" w="sm" type="none"/>
              <a:tailEnd len="sm" w="sm" type="none"/>
            </a:ln>
          </p:spPr>
        </p:cxnSp>
        <p:cxnSp>
          <p:nvCxnSpPr>
            <p:cNvPr id="411" name="Google Shape;411;p16"/>
            <p:cNvCxnSpPr/>
            <p:nvPr/>
          </p:nvCxnSpPr>
          <p:spPr>
            <a:xfrm>
              <a:off x="2212031" y="2082018"/>
              <a:ext cx="783590" cy="0"/>
            </a:xfrm>
            <a:prstGeom prst="straightConnector1">
              <a:avLst/>
            </a:prstGeom>
            <a:noFill/>
            <a:ln cap="flat" cmpd="sng" w="25400">
              <a:solidFill>
                <a:schemeClr val="accent1"/>
              </a:solidFill>
              <a:prstDash val="solid"/>
              <a:round/>
              <a:headEnd len="sm" w="sm" type="none"/>
              <a:tailEnd len="sm" w="sm" type="none"/>
            </a:ln>
          </p:spPr>
        </p:cxnSp>
        <p:cxnSp>
          <p:nvCxnSpPr>
            <p:cNvPr id="412" name="Google Shape;412;p16"/>
            <p:cNvCxnSpPr/>
            <p:nvPr/>
          </p:nvCxnSpPr>
          <p:spPr>
            <a:xfrm>
              <a:off x="1415467" y="2082018"/>
              <a:ext cx="803102" cy="2341"/>
            </a:xfrm>
            <a:prstGeom prst="straightConnector1">
              <a:avLst/>
            </a:prstGeom>
            <a:noFill/>
            <a:ln cap="flat" cmpd="sng" w="25400">
              <a:solidFill>
                <a:schemeClr val="accent1"/>
              </a:solidFill>
              <a:prstDash val="dash"/>
              <a:round/>
              <a:headEnd len="sm" w="sm" type="none"/>
              <a:tailEnd len="sm" w="sm" type="none"/>
            </a:ln>
          </p:spPr>
        </p:cxnSp>
        <p:cxnSp>
          <p:nvCxnSpPr>
            <p:cNvPr id="413" name="Google Shape;413;p16"/>
            <p:cNvCxnSpPr>
              <a:endCxn id="308" idx="0"/>
            </p:cNvCxnSpPr>
            <p:nvPr/>
          </p:nvCxnSpPr>
          <p:spPr>
            <a:xfrm flipH="1">
              <a:off x="1127046" y="2081982"/>
              <a:ext cx="288300" cy="255600"/>
            </a:xfrm>
            <a:prstGeom prst="straightConnector1">
              <a:avLst/>
            </a:prstGeom>
            <a:noFill/>
            <a:ln cap="flat" cmpd="sng" w="25400">
              <a:solidFill>
                <a:schemeClr val="accent1"/>
              </a:solidFill>
              <a:prstDash val="dash"/>
              <a:round/>
              <a:headEnd len="sm" w="sm" type="none"/>
              <a:tailEnd len="med" w="med" type="triangle"/>
            </a:ln>
          </p:spPr>
        </p:cxnSp>
        <p:cxnSp>
          <p:nvCxnSpPr>
            <p:cNvPr id="414" name="Google Shape;414;p16"/>
            <p:cNvCxnSpPr/>
            <p:nvPr/>
          </p:nvCxnSpPr>
          <p:spPr>
            <a:xfrm>
              <a:off x="2987906" y="2082018"/>
              <a:ext cx="0" cy="255564"/>
            </a:xfrm>
            <a:prstGeom prst="straightConnector1">
              <a:avLst/>
            </a:prstGeom>
            <a:noFill/>
            <a:ln cap="flat" cmpd="sng" w="25400">
              <a:solidFill>
                <a:schemeClr val="accent1"/>
              </a:solidFill>
              <a:prstDash val="solid"/>
              <a:round/>
              <a:headEnd len="sm" w="sm" type="none"/>
              <a:tailEnd len="med" w="med" type="triangle"/>
            </a:ln>
          </p:spPr>
        </p:cxnSp>
        <p:cxnSp>
          <p:nvCxnSpPr>
            <p:cNvPr id="415" name="Google Shape;415;p16"/>
            <p:cNvCxnSpPr/>
            <p:nvPr/>
          </p:nvCxnSpPr>
          <p:spPr>
            <a:xfrm>
              <a:off x="1379694" y="2963596"/>
              <a:ext cx="0" cy="565782"/>
            </a:xfrm>
            <a:prstGeom prst="straightConnector1">
              <a:avLst/>
            </a:prstGeom>
            <a:noFill/>
            <a:ln cap="flat" cmpd="sng" w="25400">
              <a:solidFill>
                <a:schemeClr val="accent1"/>
              </a:solidFill>
              <a:prstDash val="dash"/>
              <a:round/>
              <a:headEnd len="sm" w="sm" type="none"/>
              <a:tailEnd len="sm" w="sm" type="none"/>
            </a:ln>
          </p:spPr>
        </p:cxnSp>
        <p:cxnSp>
          <p:nvCxnSpPr>
            <p:cNvPr id="416" name="Google Shape;416;p16"/>
            <p:cNvCxnSpPr>
              <a:endCxn id="341" idx="1"/>
            </p:cNvCxnSpPr>
            <p:nvPr/>
          </p:nvCxnSpPr>
          <p:spPr>
            <a:xfrm>
              <a:off x="1379721" y="3529378"/>
              <a:ext cx="514800" cy="0"/>
            </a:xfrm>
            <a:prstGeom prst="straightConnector1">
              <a:avLst/>
            </a:prstGeom>
            <a:noFill/>
            <a:ln cap="flat" cmpd="sng" w="25400">
              <a:solidFill>
                <a:schemeClr val="accent1"/>
              </a:solidFill>
              <a:prstDash val="dash"/>
              <a:round/>
              <a:headEnd len="sm" w="sm" type="none"/>
              <a:tailEnd len="med" w="med" type="triangle"/>
            </a:ln>
          </p:spPr>
        </p:cxnSp>
        <p:cxnSp>
          <p:nvCxnSpPr>
            <p:cNvPr id="417" name="Google Shape;417;p16"/>
            <p:cNvCxnSpPr/>
            <p:nvPr/>
          </p:nvCxnSpPr>
          <p:spPr>
            <a:xfrm>
              <a:off x="2980269" y="2987417"/>
              <a:ext cx="0" cy="565782"/>
            </a:xfrm>
            <a:prstGeom prst="straightConnector1">
              <a:avLst/>
            </a:prstGeom>
            <a:noFill/>
            <a:ln cap="flat" cmpd="sng" w="25400">
              <a:solidFill>
                <a:schemeClr val="accent1"/>
              </a:solidFill>
              <a:prstDash val="solid"/>
              <a:round/>
              <a:headEnd len="sm" w="sm" type="none"/>
              <a:tailEnd len="sm" w="sm" type="none"/>
            </a:ln>
          </p:spPr>
        </p:cxnSp>
        <p:cxnSp>
          <p:nvCxnSpPr>
            <p:cNvPr id="418" name="Google Shape;418;p16"/>
            <p:cNvCxnSpPr>
              <a:endCxn id="341" idx="3"/>
            </p:cNvCxnSpPr>
            <p:nvPr/>
          </p:nvCxnSpPr>
          <p:spPr>
            <a:xfrm rot="10800000">
              <a:off x="2534599" y="3529378"/>
              <a:ext cx="434700" cy="0"/>
            </a:xfrm>
            <a:prstGeom prst="straightConnector1">
              <a:avLst/>
            </a:prstGeom>
            <a:noFill/>
            <a:ln cap="flat" cmpd="sng" w="25400">
              <a:solidFill>
                <a:schemeClr val="accent1"/>
              </a:solidFill>
              <a:prstDash val="solid"/>
              <a:round/>
              <a:headEnd len="sm" w="sm" type="none"/>
              <a:tailEnd len="med" w="med" type="triangle"/>
            </a:ln>
          </p:spPr>
        </p:cxnSp>
        <p:cxnSp>
          <p:nvCxnSpPr>
            <p:cNvPr id="419" name="Google Shape;419;p16"/>
            <p:cNvCxnSpPr>
              <a:stCxn id="408" idx="0"/>
              <a:endCxn id="380" idx="2"/>
            </p:cNvCxnSpPr>
            <p:nvPr/>
          </p:nvCxnSpPr>
          <p:spPr>
            <a:xfrm flipH="1" rot="10800000">
              <a:off x="8074510" y="3735867"/>
              <a:ext cx="167100" cy="406500"/>
            </a:xfrm>
            <a:prstGeom prst="straightConnector1">
              <a:avLst/>
            </a:prstGeom>
            <a:noFill/>
            <a:ln cap="flat" cmpd="sng" w="25400">
              <a:solidFill>
                <a:schemeClr val="accent1"/>
              </a:solidFill>
              <a:prstDash val="solid"/>
              <a:round/>
              <a:headEnd len="sm" w="sm" type="none"/>
              <a:tailEnd len="med" w="med" type="triangle"/>
            </a:ln>
          </p:spPr>
        </p:cxnSp>
        <p:cxnSp>
          <p:nvCxnSpPr>
            <p:cNvPr id="420" name="Google Shape;420;p16"/>
            <p:cNvCxnSpPr/>
            <p:nvPr/>
          </p:nvCxnSpPr>
          <p:spPr>
            <a:xfrm>
              <a:off x="7427269" y="3429000"/>
              <a:ext cx="481969" cy="0"/>
            </a:xfrm>
            <a:prstGeom prst="straightConnector1">
              <a:avLst/>
            </a:prstGeom>
            <a:noFill/>
            <a:ln cap="flat" cmpd="sng" w="25400">
              <a:solidFill>
                <a:schemeClr val="accent1"/>
              </a:solidFill>
              <a:prstDash val="solid"/>
              <a:round/>
              <a:headEnd len="sm" w="sm" type="none"/>
              <a:tailEnd len="sm" w="sm" type="none"/>
            </a:ln>
          </p:spPr>
        </p:cxnSp>
        <p:cxnSp>
          <p:nvCxnSpPr>
            <p:cNvPr id="421" name="Google Shape;421;p16"/>
            <p:cNvCxnSpPr/>
            <p:nvPr/>
          </p:nvCxnSpPr>
          <p:spPr>
            <a:xfrm>
              <a:off x="8556739" y="3423138"/>
              <a:ext cx="513189" cy="0"/>
            </a:xfrm>
            <a:prstGeom prst="straightConnector1">
              <a:avLst/>
            </a:prstGeom>
            <a:noFill/>
            <a:ln cap="flat" cmpd="sng" w="25400">
              <a:solidFill>
                <a:schemeClr val="accent1"/>
              </a:solidFill>
              <a:prstDash val="dash"/>
              <a:round/>
              <a:headEnd len="sm" w="sm" type="none"/>
              <a:tailEnd len="sm" w="sm" type="none"/>
            </a:ln>
          </p:spPr>
        </p:cxnSp>
        <p:cxnSp>
          <p:nvCxnSpPr>
            <p:cNvPr id="422" name="Google Shape;422;p16"/>
            <p:cNvCxnSpPr/>
            <p:nvPr/>
          </p:nvCxnSpPr>
          <p:spPr>
            <a:xfrm rot="10800000">
              <a:off x="7427269" y="2830991"/>
              <a:ext cx="3604" cy="606215"/>
            </a:xfrm>
            <a:prstGeom prst="straightConnector1">
              <a:avLst/>
            </a:prstGeom>
            <a:noFill/>
            <a:ln cap="flat" cmpd="sng" w="25400">
              <a:solidFill>
                <a:schemeClr val="accent1"/>
              </a:solidFill>
              <a:prstDash val="solid"/>
              <a:round/>
              <a:headEnd len="sm" w="sm" type="none"/>
              <a:tailEnd len="med" w="med" type="triangle"/>
            </a:ln>
          </p:spPr>
        </p:cxnSp>
        <p:cxnSp>
          <p:nvCxnSpPr>
            <p:cNvPr id="423" name="Google Shape;423;p16"/>
            <p:cNvCxnSpPr>
              <a:endCxn id="312" idx="2"/>
            </p:cNvCxnSpPr>
            <p:nvPr/>
          </p:nvCxnSpPr>
          <p:spPr>
            <a:xfrm flipH="1" rot="10800000">
              <a:off x="9070047" y="2860432"/>
              <a:ext cx="202500" cy="576900"/>
            </a:xfrm>
            <a:prstGeom prst="straightConnector1">
              <a:avLst/>
            </a:prstGeom>
            <a:noFill/>
            <a:ln cap="flat" cmpd="sng" w="25400">
              <a:solidFill>
                <a:schemeClr val="accent1"/>
              </a:solidFill>
              <a:prstDash val="dash"/>
              <a:round/>
              <a:headEnd len="sm" w="sm" type="none"/>
              <a:tailEnd len="med" w="med" type="triangle"/>
            </a:ln>
          </p:spPr>
        </p:cxnSp>
        <p:cxnSp>
          <p:nvCxnSpPr>
            <p:cNvPr id="424" name="Google Shape;424;p16"/>
            <p:cNvCxnSpPr/>
            <p:nvPr/>
          </p:nvCxnSpPr>
          <p:spPr>
            <a:xfrm rot="10800000">
              <a:off x="7399066" y="2084359"/>
              <a:ext cx="0" cy="112543"/>
            </a:xfrm>
            <a:prstGeom prst="straightConnector1">
              <a:avLst/>
            </a:prstGeom>
            <a:noFill/>
            <a:ln cap="flat" cmpd="sng" w="25400">
              <a:solidFill>
                <a:schemeClr val="accent1"/>
              </a:solidFill>
              <a:prstDash val="solid"/>
              <a:round/>
              <a:headEnd len="sm" w="sm" type="none"/>
              <a:tailEnd len="sm" w="sm" type="none"/>
            </a:ln>
          </p:spPr>
        </p:cxnSp>
        <p:cxnSp>
          <p:nvCxnSpPr>
            <p:cNvPr id="425" name="Google Shape;425;p16"/>
            <p:cNvCxnSpPr/>
            <p:nvPr/>
          </p:nvCxnSpPr>
          <p:spPr>
            <a:xfrm>
              <a:off x="7391430" y="2076156"/>
              <a:ext cx="850231" cy="0"/>
            </a:xfrm>
            <a:prstGeom prst="straightConnector1">
              <a:avLst/>
            </a:prstGeom>
            <a:noFill/>
            <a:ln cap="flat" cmpd="sng" w="25400">
              <a:solidFill>
                <a:schemeClr val="accent1"/>
              </a:solidFill>
              <a:prstDash val="solid"/>
              <a:round/>
              <a:headEnd len="sm" w="sm" type="none"/>
              <a:tailEnd len="sm" w="sm" type="none"/>
            </a:ln>
          </p:spPr>
        </p:cxnSp>
        <p:cxnSp>
          <p:nvCxnSpPr>
            <p:cNvPr id="426" name="Google Shape;426;p16"/>
            <p:cNvCxnSpPr/>
            <p:nvPr/>
          </p:nvCxnSpPr>
          <p:spPr>
            <a:xfrm>
              <a:off x="8241661" y="2084359"/>
              <a:ext cx="850231" cy="0"/>
            </a:xfrm>
            <a:prstGeom prst="straightConnector1">
              <a:avLst/>
            </a:prstGeom>
            <a:noFill/>
            <a:ln cap="flat" cmpd="sng" w="25400">
              <a:solidFill>
                <a:schemeClr val="accent1"/>
              </a:solidFill>
              <a:prstDash val="dash"/>
              <a:round/>
              <a:headEnd len="sm" w="sm" type="none"/>
              <a:tailEnd len="sm" w="sm" type="none"/>
            </a:ln>
          </p:spPr>
        </p:cxnSp>
        <p:cxnSp>
          <p:nvCxnSpPr>
            <p:cNvPr id="427" name="Google Shape;427;p16"/>
            <p:cNvCxnSpPr/>
            <p:nvPr/>
          </p:nvCxnSpPr>
          <p:spPr>
            <a:xfrm rot="10800000">
              <a:off x="9084839" y="2082015"/>
              <a:ext cx="0" cy="112543"/>
            </a:xfrm>
            <a:prstGeom prst="straightConnector1">
              <a:avLst/>
            </a:prstGeom>
            <a:noFill/>
            <a:ln cap="flat" cmpd="sng" w="25400">
              <a:solidFill>
                <a:schemeClr val="accent1"/>
              </a:solidFill>
              <a:prstDash val="dash"/>
              <a:round/>
              <a:headEnd len="sm" w="sm" type="none"/>
              <a:tailEnd len="sm" w="sm" type="none"/>
            </a:ln>
          </p:spPr>
        </p:cxnSp>
        <p:cxnSp>
          <p:nvCxnSpPr>
            <p:cNvPr id="428" name="Google Shape;428;p16"/>
            <p:cNvCxnSpPr/>
            <p:nvPr/>
          </p:nvCxnSpPr>
          <p:spPr>
            <a:xfrm flipH="1" rot="10800000">
              <a:off x="8246829" y="1905419"/>
              <a:ext cx="5880" cy="177769"/>
            </a:xfrm>
            <a:prstGeom prst="straightConnector1">
              <a:avLst/>
            </a:prstGeom>
            <a:noFill/>
            <a:ln cap="flat" cmpd="sng" w="25400">
              <a:solidFill>
                <a:schemeClr val="accent1"/>
              </a:solidFill>
              <a:prstDash val="solid"/>
              <a:round/>
              <a:headEnd len="sm" w="sm" type="none"/>
              <a:tailEnd len="med" w="med" type="triangle"/>
            </a:ln>
          </p:spPr>
        </p:cxnSp>
        <p:cxnSp>
          <p:nvCxnSpPr>
            <p:cNvPr id="429" name="Google Shape;429;p16"/>
            <p:cNvCxnSpPr/>
            <p:nvPr/>
          </p:nvCxnSpPr>
          <p:spPr>
            <a:xfrm>
              <a:off x="4987380" y="3264948"/>
              <a:ext cx="0" cy="851127"/>
            </a:xfrm>
            <a:prstGeom prst="straightConnector1">
              <a:avLst/>
            </a:prstGeom>
            <a:noFill/>
            <a:ln cap="flat" cmpd="sng" w="25400">
              <a:solidFill>
                <a:schemeClr val="accent1"/>
              </a:solidFill>
              <a:prstDash val="solid"/>
              <a:round/>
              <a:headEnd len="sm" w="sm" type="none"/>
              <a:tailEnd len="med" w="med" type="triangle"/>
            </a:ln>
          </p:spPr>
        </p:cxnSp>
        <p:cxnSp>
          <p:nvCxnSpPr>
            <p:cNvPr id="430" name="Google Shape;430;p16"/>
            <p:cNvCxnSpPr/>
            <p:nvPr/>
          </p:nvCxnSpPr>
          <p:spPr>
            <a:xfrm rot="10800000">
              <a:off x="5445675" y="3274328"/>
              <a:ext cx="0" cy="827680"/>
            </a:xfrm>
            <a:prstGeom prst="straightConnector1">
              <a:avLst/>
            </a:prstGeom>
            <a:noFill/>
            <a:ln cap="flat" cmpd="sng" w="25400">
              <a:solidFill>
                <a:schemeClr val="accent1"/>
              </a:solidFill>
              <a:prstDash val="solid"/>
              <a:round/>
              <a:headEnd len="sm" w="sm" type="none"/>
              <a:tailEnd len="med" w="med" type="triangle"/>
            </a:ln>
          </p:spPr>
        </p:cxnSp>
        <p:cxnSp>
          <p:nvCxnSpPr>
            <p:cNvPr id="431" name="Google Shape;431;p16"/>
            <p:cNvCxnSpPr/>
            <p:nvPr/>
          </p:nvCxnSpPr>
          <p:spPr>
            <a:xfrm>
              <a:off x="6449982" y="2386047"/>
              <a:ext cx="320914" cy="0"/>
            </a:xfrm>
            <a:prstGeom prst="straightConnector1">
              <a:avLst/>
            </a:prstGeom>
            <a:noFill/>
            <a:ln cap="flat" cmpd="sng" w="25400">
              <a:solidFill>
                <a:schemeClr val="accent1"/>
              </a:solidFill>
              <a:prstDash val="solid"/>
              <a:round/>
              <a:headEnd len="sm" w="sm" type="none"/>
              <a:tailEnd len="sm" w="sm" type="none"/>
            </a:ln>
          </p:spPr>
        </p:cxnSp>
        <p:cxnSp>
          <p:nvCxnSpPr>
            <p:cNvPr id="432" name="Google Shape;432;p16"/>
            <p:cNvCxnSpPr/>
            <p:nvPr/>
          </p:nvCxnSpPr>
          <p:spPr>
            <a:xfrm rot="10800000">
              <a:off x="6761044" y="2386045"/>
              <a:ext cx="0" cy="2360995"/>
            </a:xfrm>
            <a:prstGeom prst="straightConnector1">
              <a:avLst/>
            </a:prstGeom>
            <a:noFill/>
            <a:ln cap="flat" cmpd="sng" w="25400">
              <a:solidFill>
                <a:schemeClr val="accent1"/>
              </a:solidFill>
              <a:prstDash val="solid"/>
              <a:round/>
              <a:headEnd len="sm" w="sm" type="none"/>
              <a:tailEnd len="sm" w="sm" type="none"/>
            </a:ln>
          </p:spPr>
        </p:cxnSp>
        <p:cxnSp>
          <p:nvCxnSpPr>
            <p:cNvPr id="433" name="Google Shape;433;p16"/>
            <p:cNvCxnSpPr/>
            <p:nvPr/>
          </p:nvCxnSpPr>
          <p:spPr>
            <a:xfrm>
              <a:off x="6790370" y="4747040"/>
              <a:ext cx="233963" cy="0"/>
            </a:xfrm>
            <a:prstGeom prst="straightConnector1">
              <a:avLst/>
            </a:prstGeom>
            <a:noFill/>
            <a:ln cap="flat" cmpd="sng" w="25400">
              <a:solidFill>
                <a:schemeClr val="accent1"/>
              </a:solidFill>
              <a:prstDash val="solid"/>
              <a:round/>
              <a:headEnd len="sm" w="sm" type="none"/>
              <a:tailEnd len="med" w="med" type="triangle"/>
            </a:ln>
          </p:spPr>
        </p:cxnSp>
        <p:sp>
          <p:nvSpPr>
            <p:cNvPr id="434" name="Google Shape;434;p16"/>
            <p:cNvSpPr/>
            <p:nvPr/>
          </p:nvSpPr>
          <p:spPr>
            <a:xfrm>
              <a:off x="1163297" y="5251754"/>
              <a:ext cx="2547923" cy="3356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Distributed push nodes</a:t>
              </a:r>
              <a:endParaRPr/>
            </a:p>
          </p:txBody>
        </p:sp>
        <p:sp>
          <p:nvSpPr>
            <p:cNvPr id="435" name="Google Shape;435;p16"/>
            <p:cNvSpPr/>
            <p:nvPr/>
          </p:nvSpPr>
          <p:spPr>
            <a:xfrm>
              <a:off x="4092979" y="5264397"/>
              <a:ext cx="2918180" cy="3356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Distributed storage cluster</a:t>
              </a:r>
              <a:endParaRPr/>
            </a:p>
          </p:txBody>
        </p:sp>
        <p:sp>
          <p:nvSpPr>
            <p:cNvPr id="436" name="Google Shape;436;p16"/>
            <p:cNvSpPr/>
            <p:nvPr/>
          </p:nvSpPr>
          <p:spPr>
            <a:xfrm>
              <a:off x="7166749" y="5242971"/>
              <a:ext cx="2968237" cy="3356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Distributed playback nodes</a:t>
              </a:r>
              <a:endParaRPr/>
            </a:p>
          </p:txBody>
        </p:sp>
        <p:sp>
          <p:nvSpPr>
            <p:cNvPr id="437" name="Google Shape;437;p16"/>
            <p:cNvSpPr txBox="1"/>
            <p:nvPr/>
          </p:nvSpPr>
          <p:spPr>
            <a:xfrm>
              <a:off x="4234518" y="4954058"/>
              <a:ext cx="906445" cy="305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Massive</a:t>
              </a:r>
              <a:endParaRPr/>
            </a:p>
          </p:txBody>
        </p:sp>
        <p:sp>
          <p:nvSpPr>
            <p:cNvPr id="438" name="Google Shape;438;p16"/>
            <p:cNvSpPr txBox="1"/>
            <p:nvPr/>
          </p:nvSpPr>
          <p:spPr>
            <a:xfrm>
              <a:off x="4980994" y="4949487"/>
              <a:ext cx="806482" cy="305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Secure</a:t>
              </a:r>
              <a:endParaRPr/>
            </a:p>
          </p:txBody>
        </p:sp>
        <p:sp>
          <p:nvSpPr>
            <p:cNvPr id="439" name="Google Shape;439;p16"/>
            <p:cNvSpPr txBox="1"/>
            <p:nvPr/>
          </p:nvSpPr>
          <p:spPr>
            <a:xfrm>
              <a:off x="5727469" y="4944917"/>
              <a:ext cx="756239" cy="305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Stable</a:t>
              </a:r>
              <a:endParaRPr/>
            </a:p>
          </p:txBody>
        </p:sp>
        <p:sp>
          <p:nvSpPr>
            <p:cNvPr id="440" name="Google Shape;440;p16"/>
            <p:cNvSpPr txBox="1"/>
            <p:nvPr/>
          </p:nvSpPr>
          <p:spPr>
            <a:xfrm>
              <a:off x="2572954" y="1376794"/>
              <a:ext cx="653433" cy="305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400" cap="none" strike="noStrike">
                  <a:solidFill>
                    <a:srgbClr val="000000"/>
                  </a:solidFill>
                  <a:latin typeface="Times New Roman"/>
                  <a:ea typeface="Times New Roman"/>
                  <a:cs typeface="Times New Roman"/>
                  <a:sym typeface="Times New Roman"/>
                </a:rPr>
                <a:t>Host</a:t>
              </a:r>
              <a:endParaRPr/>
            </a:p>
          </p:txBody>
        </p:sp>
        <p:sp>
          <p:nvSpPr>
            <p:cNvPr id="441" name="Google Shape;441;p16"/>
            <p:cNvSpPr txBox="1"/>
            <p:nvPr/>
          </p:nvSpPr>
          <p:spPr>
            <a:xfrm>
              <a:off x="8662626" y="1387692"/>
              <a:ext cx="861603" cy="305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400" cap="none" strike="noStrike">
                  <a:solidFill>
                    <a:srgbClr val="000000"/>
                  </a:solidFill>
                  <a:latin typeface="Times New Roman"/>
                  <a:ea typeface="Times New Roman"/>
                  <a:cs typeface="Times New Roman"/>
                  <a:sym typeface="Times New Roman"/>
                </a:rPr>
                <a:t>Viewer</a:t>
              </a:r>
              <a:endParaRPr/>
            </a:p>
          </p:txBody>
        </p:sp>
        <p:sp>
          <p:nvSpPr>
            <p:cNvPr id="442" name="Google Shape;442;p16"/>
            <p:cNvSpPr txBox="1"/>
            <p:nvPr/>
          </p:nvSpPr>
          <p:spPr>
            <a:xfrm>
              <a:off x="1743330" y="2909975"/>
              <a:ext cx="921925" cy="305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400" cap="none" strike="noStrike">
                  <a:solidFill>
                    <a:srgbClr val="000000"/>
                  </a:solidFill>
                  <a:latin typeface="Times New Roman"/>
                  <a:ea typeface="Times New Roman"/>
                  <a:cs typeface="Times New Roman"/>
                  <a:sym typeface="Times New Roman"/>
                </a:rPr>
                <a:t>CLB</a:t>
              </a:r>
              <a:endParaRPr/>
            </a:p>
          </p:txBody>
        </p:sp>
        <p:sp>
          <p:nvSpPr>
            <p:cNvPr id="443" name="Google Shape;443;p16"/>
            <p:cNvSpPr txBox="1"/>
            <p:nvPr/>
          </p:nvSpPr>
          <p:spPr>
            <a:xfrm>
              <a:off x="7793406" y="2826321"/>
              <a:ext cx="921925" cy="305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400" cap="none" strike="noStrike">
                  <a:solidFill>
                    <a:srgbClr val="000000"/>
                  </a:solidFill>
                  <a:latin typeface="Times New Roman"/>
                  <a:ea typeface="Times New Roman"/>
                  <a:cs typeface="Times New Roman"/>
                  <a:sym typeface="Times New Roman"/>
                </a:rPr>
                <a:t>CLB</a:t>
              </a:r>
              <a:endParaRPr/>
            </a:p>
          </p:txBody>
        </p:sp>
        <p:sp>
          <p:nvSpPr>
            <p:cNvPr id="444" name="Google Shape;444;p16"/>
            <p:cNvSpPr txBox="1"/>
            <p:nvPr/>
          </p:nvSpPr>
          <p:spPr>
            <a:xfrm>
              <a:off x="2532292" y="3027181"/>
              <a:ext cx="1040698" cy="305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Push SDK</a:t>
              </a:r>
              <a:endParaRPr sz="1400">
                <a:solidFill>
                  <a:schemeClr val="dk1"/>
                </a:solidFill>
                <a:latin typeface="Arial"/>
                <a:ea typeface="Arial"/>
                <a:cs typeface="Arial"/>
                <a:sym typeface="Arial"/>
              </a:endParaRPr>
            </a:p>
          </p:txBody>
        </p:sp>
        <p:sp>
          <p:nvSpPr>
            <p:cNvPr id="445" name="Google Shape;445;p16"/>
            <p:cNvSpPr txBox="1"/>
            <p:nvPr/>
          </p:nvSpPr>
          <p:spPr>
            <a:xfrm>
              <a:off x="2609469" y="3516516"/>
              <a:ext cx="1789233" cy="305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Push optimization</a:t>
              </a:r>
              <a:endParaRPr/>
            </a:p>
          </p:txBody>
        </p:sp>
        <p:sp>
          <p:nvSpPr>
            <p:cNvPr id="446" name="Google Shape;446;p16"/>
            <p:cNvSpPr txBox="1"/>
            <p:nvPr/>
          </p:nvSpPr>
          <p:spPr>
            <a:xfrm>
              <a:off x="1297685" y="3834590"/>
              <a:ext cx="2108814" cy="305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Network optimization</a:t>
              </a:r>
              <a:endParaRPr/>
            </a:p>
          </p:txBody>
        </p:sp>
        <p:sp>
          <p:nvSpPr>
            <p:cNvPr id="447" name="Google Shape;447;p16"/>
            <p:cNvSpPr txBox="1"/>
            <p:nvPr/>
          </p:nvSpPr>
          <p:spPr>
            <a:xfrm>
              <a:off x="6661992" y="2911068"/>
              <a:ext cx="1412247" cy="305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Playback SDK</a:t>
              </a:r>
              <a:endParaRPr sz="1400">
                <a:solidFill>
                  <a:schemeClr val="dk1"/>
                </a:solidFill>
                <a:latin typeface="Arial"/>
                <a:ea typeface="Arial"/>
                <a:cs typeface="Arial"/>
                <a:sym typeface="Arial"/>
              </a:endParaRPr>
            </a:p>
          </p:txBody>
        </p:sp>
        <p:sp>
          <p:nvSpPr>
            <p:cNvPr id="448" name="Google Shape;448;p16"/>
            <p:cNvSpPr txBox="1"/>
            <p:nvPr/>
          </p:nvSpPr>
          <p:spPr>
            <a:xfrm>
              <a:off x="6853083" y="1566137"/>
              <a:ext cx="10919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Playback </a:t>
              </a:r>
              <a:endParaRPr/>
            </a:p>
            <a:p>
              <a:pPr indent="0" lvl="0" marL="0" marR="0" rtl="0" algn="l">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optimization</a:t>
              </a:r>
              <a:endParaRPr/>
            </a:p>
          </p:txBody>
        </p:sp>
        <p:sp>
          <p:nvSpPr>
            <p:cNvPr id="449" name="Google Shape;449;p16"/>
            <p:cNvSpPr txBox="1"/>
            <p:nvPr/>
          </p:nvSpPr>
          <p:spPr>
            <a:xfrm>
              <a:off x="8317401" y="3801545"/>
              <a:ext cx="2108814" cy="305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Network optimization</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17"/>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2.2 Tencent Cloud </a:t>
            </a:r>
            <a:r>
              <a:rPr lang="en-US" sz="3200">
                <a:latin typeface="Times New Roman"/>
                <a:ea typeface="Times New Roman"/>
                <a:cs typeface="Times New Roman"/>
                <a:sym typeface="Times New Roman"/>
              </a:rPr>
              <a:t>L</a:t>
            </a:r>
            <a:r>
              <a:rPr b="1" i="0" lang="en-US" sz="3200" cap="none" strike="noStrike">
                <a:solidFill>
                  <a:srgbClr val="00A4FF"/>
                </a:solidFill>
                <a:latin typeface="Times New Roman"/>
                <a:ea typeface="Times New Roman"/>
                <a:cs typeface="Times New Roman"/>
                <a:sym typeface="Times New Roman"/>
              </a:rPr>
              <a:t>ive </a:t>
            </a:r>
            <a:r>
              <a:rPr lang="en-US" sz="3200">
                <a:latin typeface="Times New Roman"/>
                <a:ea typeface="Times New Roman"/>
                <a:cs typeface="Times New Roman"/>
                <a:sym typeface="Times New Roman"/>
              </a:rPr>
              <a:t>S</a:t>
            </a:r>
            <a:r>
              <a:rPr b="1" i="0" lang="en-US" sz="3200" cap="none" strike="noStrike">
                <a:solidFill>
                  <a:srgbClr val="00A4FF"/>
                </a:solidFill>
                <a:latin typeface="Times New Roman"/>
                <a:ea typeface="Times New Roman"/>
                <a:cs typeface="Times New Roman"/>
                <a:sym typeface="Times New Roman"/>
              </a:rPr>
              <a:t>treaming solutions (continued)</a:t>
            </a:r>
            <a:endParaRPr/>
          </a:p>
        </p:txBody>
      </p:sp>
      <p:sp>
        <p:nvSpPr>
          <p:cNvPr id="455" name="Google Shape;455;p17"/>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Main customer groups for live streaming:</a:t>
            </a:r>
            <a:endParaRPr/>
          </a:p>
          <a:p>
            <a:pPr indent="0" lvl="0" marL="0" rtl="0" algn="l">
              <a:lnSpc>
                <a:spcPct val="150000"/>
              </a:lnSpc>
              <a:spcBef>
                <a:spcPts val="0"/>
              </a:spcBef>
              <a:spcAft>
                <a:spcPts val="0"/>
              </a:spcAft>
              <a:buSzPts val="2400"/>
              <a:buNone/>
            </a:pPr>
            <a:r>
              <a:t/>
            </a:r>
            <a:endParaRPr/>
          </a:p>
        </p:txBody>
      </p:sp>
      <p:grpSp>
        <p:nvGrpSpPr>
          <p:cNvPr id="456" name="Google Shape;456;p17"/>
          <p:cNvGrpSpPr/>
          <p:nvPr/>
        </p:nvGrpSpPr>
        <p:grpSpPr>
          <a:xfrm>
            <a:off x="1337812" y="2025435"/>
            <a:ext cx="10355007" cy="3425308"/>
            <a:chOff x="859117" y="2363710"/>
            <a:chExt cx="16999118" cy="5623098"/>
          </a:xfrm>
        </p:grpSpPr>
        <p:sp>
          <p:nvSpPr>
            <p:cNvPr id="457" name="Google Shape;457;p17"/>
            <p:cNvSpPr txBox="1"/>
            <p:nvPr/>
          </p:nvSpPr>
          <p:spPr>
            <a:xfrm>
              <a:off x="1081013" y="2363710"/>
              <a:ext cx="3047852" cy="116208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cap="none" strike="noStrike">
                  <a:solidFill>
                    <a:srgbClr val="000000"/>
                  </a:solidFill>
                  <a:latin typeface="Times New Roman"/>
                  <a:ea typeface="Times New Roman"/>
                  <a:cs typeface="Times New Roman"/>
                  <a:sym typeface="Times New Roman"/>
                </a:rPr>
                <a:t>Entertainment </a:t>
              </a:r>
              <a:endParaRPr/>
            </a:p>
            <a:p>
              <a:pPr indent="0" lvl="0" marL="0" marR="0" rtl="0" algn="l">
                <a:spcBef>
                  <a:spcPts val="0"/>
                </a:spcBef>
                <a:spcAft>
                  <a:spcPts val="0"/>
                </a:spcAft>
                <a:buNone/>
              </a:pPr>
              <a:r>
                <a:rPr b="1" i="0" lang="en-US" sz="2000" cap="none" strike="noStrike">
                  <a:solidFill>
                    <a:srgbClr val="000000"/>
                  </a:solidFill>
                  <a:latin typeface="Times New Roman"/>
                  <a:ea typeface="Times New Roman"/>
                  <a:cs typeface="Times New Roman"/>
                  <a:sym typeface="Times New Roman"/>
                </a:rPr>
                <a:t>live streaming</a:t>
              </a:r>
              <a:endParaRPr b="1" sz="2000">
                <a:solidFill>
                  <a:srgbClr val="7030A0"/>
                </a:solidFill>
                <a:latin typeface="Arial"/>
                <a:ea typeface="Arial"/>
                <a:cs typeface="Arial"/>
                <a:sym typeface="Arial"/>
              </a:endParaRPr>
            </a:p>
          </p:txBody>
        </p:sp>
        <p:pic>
          <p:nvPicPr>
            <p:cNvPr id="458" name="Google Shape;458;p17"/>
            <p:cNvPicPr preferRelativeResize="0"/>
            <p:nvPr/>
          </p:nvPicPr>
          <p:blipFill rotWithShape="1">
            <a:blip r:embed="rId3">
              <a:alphaModFix/>
            </a:blip>
            <a:srcRect b="0" l="0" r="0" t="0"/>
            <a:stretch/>
          </p:blipFill>
          <p:spPr>
            <a:xfrm>
              <a:off x="887396" y="3869215"/>
              <a:ext cx="962321" cy="905475"/>
            </a:xfrm>
            <a:prstGeom prst="rect">
              <a:avLst/>
            </a:prstGeom>
            <a:noFill/>
            <a:ln>
              <a:noFill/>
            </a:ln>
          </p:spPr>
        </p:pic>
        <p:pic>
          <p:nvPicPr>
            <p:cNvPr id="459" name="Google Shape;459;p17"/>
            <p:cNvPicPr preferRelativeResize="0"/>
            <p:nvPr/>
          </p:nvPicPr>
          <p:blipFill rotWithShape="1">
            <a:blip r:embed="rId4">
              <a:alphaModFix/>
            </a:blip>
            <a:srcRect b="3874" l="4868" r="4345" t="3933"/>
            <a:stretch/>
          </p:blipFill>
          <p:spPr>
            <a:xfrm>
              <a:off x="2069756" y="3869216"/>
              <a:ext cx="895386" cy="905475"/>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id="460" name="Google Shape;460;p17"/>
            <p:cNvPicPr preferRelativeResize="0"/>
            <p:nvPr/>
          </p:nvPicPr>
          <p:blipFill rotWithShape="1">
            <a:blip r:embed="rId5">
              <a:alphaModFix/>
            </a:blip>
            <a:srcRect b="0" l="0" r="0" t="0"/>
            <a:stretch/>
          </p:blipFill>
          <p:spPr>
            <a:xfrm>
              <a:off x="3223390" y="3869215"/>
              <a:ext cx="905476" cy="905476"/>
            </a:xfrm>
            <a:prstGeom prst="rect">
              <a:avLst/>
            </a:prstGeom>
            <a:noFill/>
            <a:ln>
              <a:noFill/>
            </a:ln>
          </p:spPr>
        </p:pic>
        <p:pic>
          <p:nvPicPr>
            <p:cNvPr id="461" name="Google Shape;461;p17"/>
            <p:cNvPicPr preferRelativeResize="0"/>
            <p:nvPr/>
          </p:nvPicPr>
          <p:blipFill rotWithShape="1">
            <a:blip r:embed="rId6">
              <a:alphaModFix/>
            </a:blip>
            <a:srcRect b="0" l="0" r="0" t="0"/>
            <a:stretch/>
          </p:blipFill>
          <p:spPr>
            <a:xfrm>
              <a:off x="867816" y="5443523"/>
              <a:ext cx="981901" cy="925200"/>
            </a:xfrm>
            <a:prstGeom prst="rect">
              <a:avLst/>
            </a:prstGeom>
            <a:noFill/>
            <a:ln>
              <a:noFill/>
            </a:ln>
          </p:spPr>
        </p:pic>
        <p:pic>
          <p:nvPicPr>
            <p:cNvPr id="462" name="Google Shape;462;p17"/>
            <p:cNvPicPr preferRelativeResize="0"/>
            <p:nvPr/>
          </p:nvPicPr>
          <p:blipFill rotWithShape="1">
            <a:blip r:embed="rId7">
              <a:alphaModFix/>
            </a:blip>
            <a:srcRect b="0" l="0" r="0" t="0"/>
            <a:stretch/>
          </p:blipFill>
          <p:spPr>
            <a:xfrm>
              <a:off x="2036077" y="5461523"/>
              <a:ext cx="962743" cy="907200"/>
            </a:xfrm>
            <a:prstGeom prst="rect">
              <a:avLst/>
            </a:prstGeom>
            <a:noFill/>
            <a:ln>
              <a:noFill/>
            </a:ln>
          </p:spPr>
        </p:pic>
        <p:pic>
          <p:nvPicPr>
            <p:cNvPr descr="“企鹅电竞”的图片搜索结果" id="463" name="Google Shape;463;p17"/>
            <p:cNvPicPr preferRelativeResize="0"/>
            <p:nvPr/>
          </p:nvPicPr>
          <p:blipFill rotWithShape="1">
            <a:blip r:embed="rId8">
              <a:alphaModFix/>
            </a:blip>
            <a:srcRect b="0" l="0" r="0" t="0"/>
            <a:stretch/>
          </p:blipFill>
          <p:spPr>
            <a:xfrm>
              <a:off x="3223390" y="5443523"/>
              <a:ext cx="929064" cy="929064"/>
            </a:xfrm>
            <a:prstGeom prst="rect">
              <a:avLst/>
            </a:prstGeom>
            <a:noFill/>
            <a:ln>
              <a:noFill/>
            </a:ln>
          </p:spPr>
        </p:pic>
        <p:pic>
          <p:nvPicPr>
            <p:cNvPr id="464" name="Google Shape;464;p17"/>
            <p:cNvPicPr preferRelativeResize="0"/>
            <p:nvPr/>
          </p:nvPicPr>
          <p:blipFill rotWithShape="1">
            <a:blip r:embed="rId9">
              <a:alphaModFix/>
            </a:blip>
            <a:srcRect b="0" l="0" r="0" t="0"/>
            <a:stretch/>
          </p:blipFill>
          <p:spPr>
            <a:xfrm>
              <a:off x="2007763" y="7037556"/>
              <a:ext cx="962415" cy="905475"/>
            </a:xfrm>
            <a:prstGeom prst="rect">
              <a:avLst/>
            </a:prstGeom>
            <a:noFill/>
            <a:ln>
              <a:noFill/>
            </a:ln>
          </p:spPr>
        </p:pic>
        <p:pic>
          <p:nvPicPr>
            <p:cNvPr id="465" name="Google Shape;465;p17"/>
            <p:cNvPicPr preferRelativeResize="0"/>
            <p:nvPr/>
          </p:nvPicPr>
          <p:blipFill rotWithShape="1">
            <a:blip r:embed="rId10">
              <a:alphaModFix/>
            </a:blip>
            <a:srcRect b="0" l="0" r="0" t="0"/>
            <a:stretch/>
          </p:blipFill>
          <p:spPr>
            <a:xfrm>
              <a:off x="3154405" y="7037556"/>
              <a:ext cx="1007796" cy="949252"/>
            </a:xfrm>
            <a:prstGeom prst="rect">
              <a:avLst/>
            </a:prstGeom>
            <a:noFill/>
            <a:ln>
              <a:noFill/>
            </a:ln>
          </p:spPr>
        </p:pic>
        <p:pic>
          <p:nvPicPr>
            <p:cNvPr descr="“快手”的图片搜索结果" id="466" name="Google Shape;466;p17"/>
            <p:cNvPicPr preferRelativeResize="0"/>
            <p:nvPr/>
          </p:nvPicPr>
          <p:blipFill rotWithShape="1">
            <a:blip r:embed="rId11">
              <a:alphaModFix/>
            </a:blip>
            <a:srcRect b="0" l="26227" r="28885" t="0"/>
            <a:stretch/>
          </p:blipFill>
          <p:spPr>
            <a:xfrm>
              <a:off x="859117" y="7037556"/>
              <a:ext cx="1005840" cy="949251"/>
            </a:xfrm>
            <a:prstGeom prst="rect">
              <a:avLst/>
            </a:prstGeom>
            <a:noFill/>
            <a:ln>
              <a:noFill/>
            </a:ln>
          </p:spPr>
        </p:pic>
        <p:sp>
          <p:nvSpPr>
            <p:cNvPr id="467" name="Google Shape;467;p17"/>
            <p:cNvSpPr txBox="1"/>
            <p:nvPr/>
          </p:nvSpPr>
          <p:spPr>
            <a:xfrm>
              <a:off x="6449965" y="2395299"/>
              <a:ext cx="2827118" cy="116208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cap="none" strike="noStrike">
                  <a:solidFill>
                    <a:srgbClr val="000000"/>
                  </a:solidFill>
                  <a:latin typeface="Times New Roman"/>
                  <a:ea typeface="Times New Roman"/>
                  <a:cs typeface="Times New Roman"/>
                  <a:sym typeface="Times New Roman"/>
                </a:rPr>
                <a:t>Ecommerce </a:t>
              </a:r>
              <a:endParaRPr/>
            </a:p>
            <a:p>
              <a:pPr indent="0" lvl="0" marL="0" marR="0" rtl="0" algn="l">
                <a:spcBef>
                  <a:spcPts val="0"/>
                </a:spcBef>
                <a:spcAft>
                  <a:spcPts val="0"/>
                </a:spcAft>
                <a:buNone/>
              </a:pPr>
              <a:r>
                <a:rPr b="1" i="0" lang="en-US" sz="2000" cap="none" strike="noStrike">
                  <a:solidFill>
                    <a:srgbClr val="000000"/>
                  </a:solidFill>
                  <a:latin typeface="Times New Roman"/>
                  <a:ea typeface="Times New Roman"/>
                  <a:cs typeface="Times New Roman"/>
                  <a:sym typeface="Times New Roman"/>
                </a:rPr>
                <a:t>live streaming</a:t>
              </a:r>
              <a:endParaRPr b="1" sz="2000">
                <a:solidFill>
                  <a:srgbClr val="7030A0"/>
                </a:solidFill>
                <a:latin typeface="Arial"/>
                <a:ea typeface="Arial"/>
                <a:cs typeface="Arial"/>
                <a:sym typeface="Arial"/>
              </a:endParaRPr>
            </a:p>
          </p:txBody>
        </p:sp>
        <p:sp>
          <p:nvSpPr>
            <p:cNvPr id="468" name="Google Shape;468;p17"/>
            <p:cNvSpPr txBox="1"/>
            <p:nvPr/>
          </p:nvSpPr>
          <p:spPr>
            <a:xfrm>
              <a:off x="6312837" y="5398291"/>
              <a:ext cx="6136221" cy="90156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US" sz="2000" cap="none" strike="noStrike">
                  <a:solidFill>
                    <a:srgbClr val="000000"/>
                  </a:solidFill>
                  <a:latin typeface="Times New Roman"/>
                  <a:ea typeface="Times New Roman"/>
                  <a:cs typeface="Times New Roman"/>
                  <a:sym typeface="Times New Roman"/>
                </a:rPr>
                <a:t>Education live streaming</a:t>
              </a:r>
              <a:endParaRPr b="1" sz="2000">
                <a:solidFill>
                  <a:srgbClr val="7030A0"/>
                </a:solidFill>
                <a:latin typeface="Arial"/>
                <a:ea typeface="Arial"/>
                <a:cs typeface="Arial"/>
                <a:sym typeface="Arial"/>
              </a:endParaRPr>
            </a:p>
          </p:txBody>
        </p:sp>
        <p:pic>
          <p:nvPicPr>
            <p:cNvPr id="469" name="Google Shape;469;p17"/>
            <p:cNvPicPr preferRelativeResize="0"/>
            <p:nvPr/>
          </p:nvPicPr>
          <p:blipFill rotWithShape="1">
            <a:blip r:embed="rId12">
              <a:alphaModFix/>
            </a:blip>
            <a:srcRect b="0" l="0" r="0" t="0"/>
            <a:stretch/>
          </p:blipFill>
          <p:spPr>
            <a:xfrm>
              <a:off x="6215903" y="3869216"/>
              <a:ext cx="938811" cy="938811"/>
            </a:xfrm>
            <a:prstGeom prst="rect">
              <a:avLst/>
            </a:prstGeom>
            <a:noFill/>
            <a:ln>
              <a:noFill/>
            </a:ln>
          </p:spPr>
        </p:pic>
        <p:pic>
          <p:nvPicPr>
            <p:cNvPr descr="“拼多多”的图片搜索结果" id="470" name="Google Shape;470;p17"/>
            <p:cNvPicPr preferRelativeResize="0"/>
            <p:nvPr/>
          </p:nvPicPr>
          <p:blipFill rotWithShape="1">
            <a:blip r:embed="rId13">
              <a:alphaModFix/>
            </a:blip>
            <a:srcRect b="27731" l="22183" r="19183" t="0"/>
            <a:stretch/>
          </p:blipFill>
          <p:spPr>
            <a:xfrm>
              <a:off x="7431091" y="3869216"/>
              <a:ext cx="944101" cy="939600"/>
            </a:xfrm>
            <a:prstGeom prst="rect">
              <a:avLst/>
            </a:prstGeom>
            <a:noFill/>
            <a:ln>
              <a:noFill/>
            </a:ln>
          </p:spPr>
        </p:pic>
        <p:pic>
          <p:nvPicPr>
            <p:cNvPr descr="“小红书”的图片搜索结果" id="471" name="Google Shape;471;p17"/>
            <p:cNvPicPr preferRelativeResize="0"/>
            <p:nvPr/>
          </p:nvPicPr>
          <p:blipFill rotWithShape="1">
            <a:blip r:embed="rId14">
              <a:alphaModFix/>
            </a:blip>
            <a:srcRect b="36706" l="0" r="74758" t="0"/>
            <a:stretch/>
          </p:blipFill>
          <p:spPr>
            <a:xfrm>
              <a:off x="8651569" y="3869216"/>
              <a:ext cx="954626" cy="939600"/>
            </a:xfrm>
            <a:prstGeom prst="rect">
              <a:avLst/>
            </a:prstGeom>
            <a:noFill/>
            <a:ln>
              <a:noFill/>
            </a:ln>
          </p:spPr>
        </p:pic>
        <p:pic>
          <p:nvPicPr>
            <p:cNvPr descr="“新东方”的图片搜索结果" id="472" name="Google Shape;472;p17"/>
            <p:cNvPicPr preferRelativeResize="0"/>
            <p:nvPr/>
          </p:nvPicPr>
          <p:blipFill rotWithShape="1">
            <a:blip r:embed="rId15">
              <a:alphaModFix/>
            </a:blip>
            <a:srcRect b="0" l="0" r="0" t="0"/>
            <a:stretch/>
          </p:blipFill>
          <p:spPr>
            <a:xfrm>
              <a:off x="6215903" y="7003431"/>
              <a:ext cx="939600" cy="939600"/>
            </a:xfrm>
            <a:prstGeom prst="roundRect">
              <a:avLst>
                <a:gd fmla="val 16667" name="adj"/>
              </a:avLst>
            </a:prstGeom>
            <a:noFill/>
            <a:ln>
              <a:noFill/>
            </a:ln>
          </p:spPr>
        </p:pic>
        <p:pic>
          <p:nvPicPr>
            <p:cNvPr descr="“vipkid”的图片搜索结果" id="473" name="Google Shape;473;p17"/>
            <p:cNvPicPr preferRelativeResize="0"/>
            <p:nvPr/>
          </p:nvPicPr>
          <p:blipFill rotWithShape="1">
            <a:blip r:embed="rId16">
              <a:alphaModFix/>
            </a:blip>
            <a:srcRect b="0" l="0" r="0" t="0"/>
            <a:stretch/>
          </p:blipFill>
          <p:spPr>
            <a:xfrm>
              <a:off x="7435592" y="7003431"/>
              <a:ext cx="939600" cy="939600"/>
            </a:xfrm>
            <a:prstGeom prst="roundRect">
              <a:avLst>
                <a:gd fmla="val 16667" name="adj"/>
              </a:avLst>
            </a:prstGeom>
            <a:noFill/>
            <a:ln>
              <a:noFill/>
            </a:ln>
          </p:spPr>
        </p:pic>
        <p:sp>
          <p:nvSpPr>
            <p:cNvPr id="474" name="Google Shape;474;p17"/>
            <p:cNvSpPr txBox="1"/>
            <p:nvPr/>
          </p:nvSpPr>
          <p:spPr>
            <a:xfrm>
              <a:off x="10919485" y="2411994"/>
              <a:ext cx="2848170" cy="116208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cap="none" strike="noStrike">
                  <a:solidFill>
                    <a:srgbClr val="000000"/>
                  </a:solidFill>
                  <a:latin typeface="Times New Roman"/>
                  <a:ea typeface="Times New Roman"/>
                  <a:cs typeface="Times New Roman"/>
                  <a:sym typeface="Times New Roman"/>
                </a:rPr>
                <a:t>Radio and TV</a:t>
              </a:r>
              <a:endParaRPr/>
            </a:p>
            <a:p>
              <a:pPr indent="0" lvl="0" marL="0" marR="0" rtl="0" algn="l">
                <a:spcBef>
                  <a:spcPts val="0"/>
                </a:spcBef>
                <a:spcAft>
                  <a:spcPts val="0"/>
                </a:spcAft>
                <a:buNone/>
              </a:pPr>
              <a:r>
                <a:rPr b="1" i="0" lang="en-US" sz="2000" cap="none" strike="noStrike">
                  <a:solidFill>
                    <a:srgbClr val="000000"/>
                  </a:solidFill>
                  <a:latin typeface="Times New Roman"/>
                  <a:ea typeface="Times New Roman"/>
                  <a:cs typeface="Times New Roman"/>
                  <a:sym typeface="Times New Roman"/>
                </a:rPr>
                <a:t>live streaming</a:t>
              </a:r>
              <a:endParaRPr b="1" sz="2000">
                <a:solidFill>
                  <a:srgbClr val="7030A0"/>
                </a:solidFill>
                <a:latin typeface="Arial"/>
                <a:ea typeface="Arial"/>
                <a:cs typeface="Arial"/>
                <a:sym typeface="Arial"/>
              </a:endParaRPr>
            </a:p>
          </p:txBody>
        </p:sp>
        <p:pic>
          <p:nvPicPr>
            <p:cNvPr descr="“CNTV”的图片搜索结果" id="475" name="Google Shape;475;p17"/>
            <p:cNvPicPr preferRelativeResize="0"/>
            <p:nvPr/>
          </p:nvPicPr>
          <p:blipFill rotWithShape="1">
            <a:blip r:embed="rId17">
              <a:alphaModFix/>
            </a:blip>
            <a:srcRect b="0" l="0" r="0" t="0"/>
            <a:stretch/>
          </p:blipFill>
          <p:spPr>
            <a:xfrm>
              <a:off x="11187053" y="3869216"/>
              <a:ext cx="939600" cy="939600"/>
            </a:xfrm>
            <a:prstGeom prst="roundRect">
              <a:avLst>
                <a:gd fmla="val 16667" name="adj"/>
              </a:avLst>
            </a:prstGeom>
            <a:noFill/>
            <a:ln>
              <a:noFill/>
            </a:ln>
          </p:spPr>
        </p:pic>
        <p:pic>
          <p:nvPicPr>
            <p:cNvPr descr="“芒果TV”的图片搜索结果" id="476" name="Google Shape;476;p17"/>
            <p:cNvPicPr preferRelativeResize="0"/>
            <p:nvPr/>
          </p:nvPicPr>
          <p:blipFill rotWithShape="1">
            <a:blip r:embed="rId18">
              <a:alphaModFix/>
            </a:blip>
            <a:srcRect b="0" l="0" r="0" t="0"/>
            <a:stretch/>
          </p:blipFill>
          <p:spPr>
            <a:xfrm>
              <a:off x="12343570" y="3869216"/>
              <a:ext cx="939600" cy="939600"/>
            </a:xfrm>
            <a:prstGeom prst="roundRect">
              <a:avLst>
                <a:gd fmla="val 16667" name="adj"/>
              </a:avLst>
            </a:prstGeom>
            <a:noFill/>
            <a:ln>
              <a:noFill/>
            </a:ln>
          </p:spPr>
        </p:pic>
        <p:sp>
          <p:nvSpPr>
            <p:cNvPr id="477" name="Google Shape;477;p17"/>
            <p:cNvSpPr txBox="1"/>
            <p:nvPr/>
          </p:nvSpPr>
          <p:spPr>
            <a:xfrm>
              <a:off x="15031117" y="2413038"/>
              <a:ext cx="2827118" cy="116208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cap="none" strike="noStrike">
                  <a:solidFill>
                    <a:srgbClr val="000000"/>
                  </a:solidFill>
                  <a:latin typeface="Times New Roman"/>
                  <a:ea typeface="Times New Roman"/>
                  <a:cs typeface="Times New Roman"/>
                  <a:sym typeface="Times New Roman"/>
                </a:rPr>
                <a:t>Surveillance </a:t>
              </a:r>
              <a:endParaRPr/>
            </a:p>
            <a:p>
              <a:pPr indent="0" lvl="0" marL="0" marR="0" rtl="0" algn="l">
                <a:spcBef>
                  <a:spcPts val="0"/>
                </a:spcBef>
                <a:spcAft>
                  <a:spcPts val="0"/>
                </a:spcAft>
                <a:buNone/>
              </a:pPr>
              <a:r>
                <a:rPr b="1" i="0" lang="en-US" sz="2000" cap="none" strike="noStrike">
                  <a:solidFill>
                    <a:srgbClr val="000000"/>
                  </a:solidFill>
                  <a:latin typeface="Times New Roman"/>
                  <a:ea typeface="Times New Roman"/>
                  <a:cs typeface="Times New Roman"/>
                  <a:sym typeface="Times New Roman"/>
                </a:rPr>
                <a:t>live streaming</a:t>
              </a:r>
              <a:endParaRPr b="1" sz="2000">
                <a:solidFill>
                  <a:srgbClr val="7030A0"/>
                </a:solidFill>
                <a:latin typeface="Arial"/>
                <a:ea typeface="Arial"/>
                <a:cs typeface="Arial"/>
                <a:sym typeface="Arial"/>
              </a:endParaRPr>
            </a:p>
          </p:txBody>
        </p:sp>
        <p:sp>
          <p:nvSpPr>
            <p:cNvPr id="478" name="Google Shape;478;p17"/>
            <p:cNvSpPr txBox="1"/>
            <p:nvPr/>
          </p:nvSpPr>
          <p:spPr>
            <a:xfrm>
              <a:off x="15446794" y="3697327"/>
              <a:ext cx="997881" cy="82346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000">
                  <a:solidFill>
                    <a:schemeClr val="dk1"/>
                  </a:solidFill>
                  <a:latin typeface="Arial"/>
                  <a:ea typeface="Arial"/>
                  <a:cs typeface="Arial"/>
                  <a:sym typeface="Arial"/>
                </a:rPr>
                <a:t>······</a:t>
              </a:r>
              <a:endParaRPr b="1" sz="2000">
                <a:solidFill>
                  <a:srgbClr val="7030A0"/>
                </a:solidFill>
                <a:latin typeface="Arial"/>
                <a:ea typeface="Arial"/>
                <a:cs typeface="Arial"/>
                <a:sym typeface="Arial"/>
              </a:endParaRPr>
            </a:p>
          </p:txBody>
        </p:sp>
        <p:sp>
          <p:nvSpPr>
            <p:cNvPr id="479" name="Google Shape;479;p17"/>
            <p:cNvSpPr txBox="1"/>
            <p:nvPr/>
          </p:nvSpPr>
          <p:spPr>
            <a:xfrm>
              <a:off x="11225313" y="5398291"/>
              <a:ext cx="4675390" cy="90156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US" sz="2000" cap="none" strike="noStrike">
                  <a:solidFill>
                    <a:srgbClr val="000000"/>
                  </a:solidFill>
                  <a:latin typeface="Times New Roman"/>
                  <a:ea typeface="Times New Roman"/>
                  <a:cs typeface="Times New Roman"/>
                  <a:sym typeface="Times New Roman"/>
                </a:rPr>
                <a:t>Corporate training</a:t>
              </a:r>
              <a:endParaRPr b="1" sz="2000">
                <a:solidFill>
                  <a:schemeClr val="dk1"/>
                </a:solidFill>
                <a:latin typeface="Arial"/>
                <a:ea typeface="Arial"/>
                <a:cs typeface="Arial"/>
                <a:sym typeface="Arial"/>
              </a:endParaRPr>
            </a:p>
          </p:txBody>
        </p:sp>
        <p:pic>
          <p:nvPicPr>
            <p:cNvPr descr="“平安知鸟”的图片搜索结果" id="480" name="Google Shape;480;p17"/>
            <p:cNvPicPr preferRelativeResize="0"/>
            <p:nvPr/>
          </p:nvPicPr>
          <p:blipFill rotWithShape="1">
            <a:blip r:embed="rId19">
              <a:alphaModFix/>
            </a:blip>
            <a:srcRect b="0" l="0" r="0" t="0"/>
            <a:stretch/>
          </p:blipFill>
          <p:spPr>
            <a:xfrm>
              <a:off x="11187053" y="7003431"/>
              <a:ext cx="939600" cy="939600"/>
            </a:xfrm>
            <a:prstGeom prst="rect">
              <a:avLst/>
            </a:prstGeom>
            <a:noFill/>
            <a:ln>
              <a:noFill/>
            </a:ln>
          </p:spPr>
        </p:pic>
        <p:pic>
          <p:nvPicPr>
            <p:cNvPr descr="“麦当劳”的图片搜索结果" id="481" name="Google Shape;481;p17"/>
            <p:cNvPicPr preferRelativeResize="0"/>
            <p:nvPr/>
          </p:nvPicPr>
          <p:blipFill rotWithShape="1">
            <a:blip r:embed="rId20">
              <a:alphaModFix/>
            </a:blip>
            <a:srcRect b="0" l="0" r="0" t="0"/>
            <a:stretch/>
          </p:blipFill>
          <p:spPr>
            <a:xfrm>
              <a:off x="12343570" y="7003431"/>
              <a:ext cx="939600" cy="939600"/>
            </a:xfrm>
            <a:prstGeom prst="roundRect">
              <a:avLst>
                <a:gd fmla="val 16667" name="adj"/>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 name="Shape 39"/>
        <p:cNvGrpSpPr/>
        <p:nvPr/>
      </p:nvGrpSpPr>
      <p:grpSpPr>
        <a:xfrm>
          <a:off x="0" y="0"/>
          <a:ext cx="0" cy="0"/>
          <a:chOff x="0" y="0"/>
          <a:chExt cx="0" cy="0"/>
        </a:xfrm>
      </p:grpSpPr>
      <p:sp>
        <p:nvSpPr>
          <p:cNvPr id="40" name="Google Shape;40;p2"/>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Objectives</a:t>
            </a:r>
            <a:endParaRPr/>
          </a:p>
        </p:txBody>
      </p:sp>
      <p:sp>
        <p:nvSpPr>
          <p:cNvPr id="41" name="Google Shape;41;p2"/>
          <p:cNvSpPr txBox="1"/>
          <p:nvPr>
            <p:ph idx="1" type="body"/>
          </p:nvPr>
        </p:nvSpPr>
        <p:spPr>
          <a:xfrm>
            <a:off x="838201" y="1268760"/>
            <a:ext cx="10658399" cy="5040560"/>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After completing this course, you will be able to:</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Understand the industrial characteristics of live streaming, video on demand (VOD), and real-time communication (RTC) services in the video industry</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Master the scheme design of live streaming architecture</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Master the scheme design of VOD architecture</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Master the scheme design of RTC architecture</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Understand video industry solutions through case study</a:t>
            </a:r>
            <a:endParaRPr/>
          </a:p>
          <a:p>
            <a:pPr indent="-328071" lvl="0" marL="480471" rtl="0" algn="l">
              <a:lnSpc>
                <a:spcPct val="150000"/>
              </a:lnSpc>
              <a:spcBef>
                <a:spcPts val="0"/>
              </a:spcBef>
              <a:spcAft>
                <a:spcPts val="0"/>
              </a:spcAft>
              <a:buClr>
                <a:schemeClr val="accent1"/>
              </a:buClr>
              <a:buSzPts val="2400"/>
              <a:buFont typeface="Noto Sans Symbols"/>
              <a:buNone/>
            </a:pPr>
            <a:r>
              <a:t/>
            </a:r>
            <a:endParaRPr/>
          </a:p>
          <a:p>
            <a:pPr indent="-328071" lvl="0" marL="480471" rtl="0" algn="l">
              <a:lnSpc>
                <a:spcPct val="150000"/>
              </a:lnSpc>
              <a:spcBef>
                <a:spcPts val="0"/>
              </a:spcBef>
              <a:spcAft>
                <a:spcPts val="0"/>
              </a:spcAft>
              <a:buClr>
                <a:schemeClr val="accent1"/>
              </a:buClr>
              <a:buSzPts val="2400"/>
              <a:buFont typeface="Noto Sans Symbols"/>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18"/>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2.2 Tencent Cloud </a:t>
            </a:r>
            <a:r>
              <a:rPr lang="en-US" sz="3200">
                <a:latin typeface="Times New Roman"/>
                <a:ea typeface="Times New Roman"/>
                <a:cs typeface="Times New Roman"/>
                <a:sym typeface="Times New Roman"/>
              </a:rPr>
              <a:t>L</a:t>
            </a:r>
            <a:r>
              <a:rPr b="1" i="0" lang="en-US" sz="3200" cap="none" strike="noStrike">
                <a:solidFill>
                  <a:srgbClr val="00A4FF"/>
                </a:solidFill>
                <a:latin typeface="Times New Roman"/>
                <a:ea typeface="Times New Roman"/>
                <a:cs typeface="Times New Roman"/>
                <a:sym typeface="Times New Roman"/>
              </a:rPr>
              <a:t>ive </a:t>
            </a:r>
            <a:r>
              <a:rPr lang="en-US" sz="3200">
                <a:latin typeface="Times New Roman"/>
                <a:ea typeface="Times New Roman"/>
                <a:cs typeface="Times New Roman"/>
                <a:sym typeface="Times New Roman"/>
              </a:rPr>
              <a:t>S</a:t>
            </a:r>
            <a:r>
              <a:rPr b="1" i="0" lang="en-US" sz="3200" cap="none" strike="noStrike">
                <a:solidFill>
                  <a:srgbClr val="00A4FF"/>
                </a:solidFill>
                <a:latin typeface="Times New Roman"/>
                <a:ea typeface="Times New Roman"/>
                <a:cs typeface="Times New Roman"/>
                <a:sym typeface="Times New Roman"/>
              </a:rPr>
              <a:t>treaming solutions (continued)</a:t>
            </a:r>
            <a:endParaRPr/>
          </a:p>
        </p:txBody>
      </p:sp>
      <p:sp>
        <p:nvSpPr>
          <p:cNvPr id="487" name="Google Shape;487;p18"/>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Live streaming scenario 1:</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Press conference:</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Core requirements: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Support for tens of millions of concurrent viewers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Anti-network jitter and low latency</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Interactive features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Live push/HMTL5 watch</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Relevant services: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CSS, MLVB SDK, and commercial live streaming solution</a:t>
            </a:r>
            <a:endParaRPr/>
          </a:p>
          <a:p>
            <a:pPr indent="0" lvl="0" marL="0" rtl="0" algn="l">
              <a:lnSpc>
                <a:spcPct val="150000"/>
              </a:lnSpc>
              <a:spcBef>
                <a:spcPts val="0"/>
              </a:spcBef>
              <a:spcAft>
                <a:spcPts val="0"/>
              </a:spcAft>
              <a:buSzPts val="2400"/>
              <a:buNone/>
            </a:pPr>
            <a:r>
              <a:t/>
            </a:r>
            <a:endParaRPr/>
          </a:p>
        </p:txBody>
      </p:sp>
      <p:pic>
        <p:nvPicPr>
          <p:cNvPr id="488" name="Google Shape;488;p18"/>
          <p:cNvPicPr preferRelativeResize="0"/>
          <p:nvPr/>
        </p:nvPicPr>
        <p:blipFill rotWithShape="1">
          <a:blip r:embed="rId3">
            <a:alphaModFix/>
          </a:blip>
          <a:srcRect b="0" l="0" r="0" t="0"/>
          <a:stretch/>
        </p:blipFill>
        <p:spPr>
          <a:xfrm>
            <a:off x="7008422" y="1765490"/>
            <a:ext cx="4475811" cy="3327020"/>
          </a:xfrm>
          <a:prstGeom prst="rect">
            <a:avLst/>
          </a:prstGeom>
          <a:noFill/>
          <a:ln>
            <a:noFill/>
          </a:ln>
        </p:spPr>
      </p:pic>
      <p:sp>
        <p:nvSpPr>
          <p:cNvPr id="489" name="Google Shape;489;p18"/>
          <p:cNvSpPr/>
          <p:nvPr/>
        </p:nvSpPr>
        <p:spPr>
          <a:xfrm>
            <a:off x="8328247" y="5721054"/>
            <a:ext cx="2382360" cy="3661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cap="none" strike="noStrike">
                <a:solidFill>
                  <a:srgbClr val="000000"/>
                </a:solidFill>
                <a:latin typeface="Times New Roman"/>
                <a:ea typeface="Times New Roman"/>
                <a:cs typeface="Times New Roman"/>
                <a:sym typeface="Times New Roman"/>
              </a:rPr>
              <a:t>Press conference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19"/>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2.2 Tencent Cloud </a:t>
            </a:r>
            <a:r>
              <a:rPr lang="en-US" sz="3200">
                <a:latin typeface="Times New Roman"/>
                <a:ea typeface="Times New Roman"/>
                <a:cs typeface="Times New Roman"/>
                <a:sym typeface="Times New Roman"/>
              </a:rPr>
              <a:t>L</a:t>
            </a:r>
            <a:r>
              <a:rPr b="1" i="0" lang="en-US" sz="3200" cap="none" strike="noStrike">
                <a:solidFill>
                  <a:srgbClr val="00A4FF"/>
                </a:solidFill>
                <a:latin typeface="Times New Roman"/>
                <a:ea typeface="Times New Roman"/>
                <a:cs typeface="Times New Roman"/>
                <a:sym typeface="Times New Roman"/>
              </a:rPr>
              <a:t>ive </a:t>
            </a:r>
            <a:r>
              <a:rPr lang="en-US" sz="3200">
                <a:latin typeface="Times New Roman"/>
                <a:ea typeface="Times New Roman"/>
                <a:cs typeface="Times New Roman"/>
                <a:sym typeface="Times New Roman"/>
              </a:rPr>
              <a:t>S</a:t>
            </a:r>
            <a:r>
              <a:rPr b="1" i="0" lang="en-US" sz="3200" cap="none" strike="noStrike">
                <a:solidFill>
                  <a:srgbClr val="00A4FF"/>
                </a:solidFill>
                <a:latin typeface="Times New Roman"/>
                <a:ea typeface="Times New Roman"/>
                <a:cs typeface="Times New Roman"/>
                <a:sym typeface="Times New Roman"/>
              </a:rPr>
              <a:t>treaming solutions (continued)</a:t>
            </a:r>
            <a:endParaRPr/>
          </a:p>
        </p:txBody>
      </p:sp>
      <p:sp>
        <p:nvSpPr>
          <p:cNvPr id="495" name="Google Shape;495;p19"/>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Live streaming scenario 2:</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Show live streaming:</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Core requirements: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Features such as animated effect, like, and interaction</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Live streaming in multiple rooms</a:t>
            </a:r>
            <a:endParaRPr/>
          </a:p>
          <a:p>
            <a:pPr indent="-228591" lvl="1" marL="836063" rtl="0" algn="l">
              <a:lnSpc>
                <a:spcPct val="150000"/>
              </a:lnSpc>
              <a:spcBef>
                <a:spcPts val="500"/>
              </a:spcBef>
              <a:spcAft>
                <a:spcPts val="0"/>
              </a:spcAft>
              <a:buSzPts val="2000"/>
              <a:buNone/>
            </a:pPr>
            <a:r>
              <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Relevant services: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CSS and MLVB SDK</a:t>
            </a:r>
            <a:endParaRPr/>
          </a:p>
          <a:p>
            <a:pPr indent="0" lvl="0" marL="0" rtl="0" algn="l">
              <a:lnSpc>
                <a:spcPct val="150000"/>
              </a:lnSpc>
              <a:spcBef>
                <a:spcPts val="0"/>
              </a:spcBef>
              <a:spcAft>
                <a:spcPts val="0"/>
              </a:spcAft>
              <a:buSzPts val="2400"/>
              <a:buNone/>
            </a:pPr>
            <a:r>
              <a:t/>
            </a:r>
            <a:endParaRPr/>
          </a:p>
        </p:txBody>
      </p:sp>
      <p:sp>
        <p:nvSpPr>
          <p:cNvPr id="496" name="Google Shape;496;p19"/>
          <p:cNvSpPr/>
          <p:nvPr/>
        </p:nvSpPr>
        <p:spPr>
          <a:xfrm>
            <a:off x="8328247" y="5721054"/>
            <a:ext cx="2784399" cy="3661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cap="none" strike="noStrike">
                <a:solidFill>
                  <a:srgbClr val="000000"/>
                </a:solidFill>
                <a:latin typeface="Times New Roman"/>
                <a:ea typeface="Times New Roman"/>
                <a:cs typeface="Times New Roman"/>
                <a:sym typeface="Times New Roman"/>
              </a:rPr>
              <a:t>Show live streaming</a:t>
            </a:r>
            <a:endParaRPr/>
          </a:p>
        </p:txBody>
      </p:sp>
      <p:pic>
        <p:nvPicPr>
          <p:cNvPr id="497" name="Google Shape;497;p19"/>
          <p:cNvPicPr preferRelativeResize="0"/>
          <p:nvPr/>
        </p:nvPicPr>
        <p:blipFill rotWithShape="1">
          <a:blip r:embed="rId3">
            <a:alphaModFix/>
          </a:blip>
          <a:srcRect b="0" l="0" r="0" t="0"/>
          <a:stretch/>
        </p:blipFill>
        <p:spPr>
          <a:xfrm>
            <a:off x="7248128" y="1678550"/>
            <a:ext cx="4518301" cy="335860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20"/>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2.2 Tencent Cloud </a:t>
            </a:r>
            <a:r>
              <a:rPr lang="en-US" sz="3200">
                <a:latin typeface="Times New Roman"/>
                <a:ea typeface="Times New Roman"/>
                <a:cs typeface="Times New Roman"/>
                <a:sym typeface="Times New Roman"/>
              </a:rPr>
              <a:t>L</a:t>
            </a:r>
            <a:r>
              <a:rPr b="1" i="0" lang="en-US" sz="3200" cap="none" strike="noStrike">
                <a:solidFill>
                  <a:srgbClr val="00A4FF"/>
                </a:solidFill>
                <a:latin typeface="Times New Roman"/>
                <a:ea typeface="Times New Roman"/>
                <a:cs typeface="Times New Roman"/>
                <a:sym typeface="Times New Roman"/>
              </a:rPr>
              <a:t>ive </a:t>
            </a:r>
            <a:r>
              <a:rPr lang="en-US" sz="3200">
                <a:latin typeface="Times New Roman"/>
                <a:ea typeface="Times New Roman"/>
                <a:cs typeface="Times New Roman"/>
                <a:sym typeface="Times New Roman"/>
              </a:rPr>
              <a:t>S</a:t>
            </a:r>
            <a:r>
              <a:rPr b="1" i="0" lang="en-US" sz="3200" cap="none" strike="noStrike">
                <a:solidFill>
                  <a:srgbClr val="00A4FF"/>
                </a:solidFill>
                <a:latin typeface="Times New Roman"/>
                <a:ea typeface="Times New Roman"/>
                <a:cs typeface="Times New Roman"/>
                <a:sym typeface="Times New Roman"/>
              </a:rPr>
              <a:t>treaming solutions (continued)</a:t>
            </a:r>
            <a:endParaRPr/>
          </a:p>
        </p:txBody>
      </p:sp>
      <p:sp>
        <p:nvSpPr>
          <p:cNvPr id="503" name="Google Shape;503;p20"/>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00000"/>
              </a:lnSpc>
              <a:spcBef>
                <a:spcPts val="0"/>
              </a:spcBef>
              <a:spcAft>
                <a:spcPts val="0"/>
              </a:spcAft>
              <a:buSzPts val="2400"/>
              <a:buChar char="●"/>
            </a:pPr>
            <a:r>
              <a:rPr b="0" i="0" lang="en-US" sz="2400" cap="none" strike="noStrike">
                <a:solidFill>
                  <a:srgbClr val="000000"/>
                </a:solidFill>
                <a:latin typeface="Times New Roman"/>
                <a:ea typeface="Times New Roman"/>
                <a:cs typeface="Times New Roman"/>
                <a:sym typeface="Times New Roman"/>
              </a:rPr>
              <a:t>Live streaming scenario 3:</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Education and training: TRTC, CSS, and VOD</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One-to-One online education</a:t>
            </a:r>
            <a:endParaRPr/>
          </a:p>
          <a:p>
            <a:pPr indent="-228594" lvl="2" marL="1142971" rtl="0" algn="l">
              <a:lnSpc>
                <a:spcPct val="10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Personalized tutoring</a:t>
            </a:r>
            <a:endParaRPr/>
          </a:p>
          <a:p>
            <a:pPr indent="-228594" lvl="2" marL="1142971" rtl="0" algn="l">
              <a:lnSpc>
                <a:spcPct val="10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Immersive interactive experience</a:t>
            </a:r>
            <a:endParaRPr/>
          </a:p>
          <a:p>
            <a:pPr indent="-228591" lvl="1" marL="836063" rtl="0" algn="l">
              <a:lnSpc>
                <a:spcPct val="100000"/>
              </a:lnSpc>
              <a:spcBef>
                <a:spcPts val="500"/>
              </a:spcBef>
              <a:spcAft>
                <a:spcPts val="0"/>
              </a:spcAft>
              <a:buSzPts val="2000"/>
              <a:buNone/>
            </a:pPr>
            <a:r>
              <a:t/>
            </a:r>
            <a:endParaRPr/>
          </a:p>
          <a:p>
            <a:pPr indent="0" lvl="0" marL="0" rtl="0" algn="l">
              <a:lnSpc>
                <a:spcPct val="100000"/>
              </a:lnSpc>
              <a:spcBef>
                <a:spcPts val="0"/>
              </a:spcBef>
              <a:spcAft>
                <a:spcPts val="0"/>
              </a:spcAft>
              <a:buSzPts val="2400"/>
              <a:buNone/>
            </a:pPr>
            <a:r>
              <a:t/>
            </a:r>
            <a:endParaRPr/>
          </a:p>
        </p:txBody>
      </p:sp>
      <p:sp>
        <p:nvSpPr>
          <p:cNvPr id="504" name="Google Shape;504;p20"/>
          <p:cNvSpPr/>
          <p:nvPr/>
        </p:nvSpPr>
        <p:spPr>
          <a:xfrm>
            <a:off x="2207568" y="6042770"/>
            <a:ext cx="3892850" cy="3661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cap="none" strike="noStrike">
                <a:solidFill>
                  <a:srgbClr val="000000"/>
                </a:solidFill>
                <a:latin typeface="Times New Roman"/>
                <a:ea typeface="Times New Roman"/>
                <a:cs typeface="Times New Roman"/>
                <a:sym typeface="Times New Roman"/>
              </a:rPr>
              <a:t>One-to-One online education</a:t>
            </a:r>
            <a:endParaRPr/>
          </a:p>
        </p:txBody>
      </p:sp>
      <p:pic>
        <p:nvPicPr>
          <p:cNvPr id="505" name="Google Shape;505;p20"/>
          <p:cNvPicPr preferRelativeResize="0"/>
          <p:nvPr/>
        </p:nvPicPr>
        <p:blipFill rotWithShape="1">
          <a:blip r:embed="rId3">
            <a:alphaModFix/>
          </a:blip>
          <a:srcRect b="0" l="0" r="0" t="0"/>
          <a:stretch/>
        </p:blipFill>
        <p:spPr>
          <a:xfrm>
            <a:off x="1939621" y="3405935"/>
            <a:ext cx="2878751" cy="2139872"/>
          </a:xfrm>
          <a:prstGeom prst="rect">
            <a:avLst/>
          </a:prstGeom>
          <a:noFill/>
          <a:ln>
            <a:noFill/>
          </a:ln>
        </p:spPr>
      </p:pic>
      <p:sp>
        <p:nvSpPr>
          <p:cNvPr id="506" name="Google Shape;506;p20"/>
          <p:cNvSpPr txBox="1"/>
          <p:nvPr/>
        </p:nvSpPr>
        <p:spPr>
          <a:xfrm>
            <a:off x="6745213" y="1870131"/>
            <a:ext cx="4608586" cy="1872555"/>
          </a:xfrm>
          <a:prstGeom prst="rect">
            <a:avLst/>
          </a:prstGeom>
          <a:noFill/>
          <a:ln>
            <a:noFill/>
          </a:ln>
        </p:spPr>
        <p:txBody>
          <a:bodyPr anchorCtr="0" anchor="t" bIns="45700" lIns="91425" spcFirstLastPara="1" rIns="91425" wrap="square" tIns="45700">
            <a:noAutofit/>
          </a:bodyPr>
          <a:lstStyle/>
          <a:p>
            <a:pPr indent="-355591" lvl="1" marL="836063" marR="0" rtl="0" algn="l">
              <a:lnSpc>
                <a:spcPct val="100000"/>
              </a:lnSpc>
              <a:spcBef>
                <a:spcPts val="0"/>
              </a:spcBef>
              <a:spcAft>
                <a:spcPts val="0"/>
              </a:spcAft>
              <a:buClr>
                <a:schemeClr val="accent1"/>
              </a:buClr>
              <a:buSzPts val="2000"/>
              <a:buFont typeface="Noto Sans Symbols"/>
              <a:buChar char="■"/>
            </a:pPr>
            <a:r>
              <a:rPr b="0" i="0" lang="en-US" sz="2000" u="none" cap="none" strike="noStrike">
                <a:solidFill>
                  <a:srgbClr val="000000"/>
                </a:solidFill>
                <a:latin typeface="Times New Roman"/>
                <a:ea typeface="Times New Roman"/>
                <a:cs typeface="Times New Roman"/>
                <a:sym typeface="Times New Roman"/>
              </a:rPr>
              <a:t>Small class:</a:t>
            </a:r>
            <a:endParaRPr b="0" i="0" sz="2000" u="none" cap="none" strike="noStrike">
              <a:solidFill>
                <a:schemeClr val="dk1"/>
              </a:solidFill>
              <a:latin typeface="Arial"/>
              <a:ea typeface="Arial"/>
              <a:cs typeface="Arial"/>
              <a:sym typeface="Arial"/>
            </a:endParaRPr>
          </a:p>
          <a:p>
            <a:pPr indent="-228594" lvl="2" marL="1142971" marR="0" rtl="0" algn="l">
              <a:lnSpc>
                <a:spcPct val="100000"/>
              </a:lnSpc>
              <a:spcBef>
                <a:spcPts val="500"/>
              </a:spcBef>
              <a:spcAft>
                <a:spcPts val="0"/>
              </a:spcAft>
              <a:buClr>
                <a:schemeClr val="accent1"/>
              </a:buClr>
              <a:buSzPts val="1800"/>
              <a:buFont typeface="Noto Sans Symbols"/>
              <a:buChar char="✔"/>
            </a:pPr>
            <a:r>
              <a:rPr b="0" i="0" lang="en-US" sz="1800" u="none" cap="none" strike="noStrike">
                <a:solidFill>
                  <a:srgbClr val="000000"/>
                </a:solidFill>
                <a:latin typeface="Times New Roman"/>
                <a:ea typeface="Times New Roman"/>
                <a:cs typeface="Times New Roman"/>
                <a:sym typeface="Times New Roman"/>
              </a:rPr>
              <a:t>Social networking-style online education</a:t>
            </a:r>
            <a:endParaRPr b="0" i="0" sz="1800" u="none" cap="none" strike="noStrike">
              <a:solidFill>
                <a:schemeClr val="dk1"/>
              </a:solidFill>
              <a:latin typeface="Arial"/>
              <a:ea typeface="Arial"/>
              <a:cs typeface="Arial"/>
              <a:sym typeface="Arial"/>
            </a:endParaRPr>
          </a:p>
          <a:p>
            <a:pPr indent="-228594" lvl="2" marL="1142971" marR="0" rtl="0" algn="l">
              <a:lnSpc>
                <a:spcPct val="100000"/>
              </a:lnSpc>
              <a:spcBef>
                <a:spcPts val="500"/>
              </a:spcBef>
              <a:spcAft>
                <a:spcPts val="0"/>
              </a:spcAft>
              <a:buClr>
                <a:schemeClr val="accent1"/>
              </a:buClr>
              <a:buSzPts val="1800"/>
              <a:buFont typeface="Noto Sans Symbols"/>
              <a:buChar char="✔"/>
            </a:pPr>
            <a:r>
              <a:rPr b="0" i="0" lang="en-US" sz="1800" u="none" cap="none" strike="noStrike">
                <a:solidFill>
                  <a:srgbClr val="000000"/>
                </a:solidFill>
                <a:latin typeface="Times New Roman"/>
                <a:ea typeface="Times New Roman"/>
                <a:cs typeface="Times New Roman"/>
                <a:sym typeface="Times New Roman"/>
              </a:rPr>
              <a:t>Engaging teaching methods</a:t>
            </a:r>
            <a:endParaRPr b="0" i="0" sz="1800" u="none" cap="none" strike="noStrike">
              <a:solidFill>
                <a:schemeClr val="dk1"/>
              </a:solidFill>
              <a:latin typeface="Arial"/>
              <a:ea typeface="Arial"/>
              <a:cs typeface="Arial"/>
              <a:sym typeface="Arial"/>
            </a:endParaRPr>
          </a:p>
        </p:txBody>
      </p:sp>
      <p:pic>
        <p:nvPicPr>
          <p:cNvPr id="507" name="Google Shape;507;p20"/>
          <p:cNvPicPr preferRelativeResize="0"/>
          <p:nvPr/>
        </p:nvPicPr>
        <p:blipFill rotWithShape="1">
          <a:blip r:embed="rId4">
            <a:alphaModFix/>
          </a:blip>
          <a:srcRect b="0" l="0" r="0" t="0"/>
          <a:stretch/>
        </p:blipFill>
        <p:spPr>
          <a:xfrm>
            <a:off x="7611779" y="3405935"/>
            <a:ext cx="2875453" cy="2139872"/>
          </a:xfrm>
          <a:prstGeom prst="rect">
            <a:avLst/>
          </a:prstGeom>
          <a:noFill/>
          <a:ln>
            <a:noFill/>
          </a:ln>
        </p:spPr>
      </p:pic>
      <p:sp>
        <p:nvSpPr>
          <p:cNvPr id="508" name="Google Shape;508;p20"/>
          <p:cNvSpPr/>
          <p:nvPr/>
        </p:nvSpPr>
        <p:spPr>
          <a:xfrm>
            <a:off x="8380093" y="6042770"/>
            <a:ext cx="1619486" cy="3661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cap="none" strike="noStrike">
                <a:solidFill>
                  <a:srgbClr val="000000"/>
                </a:solidFill>
                <a:latin typeface="Times New Roman"/>
                <a:ea typeface="Times New Roman"/>
                <a:cs typeface="Times New Roman"/>
                <a:sym typeface="Times New Roman"/>
              </a:rPr>
              <a:t>Small class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21"/>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2.2 Tencent Cloud </a:t>
            </a:r>
            <a:r>
              <a:rPr lang="en-US" sz="3200">
                <a:latin typeface="Times New Roman"/>
                <a:ea typeface="Times New Roman"/>
                <a:cs typeface="Times New Roman"/>
                <a:sym typeface="Times New Roman"/>
              </a:rPr>
              <a:t>L</a:t>
            </a:r>
            <a:r>
              <a:rPr b="1" i="0" lang="en-US" sz="3200" cap="none" strike="noStrike">
                <a:solidFill>
                  <a:srgbClr val="00A4FF"/>
                </a:solidFill>
                <a:latin typeface="Times New Roman"/>
                <a:ea typeface="Times New Roman"/>
                <a:cs typeface="Times New Roman"/>
                <a:sym typeface="Times New Roman"/>
              </a:rPr>
              <a:t>ive </a:t>
            </a:r>
            <a:r>
              <a:rPr lang="en-US" sz="3200">
                <a:latin typeface="Times New Roman"/>
                <a:ea typeface="Times New Roman"/>
                <a:cs typeface="Times New Roman"/>
                <a:sym typeface="Times New Roman"/>
              </a:rPr>
              <a:t>S</a:t>
            </a:r>
            <a:r>
              <a:rPr b="1" i="0" lang="en-US" sz="3200" cap="none" strike="noStrike">
                <a:solidFill>
                  <a:srgbClr val="00A4FF"/>
                </a:solidFill>
                <a:latin typeface="Times New Roman"/>
                <a:ea typeface="Times New Roman"/>
                <a:cs typeface="Times New Roman"/>
                <a:sym typeface="Times New Roman"/>
              </a:rPr>
              <a:t>treaming solutions (continued)</a:t>
            </a:r>
            <a:endParaRPr/>
          </a:p>
        </p:txBody>
      </p:sp>
      <p:sp>
        <p:nvSpPr>
          <p:cNvPr id="514" name="Google Shape;514;p21"/>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Live streaming scenario 3:</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Big open class: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Support for millions of concurrent viewers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Ultra-Low latency</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Video-based Q&amp;A</a:t>
            </a:r>
            <a:endParaRPr/>
          </a:p>
          <a:p>
            <a:pPr indent="-228591" lvl="1" marL="836063" rtl="0" algn="l">
              <a:lnSpc>
                <a:spcPct val="150000"/>
              </a:lnSpc>
              <a:spcBef>
                <a:spcPts val="500"/>
              </a:spcBef>
              <a:spcAft>
                <a:spcPts val="0"/>
              </a:spcAft>
              <a:buSzPts val="2000"/>
              <a:buNone/>
            </a:pPr>
            <a:r>
              <a:t/>
            </a:r>
            <a:endParaRPr/>
          </a:p>
          <a:p>
            <a:pPr indent="0" lvl="0" marL="0" rtl="0" algn="l">
              <a:lnSpc>
                <a:spcPct val="150000"/>
              </a:lnSpc>
              <a:spcBef>
                <a:spcPts val="0"/>
              </a:spcBef>
              <a:spcAft>
                <a:spcPts val="0"/>
              </a:spcAft>
              <a:buSzPts val="2400"/>
              <a:buNone/>
            </a:pPr>
            <a:r>
              <a:t/>
            </a:r>
            <a:endParaRPr/>
          </a:p>
        </p:txBody>
      </p:sp>
      <p:sp>
        <p:nvSpPr>
          <p:cNvPr id="515" name="Google Shape;515;p21"/>
          <p:cNvSpPr/>
          <p:nvPr/>
        </p:nvSpPr>
        <p:spPr>
          <a:xfrm>
            <a:off x="2211078" y="6042770"/>
            <a:ext cx="2021476" cy="3661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cap="none" strike="noStrike">
                <a:solidFill>
                  <a:srgbClr val="000000"/>
                </a:solidFill>
                <a:latin typeface="Times New Roman"/>
                <a:ea typeface="Times New Roman"/>
                <a:cs typeface="Times New Roman"/>
                <a:sym typeface="Times New Roman"/>
              </a:rPr>
              <a:t>Big open class</a:t>
            </a:r>
            <a:endParaRPr/>
          </a:p>
        </p:txBody>
      </p:sp>
      <p:sp>
        <p:nvSpPr>
          <p:cNvPr id="516" name="Google Shape;516;p21"/>
          <p:cNvSpPr txBox="1"/>
          <p:nvPr/>
        </p:nvSpPr>
        <p:spPr>
          <a:xfrm>
            <a:off x="6745213" y="1772469"/>
            <a:ext cx="4608586" cy="1872555"/>
          </a:xfrm>
          <a:prstGeom prst="rect">
            <a:avLst/>
          </a:prstGeom>
          <a:noFill/>
          <a:ln>
            <a:noFill/>
          </a:ln>
        </p:spPr>
        <p:txBody>
          <a:bodyPr anchorCtr="0" anchor="t" bIns="45700" lIns="91425" spcFirstLastPara="1" rIns="91425" wrap="square" tIns="45700">
            <a:noAutofit/>
          </a:bodyPr>
          <a:lstStyle/>
          <a:p>
            <a:pPr indent="-355591" lvl="1" marL="836063" marR="0" rtl="0" algn="l">
              <a:lnSpc>
                <a:spcPct val="150000"/>
              </a:lnSpc>
              <a:spcBef>
                <a:spcPts val="0"/>
              </a:spcBef>
              <a:spcAft>
                <a:spcPts val="0"/>
              </a:spcAft>
              <a:buClr>
                <a:schemeClr val="accent1"/>
              </a:buClr>
              <a:buSzPts val="2000"/>
              <a:buFont typeface="Noto Sans Symbols"/>
              <a:buChar char="■"/>
            </a:pPr>
            <a:r>
              <a:rPr b="0" i="0" lang="en-US" sz="2000" u="none" cap="none" strike="noStrike">
                <a:solidFill>
                  <a:srgbClr val="000000"/>
                </a:solidFill>
                <a:latin typeface="Times New Roman"/>
                <a:ea typeface="Times New Roman"/>
                <a:cs typeface="Times New Roman"/>
                <a:sym typeface="Times New Roman"/>
              </a:rPr>
              <a:t>Training in enterprises</a:t>
            </a:r>
            <a:endParaRPr b="0" i="0" sz="2000" u="none" cap="none" strike="noStrike">
              <a:solidFill>
                <a:schemeClr val="dk1"/>
              </a:solidFill>
              <a:latin typeface="Arial"/>
              <a:ea typeface="Arial"/>
              <a:cs typeface="Arial"/>
              <a:sym typeface="Arial"/>
            </a:endParaRPr>
          </a:p>
          <a:p>
            <a:pPr indent="-228594" lvl="2" marL="1142971" marR="0" rtl="0" algn="l">
              <a:lnSpc>
                <a:spcPct val="150000"/>
              </a:lnSpc>
              <a:spcBef>
                <a:spcPts val="500"/>
              </a:spcBef>
              <a:spcAft>
                <a:spcPts val="0"/>
              </a:spcAft>
              <a:buClr>
                <a:schemeClr val="accent1"/>
              </a:buClr>
              <a:buSzPts val="1800"/>
              <a:buFont typeface="Noto Sans Symbols"/>
              <a:buChar char="✔"/>
            </a:pPr>
            <a:r>
              <a:rPr b="0" i="0" lang="en-US" sz="1800" u="none" cap="none" strike="noStrike">
                <a:solidFill>
                  <a:srgbClr val="000000"/>
                </a:solidFill>
                <a:latin typeface="Times New Roman"/>
                <a:ea typeface="Times New Roman"/>
                <a:cs typeface="Times New Roman"/>
                <a:sym typeface="Times New Roman"/>
              </a:rPr>
              <a:t>Interconnection between all platforms</a:t>
            </a:r>
            <a:endParaRPr b="0" i="0" sz="1800" u="none" cap="none" strike="noStrike">
              <a:solidFill>
                <a:schemeClr val="dk1"/>
              </a:solidFill>
              <a:latin typeface="Arial"/>
              <a:ea typeface="Arial"/>
              <a:cs typeface="Arial"/>
              <a:sym typeface="Arial"/>
            </a:endParaRPr>
          </a:p>
          <a:p>
            <a:pPr indent="-228594" lvl="2" marL="1142971" marR="0" rtl="0" algn="l">
              <a:lnSpc>
                <a:spcPct val="150000"/>
              </a:lnSpc>
              <a:spcBef>
                <a:spcPts val="500"/>
              </a:spcBef>
              <a:spcAft>
                <a:spcPts val="0"/>
              </a:spcAft>
              <a:buClr>
                <a:schemeClr val="accent1"/>
              </a:buClr>
              <a:buSzPts val="1800"/>
              <a:buFont typeface="Noto Sans Symbols"/>
              <a:buChar char="✔"/>
            </a:pPr>
            <a:r>
              <a:rPr b="0" i="0" lang="en-US" sz="1800" u="none" cap="none" strike="noStrike">
                <a:solidFill>
                  <a:srgbClr val="000000"/>
                </a:solidFill>
                <a:latin typeface="Times New Roman"/>
                <a:ea typeface="Times New Roman"/>
                <a:cs typeface="Times New Roman"/>
                <a:sym typeface="Times New Roman"/>
              </a:rPr>
              <a:t>Ultra-Low latency</a:t>
            </a:r>
            <a:endParaRPr b="0" i="0" sz="1800" u="none" cap="none" strike="noStrike">
              <a:solidFill>
                <a:schemeClr val="dk1"/>
              </a:solidFill>
              <a:latin typeface="Arial"/>
              <a:ea typeface="Arial"/>
              <a:cs typeface="Arial"/>
              <a:sym typeface="Arial"/>
            </a:endParaRPr>
          </a:p>
          <a:p>
            <a:pPr indent="-228594" lvl="2" marL="1142971" marR="0" rtl="0" algn="l">
              <a:lnSpc>
                <a:spcPct val="150000"/>
              </a:lnSpc>
              <a:spcBef>
                <a:spcPts val="500"/>
              </a:spcBef>
              <a:spcAft>
                <a:spcPts val="0"/>
              </a:spcAft>
              <a:buClr>
                <a:schemeClr val="accent1"/>
              </a:buClr>
              <a:buSzPts val="1800"/>
              <a:buFont typeface="Noto Sans Symbols"/>
              <a:buChar char="✔"/>
            </a:pPr>
            <a:r>
              <a:rPr b="0" i="0" lang="en-US" sz="1800" u="none" cap="none" strike="noStrike">
                <a:solidFill>
                  <a:srgbClr val="000000"/>
                </a:solidFill>
                <a:latin typeface="Times New Roman"/>
                <a:ea typeface="Times New Roman"/>
                <a:cs typeface="Times New Roman"/>
                <a:sym typeface="Times New Roman"/>
              </a:rPr>
              <a:t>Strong anti-network jitter capability</a:t>
            </a:r>
            <a:endParaRPr b="0" i="0" sz="1800" u="none" cap="none" strike="noStrike">
              <a:solidFill>
                <a:schemeClr val="dk1"/>
              </a:solidFill>
              <a:latin typeface="Arial"/>
              <a:ea typeface="Arial"/>
              <a:cs typeface="Arial"/>
              <a:sym typeface="Arial"/>
            </a:endParaRPr>
          </a:p>
        </p:txBody>
      </p:sp>
      <p:sp>
        <p:nvSpPr>
          <p:cNvPr id="517" name="Google Shape;517;p21"/>
          <p:cNvSpPr/>
          <p:nvPr/>
        </p:nvSpPr>
        <p:spPr>
          <a:xfrm>
            <a:off x="8380093" y="6042770"/>
            <a:ext cx="2585490" cy="3661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cap="none" strike="noStrike">
                <a:solidFill>
                  <a:srgbClr val="000000"/>
                </a:solidFill>
                <a:latin typeface="Times New Roman"/>
                <a:ea typeface="Times New Roman"/>
                <a:cs typeface="Times New Roman"/>
                <a:sym typeface="Times New Roman"/>
              </a:rPr>
              <a:t>Corporate training</a:t>
            </a:r>
            <a:endParaRPr/>
          </a:p>
        </p:txBody>
      </p:sp>
      <p:pic>
        <p:nvPicPr>
          <p:cNvPr id="518" name="Google Shape;518;p21"/>
          <p:cNvPicPr preferRelativeResize="0"/>
          <p:nvPr/>
        </p:nvPicPr>
        <p:blipFill rotWithShape="1">
          <a:blip r:embed="rId3">
            <a:alphaModFix/>
          </a:blip>
          <a:srcRect b="0" l="0" r="0" t="0"/>
          <a:stretch/>
        </p:blipFill>
        <p:spPr>
          <a:xfrm>
            <a:off x="1441116" y="3886874"/>
            <a:ext cx="2878751" cy="2139872"/>
          </a:xfrm>
          <a:prstGeom prst="rect">
            <a:avLst/>
          </a:prstGeom>
          <a:noFill/>
          <a:ln>
            <a:noFill/>
          </a:ln>
        </p:spPr>
      </p:pic>
      <p:pic>
        <p:nvPicPr>
          <p:cNvPr id="519" name="Google Shape;519;p21"/>
          <p:cNvPicPr preferRelativeResize="0"/>
          <p:nvPr/>
        </p:nvPicPr>
        <p:blipFill rotWithShape="1">
          <a:blip r:embed="rId4">
            <a:alphaModFix/>
          </a:blip>
          <a:srcRect b="0" l="0" r="0" t="0"/>
          <a:stretch/>
        </p:blipFill>
        <p:spPr>
          <a:xfrm>
            <a:off x="7493351" y="4040550"/>
            <a:ext cx="2705524" cy="20111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22"/>
          <p:cNvSpPr txBox="1"/>
          <p:nvPr/>
        </p:nvSpPr>
        <p:spPr>
          <a:xfrm>
            <a:off x="2306638" y="2057400"/>
            <a:ext cx="1435100" cy="2755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6600" cap="none" strike="noStrike">
                <a:solidFill>
                  <a:srgbClr val="1CADE4"/>
                </a:solidFill>
                <a:latin typeface="Times New Roman"/>
                <a:ea typeface="Times New Roman"/>
                <a:cs typeface="Times New Roman"/>
                <a:sym typeface="Times New Roman"/>
              </a:rPr>
              <a:t> </a:t>
            </a:r>
            <a:endParaRPr/>
          </a:p>
        </p:txBody>
      </p:sp>
      <p:sp>
        <p:nvSpPr>
          <p:cNvPr id="525" name="Google Shape;525;p22"/>
          <p:cNvSpPr txBox="1"/>
          <p:nvPr/>
        </p:nvSpPr>
        <p:spPr>
          <a:xfrm>
            <a:off x="488559" y="3109782"/>
            <a:ext cx="3697807" cy="5796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200" cap="none" strike="noStrike">
                <a:solidFill>
                  <a:srgbClr val="DDDDDD"/>
                </a:solidFill>
                <a:latin typeface="Times New Roman"/>
                <a:ea typeface="Times New Roman"/>
                <a:cs typeface="Times New Roman"/>
                <a:sym typeface="Times New Roman"/>
              </a:rPr>
              <a:t>CONTENTS</a:t>
            </a:r>
            <a:endParaRPr sz="3200">
              <a:solidFill>
                <a:srgbClr val="DDDDDD"/>
              </a:solidFill>
              <a:latin typeface="Arial"/>
              <a:ea typeface="Arial"/>
              <a:cs typeface="Arial"/>
              <a:sym typeface="Arial"/>
            </a:endParaRPr>
          </a:p>
        </p:txBody>
      </p:sp>
      <p:sp>
        <p:nvSpPr>
          <p:cNvPr id="526" name="Google Shape;526;p22"/>
          <p:cNvSpPr/>
          <p:nvPr/>
        </p:nvSpPr>
        <p:spPr>
          <a:xfrm>
            <a:off x="5015879" y="1574931"/>
            <a:ext cx="6124425" cy="638175"/>
          </a:xfrm>
          <a:prstGeom prst="rect">
            <a:avLst/>
          </a:prstGeom>
          <a:noFill/>
          <a:ln cap="flat" cmpd="sng" w="9525">
            <a:solidFill>
              <a:srgbClr val="01ACF1"/>
            </a:solidFill>
            <a:prstDash val="solid"/>
            <a:round/>
            <a:headEnd len="sm" w="sm" type="none"/>
            <a:tailEnd len="sm" w="sm" type="none"/>
          </a:ln>
        </p:spPr>
        <p:txBody>
          <a:bodyPr anchorCtr="0" anchor="ctr" bIns="0" lIns="180000" spcFirstLastPara="1" rIns="0" wrap="square" tIns="0">
            <a:normAutofit/>
          </a:bodyPr>
          <a:lstStyle/>
          <a:p>
            <a:pPr indent="0" lvl="0" marL="0" marR="0" rtl="0" algn="l">
              <a:spcBef>
                <a:spcPts val="0"/>
              </a:spcBef>
              <a:spcAft>
                <a:spcPts val="0"/>
              </a:spcAft>
              <a:buNone/>
            </a:pPr>
            <a:r>
              <a:rPr b="1" i="0" lang="en-US" sz="2340" cap="none" strike="noStrike">
                <a:solidFill>
                  <a:srgbClr val="00B0F0"/>
                </a:solidFill>
                <a:latin typeface="Times New Roman"/>
                <a:ea typeface="Times New Roman"/>
                <a:cs typeface="Times New Roman"/>
                <a:sym typeface="Times New Roman"/>
              </a:rPr>
              <a:t>Section 3. Scheme Design of VOD Scenario</a:t>
            </a:r>
            <a:endParaRPr/>
          </a:p>
        </p:txBody>
      </p:sp>
      <p:sp>
        <p:nvSpPr>
          <p:cNvPr id="527" name="Google Shape;527;p22"/>
          <p:cNvSpPr/>
          <p:nvPr/>
        </p:nvSpPr>
        <p:spPr>
          <a:xfrm>
            <a:off x="4950792" y="1574931"/>
            <a:ext cx="68263" cy="638175"/>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2400">
              <a:solidFill>
                <a:srgbClr val="1482AB"/>
              </a:solidFill>
              <a:latin typeface="Arial"/>
              <a:ea typeface="Arial"/>
              <a:cs typeface="Arial"/>
              <a:sym typeface="Arial"/>
            </a:endParaRPr>
          </a:p>
        </p:txBody>
      </p:sp>
      <p:grpSp>
        <p:nvGrpSpPr>
          <p:cNvPr id="528" name="Google Shape;528;p22"/>
          <p:cNvGrpSpPr/>
          <p:nvPr/>
        </p:nvGrpSpPr>
        <p:grpSpPr>
          <a:xfrm>
            <a:off x="4950791" y="2322778"/>
            <a:ext cx="5268161" cy="2512877"/>
            <a:chOff x="0" y="0"/>
            <a:chExt cx="5268161" cy="2512877"/>
          </a:xfrm>
        </p:grpSpPr>
        <p:cxnSp>
          <p:nvCxnSpPr>
            <p:cNvPr id="529" name="Google Shape;529;p22"/>
            <p:cNvCxnSpPr/>
            <p:nvPr/>
          </p:nvCxnSpPr>
          <p:spPr>
            <a:xfrm>
              <a:off x="0" y="0"/>
              <a:ext cx="5268161" cy="0"/>
            </a:xfrm>
            <a:prstGeom prst="straightConnector1">
              <a:avLst/>
            </a:prstGeom>
            <a:solidFill>
              <a:srgbClr val="19ACE4"/>
            </a:solidFill>
            <a:ln cap="flat" cmpd="sng" w="25400">
              <a:solidFill>
                <a:srgbClr val="19ACE4"/>
              </a:solidFill>
              <a:prstDash val="solid"/>
              <a:round/>
              <a:headEnd len="sm" w="sm" type="none"/>
              <a:tailEnd len="sm" w="sm" type="none"/>
            </a:ln>
          </p:spPr>
        </p:cxnSp>
        <p:sp>
          <p:nvSpPr>
            <p:cNvPr id="530" name="Google Shape;530;p22"/>
            <p:cNvSpPr/>
            <p:nvPr/>
          </p:nvSpPr>
          <p:spPr>
            <a:xfrm>
              <a:off x="0" y="0"/>
              <a:ext cx="398730" cy="251287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2"/>
            <p:cNvSpPr txBox="1"/>
            <p:nvPr/>
          </p:nvSpPr>
          <p:spPr>
            <a:xfrm>
              <a:off x="0" y="0"/>
              <a:ext cx="398730" cy="2512877"/>
            </a:xfrm>
            <a:prstGeom prst="rect">
              <a:avLst/>
            </a:prstGeom>
            <a:noFill/>
            <a:ln>
              <a:noFill/>
            </a:ln>
          </p:spPr>
          <p:txBody>
            <a:bodyPr anchorCtr="0" anchor="t" bIns="83800" lIns="83800" spcFirstLastPara="1" rIns="83800" wrap="square" tIns="83800">
              <a:noAutofit/>
            </a:bodyPr>
            <a:lstStyle/>
            <a:p>
              <a:pPr indent="0" lvl="0" marL="0" marR="0" rtl="0" algn="l">
                <a:lnSpc>
                  <a:spcPct val="90000"/>
                </a:lnSpc>
                <a:spcBef>
                  <a:spcPts val="0"/>
                </a:spcBef>
                <a:spcAft>
                  <a:spcPts val="0"/>
                </a:spcAft>
                <a:buClr>
                  <a:srgbClr val="FFFFFF"/>
                </a:buClr>
                <a:buSzPts val="2200"/>
                <a:buFont typeface="Arial"/>
                <a:buNone/>
              </a:pPr>
              <a:r>
                <a:rPr b="1" lang="en-US" sz="2200">
                  <a:solidFill>
                    <a:srgbClr val="FFFFFF"/>
                  </a:solidFill>
                  <a:latin typeface="Arial"/>
                  <a:ea typeface="Arial"/>
                  <a:cs typeface="Arial"/>
                  <a:sym typeface="Arial"/>
                </a:rPr>
                <a:t> </a:t>
              </a:r>
              <a:endParaRPr b="1" sz="2200">
                <a:solidFill>
                  <a:srgbClr val="FFFFFF"/>
                </a:solidFill>
                <a:latin typeface="Arial"/>
                <a:ea typeface="Arial"/>
                <a:cs typeface="Arial"/>
                <a:sym typeface="Arial"/>
              </a:endParaRPr>
            </a:p>
          </p:txBody>
        </p:sp>
        <p:sp>
          <p:nvSpPr>
            <p:cNvPr id="532" name="Google Shape;532;p22"/>
            <p:cNvSpPr/>
            <p:nvPr/>
          </p:nvSpPr>
          <p:spPr>
            <a:xfrm>
              <a:off x="460312" y="58404"/>
              <a:ext cx="4807721" cy="116809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2"/>
            <p:cNvSpPr txBox="1"/>
            <p:nvPr/>
          </p:nvSpPr>
          <p:spPr>
            <a:xfrm>
              <a:off x="460312" y="58404"/>
              <a:ext cx="4807721" cy="1168095"/>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rgbClr val="01ACF1"/>
                </a:buClr>
                <a:buSzPts val="2200"/>
                <a:buFont typeface="Times New Roman"/>
                <a:buNone/>
              </a:pPr>
              <a:r>
                <a:rPr b="0" i="0" lang="en-US" sz="2200" cap="none" strike="noStrike">
                  <a:solidFill>
                    <a:srgbClr val="01ACF1"/>
                  </a:solidFill>
                  <a:latin typeface="Times New Roman"/>
                  <a:ea typeface="Times New Roman"/>
                  <a:cs typeface="Times New Roman"/>
                  <a:sym typeface="Times New Roman"/>
                </a:rPr>
                <a:t>3.1 Challenges faced by VOD scenarios</a:t>
              </a:r>
              <a:endParaRPr b="0" sz="2200">
                <a:solidFill>
                  <a:srgbClr val="01ACF1"/>
                </a:solidFill>
                <a:latin typeface="Arial"/>
                <a:ea typeface="Arial"/>
                <a:cs typeface="Arial"/>
                <a:sym typeface="Arial"/>
              </a:endParaRPr>
            </a:p>
          </p:txBody>
        </p:sp>
        <p:cxnSp>
          <p:nvCxnSpPr>
            <p:cNvPr id="534" name="Google Shape;534;p22"/>
            <p:cNvCxnSpPr/>
            <p:nvPr/>
          </p:nvCxnSpPr>
          <p:spPr>
            <a:xfrm>
              <a:off x="398730" y="1226499"/>
              <a:ext cx="3284369" cy="0"/>
            </a:xfrm>
            <a:prstGeom prst="straightConnector1">
              <a:avLst/>
            </a:prstGeom>
            <a:solidFill>
              <a:srgbClr val="19ACE4"/>
            </a:solidFill>
            <a:ln cap="flat" cmpd="sng" w="25400">
              <a:solidFill>
                <a:srgbClr val="BADBF2"/>
              </a:solidFill>
              <a:prstDash val="solid"/>
              <a:round/>
              <a:headEnd len="sm" w="sm" type="none"/>
              <a:tailEnd len="sm" w="sm" type="none"/>
            </a:ln>
          </p:spPr>
        </p:cxnSp>
        <p:sp>
          <p:nvSpPr>
            <p:cNvPr id="535" name="Google Shape;535;p22"/>
            <p:cNvSpPr/>
            <p:nvPr/>
          </p:nvSpPr>
          <p:spPr>
            <a:xfrm>
              <a:off x="460312" y="1284904"/>
              <a:ext cx="4441903" cy="116809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2"/>
            <p:cNvSpPr txBox="1"/>
            <p:nvPr/>
          </p:nvSpPr>
          <p:spPr>
            <a:xfrm>
              <a:off x="460312" y="1284904"/>
              <a:ext cx="4441903" cy="1168095"/>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rgbClr val="1CADE4"/>
                </a:buClr>
                <a:buSzPts val="2200"/>
                <a:buFont typeface="Times New Roman"/>
                <a:buNone/>
              </a:pPr>
              <a:r>
                <a:rPr b="0" i="0" lang="en-US" sz="2200" cap="none" strike="noStrike">
                  <a:solidFill>
                    <a:srgbClr val="1CADE4"/>
                  </a:solidFill>
                  <a:latin typeface="Times New Roman"/>
                  <a:ea typeface="Times New Roman"/>
                  <a:cs typeface="Times New Roman"/>
                  <a:sym typeface="Times New Roman"/>
                </a:rPr>
                <a:t>3.2 Tencent Cloud VOD solutions</a:t>
              </a:r>
              <a:endParaRPr b="0" sz="2200">
                <a:solidFill>
                  <a:srgbClr val="01ACF1"/>
                </a:solidFill>
                <a:latin typeface="Arial"/>
                <a:ea typeface="Arial"/>
                <a:cs typeface="Arial"/>
                <a:sym typeface="Arial"/>
              </a:endParaRPr>
            </a:p>
          </p:txBody>
        </p:sp>
        <p:cxnSp>
          <p:nvCxnSpPr>
            <p:cNvPr id="537" name="Google Shape;537;p22"/>
            <p:cNvCxnSpPr/>
            <p:nvPr/>
          </p:nvCxnSpPr>
          <p:spPr>
            <a:xfrm>
              <a:off x="398730" y="2452999"/>
              <a:ext cx="3284369" cy="0"/>
            </a:xfrm>
            <a:prstGeom prst="straightConnector1">
              <a:avLst/>
            </a:prstGeom>
            <a:solidFill>
              <a:srgbClr val="19ACE4"/>
            </a:solidFill>
            <a:ln cap="flat" cmpd="sng" w="25400">
              <a:solidFill>
                <a:srgbClr val="BADBF2"/>
              </a:solidFill>
              <a:prstDash val="solid"/>
              <a:round/>
              <a:headEnd len="sm" w="sm" type="none"/>
              <a:tailEnd len="sm" w="sm" type="none"/>
            </a:ln>
          </p:spPr>
        </p:cxn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23"/>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3.1 Challenges faced by VOD scenarios</a:t>
            </a:r>
            <a:endParaRPr/>
          </a:p>
        </p:txBody>
      </p:sp>
      <p:sp>
        <p:nvSpPr>
          <p:cNvPr id="543" name="Google Shape;543;p23"/>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Challenges faced by VOD scenarios:</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How do we improve the audio/video </a:t>
            </a:r>
            <a:r>
              <a:rPr b="1" i="0" lang="en-US" sz="2000" cap="none" strike="noStrike">
                <a:solidFill>
                  <a:srgbClr val="000000"/>
                </a:solidFill>
                <a:latin typeface="Times New Roman"/>
                <a:ea typeface="Times New Roman"/>
                <a:cs typeface="Times New Roman"/>
                <a:sym typeface="Times New Roman"/>
              </a:rPr>
              <a:t>transcoding</a:t>
            </a:r>
            <a:r>
              <a:rPr b="0" i="0" lang="en-US" sz="2000" cap="none" strike="noStrike">
                <a:solidFill>
                  <a:srgbClr val="000000"/>
                </a:solidFill>
                <a:latin typeface="Times New Roman"/>
                <a:ea typeface="Times New Roman"/>
                <a:cs typeface="Times New Roman"/>
                <a:sym typeface="Times New Roman"/>
              </a:rPr>
              <a:t> speed?</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How do we ensure highly reliable </a:t>
            </a:r>
            <a:r>
              <a:rPr b="1" i="0" lang="en-US" sz="2000" cap="none" strike="noStrike">
                <a:solidFill>
                  <a:srgbClr val="000000"/>
                </a:solidFill>
                <a:latin typeface="Times New Roman"/>
                <a:ea typeface="Times New Roman"/>
                <a:cs typeface="Times New Roman"/>
                <a:sym typeface="Times New Roman"/>
              </a:rPr>
              <a:t>storage</a:t>
            </a:r>
            <a:r>
              <a:rPr b="0" i="0" lang="en-US" sz="2000" cap="none" strike="noStrike">
                <a:solidFill>
                  <a:srgbClr val="000000"/>
                </a:solidFill>
                <a:latin typeface="Times New Roman"/>
                <a:ea typeface="Times New Roman"/>
                <a:cs typeface="Times New Roman"/>
                <a:sym typeface="Times New Roman"/>
              </a:rPr>
              <a:t> for high numbers of audio/video files?</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How do we </a:t>
            </a:r>
            <a:r>
              <a:rPr b="1" i="0" lang="en-US" sz="2000" cap="none" strike="noStrike">
                <a:solidFill>
                  <a:srgbClr val="000000"/>
                </a:solidFill>
                <a:latin typeface="Times New Roman"/>
                <a:ea typeface="Times New Roman"/>
                <a:cs typeface="Times New Roman"/>
                <a:sym typeface="Times New Roman"/>
              </a:rPr>
              <a:t>accelerate the distribution</a:t>
            </a:r>
            <a:r>
              <a:rPr b="0" i="0" lang="en-US" sz="2000" cap="none" strike="noStrike">
                <a:solidFill>
                  <a:srgbClr val="000000"/>
                </a:solidFill>
                <a:latin typeface="Times New Roman"/>
                <a:ea typeface="Times New Roman"/>
                <a:cs typeface="Times New Roman"/>
                <a:sym typeface="Times New Roman"/>
              </a:rPr>
              <a:t> of users' VOD content?</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How do we solve the delays in starting audio/video on demand?</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How do we ensure the audio/video playback smoothness?</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How do we deal with scenarios with </a:t>
            </a:r>
            <a:r>
              <a:rPr b="1" i="0" lang="en-US" sz="2000" cap="none" strike="noStrike">
                <a:solidFill>
                  <a:srgbClr val="000000"/>
                </a:solidFill>
                <a:latin typeface="Times New Roman"/>
                <a:ea typeface="Times New Roman"/>
                <a:cs typeface="Times New Roman"/>
                <a:sym typeface="Times New Roman"/>
              </a:rPr>
              <a:t>high numbers of concurrent</a:t>
            </a:r>
            <a:r>
              <a:rPr b="0" i="0" lang="en-US" sz="2000" cap="none" strike="noStrike">
                <a:solidFill>
                  <a:srgbClr val="000000"/>
                </a:solidFill>
                <a:latin typeface="Times New Roman"/>
                <a:ea typeface="Times New Roman"/>
                <a:cs typeface="Times New Roman"/>
                <a:sym typeface="Times New Roman"/>
              </a:rPr>
              <a:t> streams?</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How do we </a:t>
            </a:r>
            <a:r>
              <a:rPr b="1" i="0" lang="en-US" sz="2000" cap="none" strike="noStrike">
                <a:solidFill>
                  <a:srgbClr val="000000"/>
                </a:solidFill>
                <a:latin typeface="Times New Roman"/>
                <a:ea typeface="Times New Roman"/>
                <a:cs typeface="Times New Roman"/>
                <a:sym typeface="Times New Roman"/>
              </a:rPr>
              <a:t>protect the copyright</a:t>
            </a:r>
            <a:r>
              <a:rPr b="0" i="0" lang="en-US" sz="2000" cap="none" strike="noStrike">
                <a:solidFill>
                  <a:srgbClr val="000000"/>
                </a:solidFill>
                <a:latin typeface="Times New Roman"/>
                <a:ea typeface="Times New Roman"/>
                <a:cs typeface="Times New Roman"/>
                <a:sym typeface="Times New Roman"/>
              </a:rPr>
              <a:t> of audio/video files and prevent hotlink?</a:t>
            </a:r>
            <a:endParaRPr/>
          </a:p>
          <a:p>
            <a:pPr indent="-228591" lvl="1" marL="836063" rtl="0" algn="l">
              <a:lnSpc>
                <a:spcPct val="150000"/>
              </a:lnSpc>
              <a:spcBef>
                <a:spcPts val="500"/>
              </a:spcBef>
              <a:spcAft>
                <a:spcPts val="0"/>
              </a:spcAft>
              <a:buSzPts val="20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24"/>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3.2 Tencent Cloud VOD solutions</a:t>
            </a:r>
            <a:endParaRPr/>
          </a:p>
        </p:txBody>
      </p:sp>
      <p:sp>
        <p:nvSpPr>
          <p:cNvPr id="549" name="Google Shape;549;p24"/>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00000"/>
              </a:lnSpc>
              <a:spcBef>
                <a:spcPts val="0"/>
              </a:spcBef>
              <a:spcAft>
                <a:spcPts val="0"/>
              </a:spcAft>
              <a:buSzPts val="2400"/>
              <a:buChar char="●"/>
            </a:pPr>
            <a:r>
              <a:rPr b="0" i="0" lang="en-US" sz="2400" cap="none" strike="noStrike">
                <a:solidFill>
                  <a:srgbClr val="000000"/>
                </a:solidFill>
                <a:latin typeface="Times New Roman"/>
                <a:ea typeface="Times New Roman"/>
                <a:cs typeface="Times New Roman"/>
                <a:sym typeface="Times New Roman"/>
              </a:rPr>
              <a:t>VOD-related services:</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VOD:</a:t>
            </a:r>
            <a:endParaRPr/>
          </a:p>
          <a:p>
            <a:pPr indent="-228594" lvl="2" marL="1142971" rtl="0" algn="l">
              <a:lnSpc>
                <a:spcPct val="10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It is a one-stop audio/video VOD solution that integrates audio/video upload, live recording, media resource management, automated transcoding, video AI, content delivery acceleration, and player SDK.</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UGSV SDK:</a:t>
            </a:r>
            <a:endParaRPr/>
          </a:p>
          <a:p>
            <a:pPr indent="-228594" lvl="2" marL="1142971" rtl="0" algn="l">
              <a:lnSpc>
                <a:spcPct val="10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It not only provides client SDKs that feature capturing, editing, splicing, special effect creating, sharing, and playback of audio and video clips, but also integrates Tencent's IM, social networking, and user profile data as well as cutting-edge AI-based face recognition and image detection technologies, allowing you to focus on your core business and implement your mobile UGSV application with speed and ease.</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Beauty filter and special effect SDK:</a:t>
            </a:r>
            <a:endParaRPr/>
          </a:p>
          <a:p>
            <a:pPr indent="-228594" lvl="2" marL="1142971" rtl="0" algn="l">
              <a:lnSpc>
                <a:spcPct val="10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It provides a wide variety of real-time special effects such as filters, beauty filters, stickers, and gesture recognition to add fun to video capturing and meet your diversified video capturing needs.</a:t>
            </a:r>
            <a:endParaRPr/>
          </a:p>
          <a:p>
            <a:pPr indent="-114293" lvl="2" marL="1142971" rtl="0" algn="l">
              <a:lnSpc>
                <a:spcPct val="100000"/>
              </a:lnSpc>
              <a:spcBef>
                <a:spcPts val="500"/>
              </a:spcBef>
              <a:spcAft>
                <a:spcPts val="0"/>
              </a:spcAft>
              <a:buSzPts val="1800"/>
              <a:buNone/>
            </a:pPr>
            <a:r>
              <a:t/>
            </a:r>
            <a:endParaRPr/>
          </a:p>
          <a:p>
            <a:pPr indent="-328071" lvl="0" marL="480471" rtl="0" algn="l">
              <a:lnSpc>
                <a:spcPct val="100000"/>
              </a:lnSpc>
              <a:spcBef>
                <a:spcPts val="0"/>
              </a:spcBef>
              <a:spcAft>
                <a:spcPts val="0"/>
              </a:spcAft>
              <a:buSzPts val="2400"/>
              <a:buNone/>
            </a:pPr>
            <a:r>
              <a:t/>
            </a:r>
            <a:endParaRPr/>
          </a:p>
          <a:p>
            <a:pPr indent="-228591" lvl="1" marL="836063" rtl="0" algn="l">
              <a:lnSpc>
                <a:spcPct val="100000"/>
              </a:lnSpc>
              <a:spcBef>
                <a:spcPts val="500"/>
              </a:spcBef>
              <a:spcAft>
                <a:spcPts val="0"/>
              </a:spcAft>
              <a:buSzPts val="2000"/>
              <a:buNone/>
            </a:pPr>
            <a:r>
              <a:t/>
            </a:r>
            <a:endParaRPr/>
          </a:p>
          <a:p>
            <a:pPr indent="0" lvl="0" marL="0" rtl="0" algn="l">
              <a:lnSpc>
                <a:spcPct val="100000"/>
              </a:lnSpc>
              <a:spcBef>
                <a:spcPts val="0"/>
              </a:spcBef>
              <a:spcAft>
                <a:spcPts val="0"/>
              </a:spcAft>
              <a:buSzPts val="2400"/>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25"/>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3.2 Tencent Cloud VOD solutions (continued)</a:t>
            </a:r>
            <a:endParaRPr/>
          </a:p>
        </p:txBody>
      </p:sp>
      <p:sp>
        <p:nvSpPr>
          <p:cNvPr id="555" name="Google Shape;555;p25"/>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00000"/>
              </a:lnSpc>
              <a:spcBef>
                <a:spcPts val="0"/>
              </a:spcBef>
              <a:spcAft>
                <a:spcPts val="0"/>
              </a:spcAft>
              <a:buSzPts val="2400"/>
              <a:buChar char="●"/>
            </a:pPr>
            <a:r>
              <a:rPr b="0" i="0" lang="en-US" sz="2400" cap="none" strike="noStrike">
                <a:solidFill>
                  <a:srgbClr val="000000"/>
                </a:solidFill>
                <a:latin typeface="Times New Roman"/>
                <a:ea typeface="Times New Roman"/>
                <a:cs typeface="Times New Roman"/>
                <a:sym typeface="Times New Roman"/>
              </a:rPr>
              <a:t>How VOD works:</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Video data is captured to the storage and transcoding clusters after identity verification</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The storage and transcoding clusters distribute the video to each node</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Client gets the video from nodes, and viewers watch it</a:t>
            </a:r>
            <a:endParaRPr/>
          </a:p>
          <a:p>
            <a:pPr indent="-228591" lvl="1" marL="836063" rtl="0" algn="l">
              <a:lnSpc>
                <a:spcPct val="100000"/>
              </a:lnSpc>
              <a:spcBef>
                <a:spcPts val="500"/>
              </a:spcBef>
              <a:spcAft>
                <a:spcPts val="0"/>
              </a:spcAft>
              <a:buSzPts val="2000"/>
              <a:buNone/>
            </a:pPr>
            <a:r>
              <a:t/>
            </a:r>
            <a:endParaRPr/>
          </a:p>
          <a:p>
            <a:pPr indent="-228591" lvl="1" marL="836063" rtl="0" algn="l">
              <a:lnSpc>
                <a:spcPct val="100000"/>
              </a:lnSpc>
              <a:spcBef>
                <a:spcPts val="500"/>
              </a:spcBef>
              <a:spcAft>
                <a:spcPts val="0"/>
              </a:spcAft>
              <a:buSzPts val="2000"/>
              <a:buNone/>
            </a:pPr>
            <a:r>
              <a:t/>
            </a:r>
            <a:endParaRPr/>
          </a:p>
          <a:p>
            <a:pPr indent="0" lvl="0" marL="0" rtl="0" algn="l">
              <a:lnSpc>
                <a:spcPct val="100000"/>
              </a:lnSpc>
              <a:spcBef>
                <a:spcPts val="0"/>
              </a:spcBef>
              <a:spcAft>
                <a:spcPts val="0"/>
              </a:spcAft>
              <a:buSzPts val="2400"/>
              <a:buNone/>
            </a:pPr>
            <a:r>
              <a:t/>
            </a:r>
            <a:endParaRPr/>
          </a:p>
        </p:txBody>
      </p:sp>
      <p:grpSp>
        <p:nvGrpSpPr>
          <p:cNvPr id="556" name="Google Shape;556;p25"/>
          <p:cNvGrpSpPr/>
          <p:nvPr/>
        </p:nvGrpSpPr>
        <p:grpSpPr>
          <a:xfrm>
            <a:off x="3139708" y="2543651"/>
            <a:ext cx="7524836" cy="4062980"/>
            <a:chOff x="3395700" y="2154970"/>
            <a:chExt cx="8560913" cy="4622402"/>
          </a:xfrm>
        </p:grpSpPr>
        <p:sp>
          <p:nvSpPr>
            <p:cNvPr id="557" name="Google Shape;557;p25"/>
            <p:cNvSpPr/>
            <p:nvPr/>
          </p:nvSpPr>
          <p:spPr>
            <a:xfrm>
              <a:off x="9842675" y="2784288"/>
              <a:ext cx="962772" cy="2549799"/>
            </a:xfrm>
            <a:prstGeom prst="roundRect">
              <a:avLst>
                <a:gd fmla="val 16667" name="adj"/>
              </a:avLst>
            </a:prstGeom>
            <a:solidFill>
              <a:srgbClr val="57C3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8" name="Google Shape;558;p25"/>
            <p:cNvSpPr/>
            <p:nvPr/>
          </p:nvSpPr>
          <p:spPr>
            <a:xfrm>
              <a:off x="8082979" y="2154970"/>
              <a:ext cx="962772" cy="3578330"/>
            </a:xfrm>
            <a:prstGeom prst="roundRect">
              <a:avLst>
                <a:gd fmla="val 16667" name="adj"/>
              </a:avLst>
            </a:prstGeom>
            <a:solidFill>
              <a:srgbClr val="57C3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9" name="Google Shape;559;p25"/>
            <p:cNvSpPr/>
            <p:nvPr/>
          </p:nvSpPr>
          <p:spPr>
            <a:xfrm>
              <a:off x="6242041" y="2784289"/>
              <a:ext cx="962772" cy="2549799"/>
            </a:xfrm>
            <a:prstGeom prst="roundRect">
              <a:avLst>
                <a:gd fmla="val 16667" name="adj"/>
              </a:avLst>
            </a:prstGeom>
            <a:solidFill>
              <a:srgbClr val="57C3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60" name="Google Shape;560;p25"/>
            <p:cNvPicPr preferRelativeResize="0"/>
            <p:nvPr/>
          </p:nvPicPr>
          <p:blipFill rotWithShape="1">
            <a:blip r:embed="rId3">
              <a:alphaModFix/>
            </a:blip>
            <a:srcRect b="0" l="0" r="0" t="0"/>
            <a:stretch/>
          </p:blipFill>
          <p:spPr>
            <a:xfrm flipH="1">
              <a:off x="8344621" y="2536430"/>
              <a:ext cx="450174" cy="450174"/>
            </a:xfrm>
            <a:prstGeom prst="rect">
              <a:avLst/>
            </a:prstGeom>
            <a:noFill/>
            <a:ln>
              <a:noFill/>
            </a:ln>
          </p:spPr>
        </p:pic>
        <p:pic>
          <p:nvPicPr>
            <p:cNvPr id="561" name="Google Shape;561;p25"/>
            <p:cNvPicPr preferRelativeResize="0"/>
            <p:nvPr/>
          </p:nvPicPr>
          <p:blipFill rotWithShape="1">
            <a:blip r:embed="rId4">
              <a:alphaModFix/>
            </a:blip>
            <a:srcRect b="0" l="0" r="0" t="0"/>
            <a:stretch/>
          </p:blipFill>
          <p:spPr>
            <a:xfrm flipH="1">
              <a:off x="10098974" y="3118063"/>
              <a:ext cx="450174" cy="450174"/>
            </a:xfrm>
            <a:prstGeom prst="rect">
              <a:avLst/>
            </a:prstGeom>
            <a:noFill/>
            <a:ln>
              <a:noFill/>
            </a:ln>
          </p:spPr>
        </p:pic>
        <p:pic>
          <p:nvPicPr>
            <p:cNvPr id="562" name="Google Shape;562;p25"/>
            <p:cNvPicPr preferRelativeResize="0"/>
            <p:nvPr/>
          </p:nvPicPr>
          <p:blipFill rotWithShape="1">
            <a:blip r:embed="rId5">
              <a:alphaModFix/>
            </a:blip>
            <a:srcRect b="0" l="0" r="0" t="0"/>
            <a:stretch/>
          </p:blipFill>
          <p:spPr>
            <a:xfrm flipH="1">
              <a:off x="8206631" y="6061905"/>
              <a:ext cx="715467" cy="715467"/>
            </a:xfrm>
            <a:prstGeom prst="rect">
              <a:avLst/>
            </a:prstGeom>
            <a:noFill/>
            <a:ln>
              <a:noFill/>
            </a:ln>
          </p:spPr>
        </p:pic>
        <p:pic>
          <p:nvPicPr>
            <p:cNvPr id="563" name="Google Shape;563;p25"/>
            <p:cNvPicPr preferRelativeResize="0"/>
            <p:nvPr/>
          </p:nvPicPr>
          <p:blipFill rotWithShape="1">
            <a:blip r:embed="rId6">
              <a:alphaModFix/>
            </a:blip>
            <a:srcRect b="0" l="0" r="0" t="0"/>
            <a:stretch/>
          </p:blipFill>
          <p:spPr>
            <a:xfrm flipH="1">
              <a:off x="10049363" y="3795469"/>
              <a:ext cx="561486" cy="450174"/>
            </a:xfrm>
            <a:prstGeom prst="rect">
              <a:avLst/>
            </a:prstGeom>
            <a:noFill/>
            <a:ln>
              <a:noFill/>
            </a:ln>
          </p:spPr>
        </p:pic>
        <p:pic>
          <p:nvPicPr>
            <p:cNvPr id="564" name="Google Shape;564;p25"/>
            <p:cNvPicPr preferRelativeResize="0"/>
            <p:nvPr/>
          </p:nvPicPr>
          <p:blipFill rotWithShape="1">
            <a:blip r:embed="rId7">
              <a:alphaModFix/>
            </a:blip>
            <a:srcRect b="0" l="0" r="0" t="0"/>
            <a:stretch/>
          </p:blipFill>
          <p:spPr>
            <a:xfrm flipH="1">
              <a:off x="5190255" y="3795469"/>
              <a:ext cx="450174" cy="450174"/>
            </a:xfrm>
            <a:prstGeom prst="rect">
              <a:avLst/>
            </a:prstGeom>
            <a:noFill/>
            <a:ln>
              <a:noFill/>
            </a:ln>
          </p:spPr>
        </p:pic>
        <p:pic>
          <p:nvPicPr>
            <p:cNvPr id="565" name="Google Shape;565;p25"/>
            <p:cNvPicPr preferRelativeResize="0"/>
            <p:nvPr/>
          </p:nvPicPr>
          <p:blipFill rotWithShape="1">
            <a:blip r:embed="rId8">
              <a:alphaModFix/>
            </a:blip>
            <a:srcRect b="0" l="0" r="0" t="0"/>
            <a:stretch/>
          </p:blipFill>
          <p:spPr>
            <a:xfrm flipH="1">
              <a:off x="6474961" y="4194246"/>
              <a:ext cx="450174" cy="450174"/>
            </a:xfrm>
            <a:prstGeom prst="rect">
              <a:avLst/>
            </a:prstGeom>
            <a:noFill/>
            <a:ln>
              <a:noFill/>
            </a:ln>
          </p:spPr>
        </p:pic>
        <p:pic>
          <p:nvPicPr>
            <p:cNvPr id="566" name="Google Shape;566;p25"/>
            <p:cNvPicPr preferRelativeResize="0"/>
            <p:nvPr/>
          </p:nvPicPr>
          <p:blipFill rotWithShape="1">
            <a:blip r:embed="rId9">
              <a:alphaModFix/>
            </a:blip>
            <a:srcRect b="0" l="0" r="0" t="0"/>
            <a:stretch/>
          </p:blipFill>
          <p:spPr>
            <a:xfrm flipH="1">
              <a:off x="3446270" y="3944135"/>
              <a:ext cx="450174" cy="450174"/>
            </a:xfrm>
            <a:prstGeom prst="rect">
              <a:avLst/>
            </a:prstGeom>
            <a:noFill/>
            <a:ln>
              <a:noFill/>
            </a:ln>
          </p:spPr>
        </p:pic>
        <p:pic>
          <p:nvPicPr>
            <p:cNvPr id="567" name="Google Shape;567;p25"/>
            <p:cNvPicPr preferRelativeResize="0"/>
            <p:nvPr/>
          </p:nvPicPr>
          <p:blipFill rotWithShape="1">
            <a:blip r:embed="rId10">
              <a:alphaModFix/>
            </a:blip>
            <a:srcRect b="0" l="0" r="0" t="0"/>
            <a:stretch/>
          </p:blipFill>
          <p:spPr>
            <a:xfrm flipH="1">
              <a:off x="6498340" y="3018068"/>
              <a:ext cx="450174" cy="450174"/>
            </a:xfrm>
            <a:prstGeom prst="rect">
              <a:avLst/>
            </a:prstGeom>
            <a:noFill/>
            <a:ln>
              <a:noFill/>
            </a:ln>
          </p:spPr>
        </p:pic>
        <p:pic>
          <p:nvPicPr>
            <p:cNvPr id="568" name="Google Shape;568;p25"/>
            <p:cNvPicPr preferRelativeResize="0"/>
            <p:nvPr/>
          </p:nvPicPr>
          <p:blipFill rotWithShape="1">
            <a:blip r:embed="rId9">
              <a:alphaModFix/>
            </a:blip>
            <a:srcRect b="0" l="0" r="0" t="0"/>
            <a:stretch/>
          </p:blipFill>
          <p:spPr>
            <a:xfrm flipH="1">
              <a:off x="3934198" y="3944135"/>
              <a:ext cx="450174" cy="450174"/>
            </a:xfrm>
            <a:prstGeom prst="rect">
              <a:avLst/>
            </a:prstGeom>
            <a:noFill/>
            <a:ln>
              <a:noFill/>
            </a:ln>
          </p:spPr>
        </p:pic>
        <p:pic>
          <p:nvPicPr>
            <p:cNvPr id="569" name="Google Shape;569;p25"/>
            <p:cNvPicPr preferRelativeResize="0"/>
            <p:nvPr/>
          </p:nvPicPr>
          <p:blipFill rotWithShape="1">
            <a:blip r:embed="rId9">
              <a:alphaModFix/>
            </a:blip>
            <a:srcRect b="0" l="0" r="0" t="0"/>
            <a:stretch/>
          </p:blipFill>
          <p:spPr>
            <a:xfrm flipH="1">
              <a:off x="3709111" y="3587234"/>
              <a:ext cx="450174" cy="450174"/>
            </a:xfrm>
            <a:prstGeom prst="rect">
              <a:avLst/>
            </a:prstGeom>
            <a:noFill/>
            <a:ln>
              <a:noFill/>
            </a:ln>
          </p:spPr>
        </p:pic>
        <p:sp>
          <p:nvSpPr>
            <p:cNvPr id="570" name="Google Shape;570;p25"/>
            <p:cNvSpPr txBox="1"/>
            <p:nvPr/>
          </p:nvSpPr>
          <p:spPr>
            <a:xfrm>
              <a:off x="3395700" y="4383732"/>
              <a:ext cx="1462715" cy="3818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Video data</a:t>
              </a:r>
              <a:endParaRPr/>
            </a:p>
          </p:txBody>
        </p:sp>
        <p:cxnSp>
          <p:nvCxnSpPr>
            <p:cNvPr id="571" name="Google Shape;571;p25"/>
            <p:cNvCxnSpPr/>
            <p:nvPr/>
          </p:nvCxnSpPr>
          <p:spPr>
            <a:xfrm>
              <a:off x="4540751" y="4037408"/>
              <a:ext cx="468052" cy="0"/>
            </a:xfrm>
            <a:prstGeom prst="straightConnector1">
              <a:avLst/>
            </a:prstGeom>
            <a:noFill/>
            <a:ln cap="flat" cmpd="sng" w="25400">
              <a:solidFill>
                <a:srgbClr val="16ABE2"/>
              </a:solidFill>
              <a:prstDash val="solid"/>
              <a:round/>
              <a:headEnd len="sm" w="sm" type="none"/>
              <a:tailEnd len="med" w="med" type="triangle"/>
            </a:ln>
          </p:spPr>
        </p:cxnSp>
        <p:sp>
          <p:nvSpPr>
            <p:cNvPr id="572" name="Google Shape;572;p25"/>
            <p:cNvSpPr txBox="1"/>
            <p:nvPr/>
          </p:nvSpPr>
          <p:spPr>
            <a:xfrm>
              <a:off x="4941903" y="4373575"/>
              <a:ext cx="1291556" cy="66529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Identity </a:t>
              </a:r>
              <a:endParaRPr/>
            </a:p>
            <a:p>
              <a:pPr indent="0" lvl="0" marL="0" marR="0" rtl="0" algn="l">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verification</a:t>
              </a:r>
              <a:endParaRPr/>
            </a:p>
          </p:txBody>
        </p:sp>
        <p:sp>
          <p:nvSpPr>
            <p:cNvPr id="573" name="Google Shape;573;p25"/>
            <p:cNvSpPr txBox="1"/>
            <p:nvPr/>
          </p:nvSpPr>
          <p:spPr>
            <a:xfrm>
              <a:off x="5747618" y="3355085"/>
              <a:ext cx="1917412" cy="94541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Media storage cluster</a:t>
              </a:r>
              <a:endParaRPr sz="1600">
                <a:solidFill>
                  <a:schemeClr val="dk1"/>
                </a:solidFill>
                <a:latin typeface="Arial"/>
                <a:ea typeface="Arial"/>
                <a:cs typeface="Arial"/>
                <a:sym typeface="Arial"/>
              </a:endParaRPr>
            </a:p>
            <a:p>
              <a:pPr indent="0" lvl="0" marL="0" marR="0" rtl="0" algn="ctr">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a:t>
              </a:r>
              <a:endParaRPr/>
            </a:p>
          </p:txBody>
        </p:sp>
        <p:sp>
          <p:nvSpPr>
            <p:cNvPr id="574" name="Google Shape;574;p25"/>
            <p:cNvSpPr txBox="1"/>
            <p:nvPr/>
          </p:nvSpPr>
          <p:spPr>
            <a:xfrm>
              <a:off x="5142012" y="4934152"/>
              <a:ext cx="3188905" cy="6595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Video transcoding cluster</a:t>
              </a:r>
              <a:endParaRPr sz="1600">
                <a:solidFill>
                  <a:schemeClr val="dk1"/>
                </a:solidFill>
                <a:latin typeface="Arial"/>
                <a:ea typeface="Arial"/>
                <a:cs typeface="Arial"/>
                <a:sym typeface="Arial"/>
              </a:endParaRPr>
            </a:p>
            <a:p>
              <a:pPr indent="0" lvl="0" marL="0" marR="0" rtl="0" algn="ctr">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a:t>
              </a:r>
              <a:endParaRPr/>
            </a:p>
          </p:txBody>
        </p:sp>
        <p:sp>
          <p:nvSpPr>
            <p:cNvPr id="575" name="Google Shape;575;p25"/>
            <p:cNvSpPr txBox="1"/>
            <p:nvPr/>
          </p:nvSpPr>
          <p:spPr>
            <a:xfrm>
              <a:off x="7962950" y="3008058"/>
              <a:ext cx="1202831" cy="3818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OC node</a:t>
              </a:r>
              <a:endParaRPr/>
            </a:p>
          </p:txBody>
        </p:sp>
        <p:pic>
          <p:nvPicPr>
            <p:cNvPr id="576" name="Google Shape;576;p25"/>
            <p:cNvPicPr preferRelativeResize="0"/>
            <p:nvPr/>
          </p:nvPicPr>
          <p:blipFill rotWithShape="1">
            <a:blip r:embed="rId3">
              <a:alphaModFix/>
            </a:blip>
            <a:srcRect b="0" l="0" r="0" t="0"/>
            <a:stretch/>
          </p:blipFill>
          <p:spPr>
            <a:xfrm flipH="1">
              <a:off x="8344621" y="3643399"/>
              <a:ext cx="450174" cy="450174"/>
            </a:xfrm>
            <a:prstGeom prst="rect">
              <a:avLst/>
            </a:prstGeom>
            <a:noFill/>
            <a:ln>
              <a:noFill/>
            </a:ln>
          </p:spPr>
        </p:pic>
        <p:sp>
          <p:nvSpPr>
            <p:cNvPr id="577" name="Google Shape;577;p25"/>
            <p:cNvSpPr txBox="1"/>
            <p:nvPr/>
          </p:nvSpPr>
          <p:spPr>
            <a:xfrm>
              <a:off x="7962950" y="4115026"/>
              <a:ext cx="1202831" cy="3818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OC node</a:t>
              </a:r>
              <a:endParaRPr/>
            </a:p>
          </p:txBody>
        </p:sp>
        <p:pic>
          <p:nvPicPr>
            <p:cNvPr id="578" name="Google Shape;578;p25"/>
            <p:cNvPicPr preferRelativeResize="0"/>
            <p:nvPr/>
          </p:nvPicPr>
          <p:blipFill rotWithShape="1">
            <a:blip r:embed="rId3">
              <a:alphaModFix/>
            </a:blip>
            <a:srcRect b="0" l="0" r="0" t="0"/>
            <a:stretch/>
          </p:blipFill>
          <p:spPr>
            <a:xfrm flipH="1">
              <a:off x="8344621" y="4750368"/>
              <a:ext cx="450174" cy="450174"/>
            </a:xfrm>
            <a:prstGeom prst="rect">
              <a:avLst/>
            </a:prstGeom>
            <a:noFill/>
            <a:ln>
              <a:noFill/>
            </a:ln>
          </p:spPr>
        </p:pic>
        <p:sp>
          <p:nvSpPr>
            <p:cNvPr id="579" name="Google Shape;579;p25"/>
            <p:cNvSpPr txBox="1"/>
            <p:nvPr/>
          </p:nvSpPr>
          <p:spPr>
            <a:xfrm>
              <a:off x="7962950" y="5221995"/>
              <a:ext cx="1202831" cy="3818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OC node</a:t>
              </a:r>
              <a:endParaRPr/>
            </a:p>
          </p:txBody>
        </p:sp>
        <p:pic>
          <p:nvPicPr>
            <p:cNvPr id="580" name="Google Shape;580;p25"/>
            <p:cNvPicPr preferRelativeResize="0"/>
            <p:nvPr/>
          </p:nvPicPr>
          <p:blipFill rotWithShape="1">
            <a:blip r:embed="rId11">
              <a:alphaModFix/>
            </a:blip>
            <a:srcRect b="0" l="0" r="0" t="0"/>
            <a:stretch/>
          </p:blipFill>
          <p:spPr>
            <a:xfrm>
              <a:off x="11309503" y="3738136"/>
              <a:ext cx="647110" cy="647110"/>
            </a:xfrm>
            <a:prstGeom prst="rect">
              <a:avLst/>
            </a:prstGeom>
            <a:noFill/>
            <a:ln>
              <a:noFill/>
            </a:ln>
          </p:spPr>
        </p:pic>
        <p:pic>
          <p:nvPicPr>
            <p:cNvPr id="581" name="Google Shape;581;p25"/>
            <p:cNvPicPr preferRelativeResize="0"/>
            <p:nvPr/>
          </p:nvPicPr>
          <p:blipFill rotWithShape="1">
            <a:blip r:embed="rId12">
              <a:alphaModFix/>
            </a:blip>
            <a:srcRect b="0" l="0" r="0" t="0"/>
            <a:stretch/>
          </p:blipFill>
          <p:spPr>
            <a:xfrm>
              <a:off x="10098974" y="4525281"/>
              <a:ext cx="450174" cy="450174"/>
            </a:xfrm>
            <a:prstGeom prst="rect">
              <a:avLst/>
            </a:prstGeom>
            <a:noFill/>
            <a:ln>
              <a:noFill/>
            </a:ln>
          </p:spPr>
        </p:pic>
        <p:cxnSp>
          <p:nvCxnSpPr>
            <p:cNvPr id="582" name="Google Shape;582;p25"/>
            <p:cNvCxnSpPr/>
            <p:nvPr/>
          </p:nvCxnSpPr>
          <p:spPr>
            <a:xfrm>
              <a:off x="5722463" y="4037408"/>
              <a:ext cx="468052" cy="0"/>
            </a:xfrm>
            <a:prstGeom prst="straightConnector1">
              <a:avLst/>
            </a:prstGeom>
            <a:noFill/>
            <a:ln cap="flat" cmpd="sng" w="25400">
              <a:solidFill>
                <a:srgbClr val="16ABE2"/>
              </a:solidFill>
              <a:prstDash val="solid"/>
              <a:round/>
              <a:headEnd len="sm" w="sm" type="none"/>
              <a:tailEnd len="med" w="med" type="triangle"/>
            </a:ln>
          </p:spPr>
        </p:cxnSp>
        <p:cxnSp>
          <p:nvCxnSpPr>
            <p:cNvPr id="583" name="Google Shape;583;p25"/>
            <p:cNvCxnSpPr/>
            <p:nvPr/>
          </p:nvCxnSpPr>
          <p:spPr>
            <a:xfrm>
              <a:off x="7276447" y="4059187"/>
              <a:ext cx="684684" cy="0"/>
            </a:xfrm>
            <a:prstGeom prst="straightConnector1">
              <a:avLst/>
            </a:prstGeom>
            <a:noFill/>
            <a:ln cap="flat" cmpd="sng" w="25400">
              <a:solidFill>
                <a:srgbClr val="16ABE2"/>
              </a:solidFill>
              <a:prstDash val="solid"/>
              <a:round/>
              <a:headEnd len="sm" w="sm" type="none"/>
              <a:tailEnd len="med" w="med" type="triangle"/>
            </a:ln>
          </p:spPr>
        </p:cxnSp>
        <p:cxnSp>
          <p:nvCxnSpPr>
            <p:cNvPr id="584" name="Google Shape;584;p25"/>
            <p:cNvCxnSpPr/>
            <p:nvPr/>
          </p:nvCxnSpPr>
          <p:spPr>
            <a:xfrm>
              <a:off x="9077255" y="4093382"/>
              <a:ext cx="684684" cy="0"/>
            </a:xfrm>
            <a:prstGeom prst="straightConnector1">
              <a:avLst/>
            </a:prstGeom>
            <a:noFill/>
            <a:ln cap="flat" cmpd="sng" w="25400">
              <a:solidFill>
                <a:srgbClr val="16ABE2"/>
              </a:solidFill>
              <a:prstDash val="solid"/>
              <a:round/>
              <a:headEnd len="sm" w="sm" type="none"/>
              <a:tailEnd len="med" w="med" type="triangle"/>
            </a:ln>
          </p:spPr>
        </p:cxnSp>
        <p:cxnSp>
          <p:nvCxnSpPr>
            <p:cNvPr id="585" name="Google Shape;585;p25"/>
            <p:cNvCxnSpPr/>
            <p:nvPr/>
          </p:nvCxnSpPr>
          <p:spPr>
            <a:xfrm>
              <a:off x="10877455" y="4097249"/>
              <a:ext cx="396044" cy="0"/>
            </a:xfrm>
            <a:prstGeom prst="straightConnector1">
              <a:avLst/>
            </a:prstGeom>
            <a:noFill/>
            <a:ln cap="flat" cmpd="sng" w="25400">
              <a:solidFill>
                <a:srgbClr val="16ABE2"/>
              </a:solidFill>
              <a:prstDash val="solid"/>
              <a:round/>
              <a:headEnd len="sm" w="sm" type="none"/>
              <a:tailEnd len="med" w="med" type="triangle"/>
            </a:ln>
          </p:spPr>
        </p:cxnSp>
        <p:cxnSp>
          <p:nvCxnSpPr>
            <p:cNvPr id="586" name="Google Shape;586;p25"/>
            <p:cNvCxnSpPr>
              <a:stCxn id="558" idx="2"/>
              <a:endCxn id="562" idx="0"/>
            </p:cNvCxnSpPr>
            <p:nvPr/>
          </p:nvCxnSpPr>
          <p:spPr>
            <a:xfrm>
              <a:off x="8564365" y="5733300"/>
              <a:ext cx="0" cy="328500"/>
            </a:xfrm>
            <a:prstGeom prst="straightConnector1">
              <a:avLst/>
            </a:prstGeom>
            <a:noFill/>
            <a:ln cap="flat" cmpd="sng" w="25400">
              <a:solidFill>
                <a:srgbClr val="16ABE2"/>
              </a:solidFill>
              <a:prstDash val="solid"/>
              <a:round/>
              <a:headEnd len="sm" w="sm" type="none"/>
              <a:tailEnd len="sm" w="sm" type="none"/>
            </a:ln>
          </p:spPr>
        </p:cxnSp>
        <p:cxnSp>
          <p:nvCxnSpPr>
            <p:cNvPr id="587" name="Google Shape;587;p25"/>
            <p:cNvCxnSpPr>
              <a:stCxn id="559" idx="2"/>
            </p:cNvCxnSpPr>
            <p:nvPr/>
          </p:nvCxnSpPr>
          <p:spPr>
            <a:xfrm>
              <a:off x="6723427" y="5334088"/>
              <a:ext cx="0" cy="1068000"/>
            </a:xfrm>
            <a:prstGeom prst="straightConnector1">
              <a:avLst/>
            </a:prstGeom>
            <a:noFill/>
            <a:ln cap="flat" cmpd="sng" w="25400">
              <a:solidFill>
                <a:srgbClr val="16ABE2"/>
              </a:solidFill>
              <a:prstDash val="solid"/>
              <a:round/>
              <a:headEnd len="sm" w="sm" type="none"/>
              <a:tailEnd len="sm" w="sm" type="none"/>
            </a:ln>
          </p:spPr>
        </p:cxnSp>
        <p:cxnSp>
          <p:nvCxnSpPr>
            <p:cNvPr id="588" name="Google Shape;588;p25"/>
            <p:cNvCxnSpPr/>
            <p:nvPr/>
          </p:nvCxnSpPr>
          <p:spPr>
            <a:xfrm>
              <a:off x="10345680" y="5334520"/>
              <a:ext cx="0" cy="1085118"/>
            </a:xfrm>
            <a:prstGeom prst="straightConnector1">
              <a:avLst/>
            </a:prstGeom>
            <a:noFill/>
            <a:ln cap="flat" cmpd="sng" w="25400">
              <a:solidFill>
                <a:srgbClr val="16ABE2"/>
              </a:solidFill>
              <a:prstDash val="solid"/>
              <a:round/>
              <a:headEnd len="sm" w="sm" type="none"/>
              <a:tailEnd len="sm" w="sm" type="none"/>
            </a:ln>
          </p:spPr>
        </p:cxnSp>
        <p:cxnSp>
          <p:nvCxnSpPr>
            <p:cNvPr id="589" name="Google Shape;589;p25"/>
            <p:cNvCxnSpPr>
              <a:stCxn id="562" idx="1"/>
            </p:cNvCxnSpPr>
            <p:nvPr/>
          </p:nvCxnSpPr>
          <p:spPr>
            <a:xfrm>
              <a:off x="8922098" y="6419639"/>
              <a:ext cx="1401900" cy="0"/>
            </a:xfrm>
            <a:prstGeom prst="straightConnector1">
              <a:avLst/>
            </a:prstGeom>
            <a:noFill/>
            <a:ln cap="flat" cmpd="sng" w="25400">
              <a:solidFill>
                <a:srgbClr val="16ABE2"/>
              </a:solidFill>
              <a:prstDash val="solid"/>
              <a:round/>
              <a:headEnd len="sm" w="sm" type="none"/>
              <a:tailEnd len="sm" w="sm" type="none"/>
            </a:ln>
          </p:spPr>
        </p:cxnSp>
        <p:cxnSp>
          <p:nvCxnSpPr>
            <p:cNvPr id="590" name="Google Shape;590;p25"/>
            <p:cNvCxnSpPr>
              <a:endCxn id="562" idx="3"/>
            </p:cNvCxnSpPr>
            <p:nvPr/>
          </p:nvCxnSpPr>
          <p:spPr>
            <a:xfrm>
              <a:off x="6723431" y="6413639"/>
              <a:ext cx="1483200" cy="6000"/>
            </a:xfrm>
            <a:prstGeom prst="straightConnector1">
              <a:avLst/>
            </a:prstGeom>
            <a:noFill/>
            <a:ln cap="flat" cmpd="sng" w="25400">
              <a:solidFill>
                <a:srgbClr val="16ABE2"/>
              </a:solidFill>
              <a:prstDash val="solid"/>
              <a:round/>
              <a:headEnd len="sm" w="sm" type="none"/>
              <a:tailEnd len="sm" w="sm" type="none"/>
            </a:ln>
          </p:spPr>
        </p:cxnSp>
        <p:sp>
          <p:nvSpPr>
            <p:cNvPr id="591" name="Google Shape;591;p25"/>
            <p:cNvSpPr txBox="1"/>
            <p:nvPr/>
          </p:nvSpPr>
          <p:spPr>
            <a:xfrm>
              <a:off x="5402195" y="3991750"/>
              <a:ext cx="1909149" cy="3818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Authentication</a:t>
              </a:r>
              <a:endParaRPr/>
            </a:p>
          </p:txBody>
        </p:sp>
        <p:sp>
          <p:nvSpPr>
            <p:cNvPr id="592" name="Google Shape;592;p25"/>
            <p:cNvSpPr txBox="1"/>
            <p:nvPr/>
          </p:nvSpPr>
          <p:spPr>
            <a:xfrm>
              <a:off x="7144620" y="3649464"/>
              <a:ext cx="1291556" cy="66529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Video </a:t>
              </a:r>
              <a:endParaRPr/>
            </a:p>
            <a:p>
              <a:pPr indent="0" lvl="0" marL="0" marR="0" rtl="0" algn="l">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distribution</a:t>
              </a:r>
              <a:endParaRPr/>
            </a:p>
          </p:txBody>
        </p:sp>
        <p:sp>
          <p:nvSpPr>
            <p:cNvPr id="593" name="Google Shape;593;p25"/>
            <p:cNvSpPr txBox="1"/>
            <p:nvPr/>
          </p:nvSpPr>
          <p:spPr>
            <a:xfrm>
              <a:off x="5671818" y="5858569"/>
              <a:ext cx="1557742" cy="3818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Data report</a:t>
              </a:r>
              <a:endParaRPr/>
            </a:p>
          </p:txBody>
        </p:sp>
        <p:sp>
          <p:nvSpPr>
            <p:cNvPr id="594" name="Google Shape;594;p25"/>
            <p:cNvSpPr txBox="1"/>
            <p:nvPr/>
          </p:nvSpPr>
          <p:spPr>
            <a:xfrm>
              <a:off x="7558960" y="5879449"/>
              <a:ext cx="1557742" cy="3818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Data report</a:t>
              </a:r>
              <a:endParaRPr/>
            </a:p>
          </p:txBody>
        </p:sp>
        <p:sp>
          <p:nvSpPr>
            <p:cNvPr id="595" name="Google Shape;595;p25"/>
            <p:cNvSpPr txBox="1"/>
            <p:nvPr/>
          </p:nvSpPr>
          <p:spPr>
            <a:xfrm>
              <a:off x="9399896" y="5858569"/>
              <a:ext cx="1557742" cy="3818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Data report</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26"/>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3.2 Tencent Cloud VOD solutions (continued)</a:t>
            </a:r>
            <a:endParaRPr/>
          </a:p>
        </p:txBody>
      </p:sp>
      <p:sp>
        <p:nvSpPr>
          <p:cNvPr id="601" name="Google Shape;601;p26"/>
          <p:cNvSpPr txBox="1"/>
          <p:nvPr>
            <p:ph idx="1" type="body"/>
          </p:nvPr>
        </p:nvSpPr>
        <p:spPr>
          <a:xfrm>
            <a:off x="835921" y="92291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Features:</a:t>
            </a:r>
            <a:endParaRPr/>
          </a:p>
          <a:p>
            <a:pPr indent="-228591" lvl="1" marL="836063" rtl="0" algn="l">
              <a:lnSpc>
                <a:spcPct val="150000"/>
              </a:lnSpc>
              <a:spcBef>
                <a:spcPts val="500"/>
              </a:spcBef>
              <a:spcAft>
                <a:spcPts val="0"/>
              </a:spcAft>
              <a:buSzPts val="2000"/>
              <a:buNone/>
            </a:pPr>
            <a:r>
              <a:t/>
            </a:r>
            <a:endParaRPr/>
          </a:p>
          <a:p>
            <a:pPr indent="0" lvl="0" marL="0" rtl="0" algn="l">
              <a:lnSpc>
                <a:spcPct val="150000"/>
              </a:lnSpc>
              <a:spcBef>
                <a:spcPts val="0"/>
              </a:spcBef>
              <a:spcAft>
                <a:spcPts val="0"/>
              </a:spcAft>
              <a:buSzPts val="2400"/>
              <a:buNone/>
            </a:pPr>
            <a:r>
              <a:t/>
            </a:r>
            <a:endParaRPr/>
          </a:p>
        </p:txBody>
      </p:sp>
      <p:grpSp>
        <p:nvGrpSpPr>
          <p:cNvPr id="602" name="Google Shape;602;p26"/>
          <p:cNvGrpSpPr/>
          <p:nvPr/>
        </p:nvGrpSpPr>
        <p:grpSpPr>
          <a:xfrm>
            <a:off x="1712900" y="1772816"/>
            <a:ext cx="9244657" cy="5194190"/>
            <a:chOff x="1026330" y="1071546"/>
            <a:chExt cx="9644275" cy="5418717"/>
          </a:xfrm>
        </p:grpSpPr>
        <p:pic>
          <p:nvPicPr>
            <p:cNvPr descr="C:\Users\yorckzhang\Desktop\image.png" id="603" name="Google Shape;603;p26"/>
            <p:cNvPicPr preferRelativeResize="0"/>
            <p:nvPr/>
          </p:nvPicPr>
          <p:blipFill rotWithShape="1">
            <a:blip r:embed="rId3">
              <a:alphaModFix/>
            </a:blip>
            <a:srcRect b="0" l="0" r="0" t="0"/>
            <a:stretch/>
          </p:blipFill>
          <p:spPr>
            <a:xfrm>
              <a:off x="1309654" y="1071546"/>
              <a:ext cx="342900" cy="342900"/>
            </a:xfrm>
            <a:prstGeom prst="rect">
              <a:avLst/>
            </a:prstGeom>
            <a:noFill/>
            <a:ln>
              <a:noFill/>
            </a:ln>
          </p:spPr>
        </p:pic>
        <p:pic>
          <p:nvPicPr>
            <p:cNvPr descr="C:\Users\yorckzhang\Desktop\image (1).png" id="604" name="Google Shape;604;p26"/>
            <p:cNvPicPr preferRelativeResize="0"/>
            <p:nvPr/>
          </p:nvPicPr>
          <p:blipFill rotWithShape="1">
            <a:blip r:embed="rId4">
              <a:alphaModFix/>
            </a:blip>
            <a:srcRect b="0" l="0" r="0" t="0"/>
            <a:stretch/>
          </p:blipFill>
          <p:spPr>
            <a:xfrm>
              <a:off x="4881554" y="1142984"/>
              <a:ext cx="276225" cy="276225"/>
            </a:xfrm>
            <a:prstGeom prst="rect">
              <a:avLst/>
            </a:prstGeom>
            <a:noFill/>
            <a:ln>
              <a:noFill/>
            </a:ln>
          </p:spPr>
        </p:pic>
        <p:pic>
          <p:nvPicPr>
            <p:cNvPr descr="C:\Users\yorckzhang\Desktop\image (2).png" id="605" name="Google Shape;605;p26"/>
            <p:cNvPicPr preferRelativeResize="0"/>
            <p:nvPr/>
          </p:nvPicPr>
          <p:blipFill rotWithShape="1">
            <a:blip r:embed="rId5">
              <a:alphaModFix/>
            </a:blip>
            <a:srcRect b="0" l="0" r="0" t="0"/>
            <a:stretch/>
          </p:blipFill>
          <p:spPr>
            <a:xfrm>
              <a:off x="8377256" y="1217597"/>
              <a:ext cx="285750" cy="285750"/>
            </a:xfrm>
            <a:prstGeom prst="rect">
              <a:avLst/>
            </a:prstGeom>
            <a:noFill/>
            <a:ln>
              <a:noFill/>
            </a:ln>
          </p:spPr>
        </p:pic>
        <p:pic>
          <p:nvPicPr>
            <p:cNvPr descr="C:\Users\yorckzhang\Desktop\image (3).png" id="606" name="Google Shape;606;p26"/>
            <p:cNvPicPr preferRelativeResize="0"/>
            <p:nvPr/>
          </p:nvPicPr>
          <p:blipFill rotWithShape="1">
            <a:blip r:embed="rId6">
              <a:alphaModFix/>
            </a:blip>
            <a:srcRect b="0" l="0" r="0" t="0"/>
            <a:stretch/>
          </p:blipFill>
          <p:spPr>
            <a:xfrm>
              <a:off x="4952992" y="3000372"/>
              <a:ext cx="295275" cy="295275"/>
            </a:xfrm>
            <a:prstGeom prst="rect">
              <a:avLst/>
            </a:prstGeom>
            <a:noFill/>
            <a:ln>
              <a:noFill/>
            </a:ln>
          </p:spPr>
        </p:pic>
        <p:pic>
          <p:nvPicPr>
            <p:cNvPr descr="C:\Users\yorckzhang\Desktop\image (4).png" id="607" name="Google Shape;607;p26"/>
            <p:cNvPicPr preferRelativeResize="0"/>
            <p:nvPr/>
          </p:nvPicPr>
          <p:blipFill rotWithShape="1">
            <a:blip r:embed="rId7">
              <a:alphaModFix/>
            </a:blip>
            <a:srcRect b="0" l="0" r="0" t="0"/>
            <a:stretch/>
          </p:blipFill>
          <p:spPr>
            <a:xfrm>
              <a:off x="1209643" y="2971799"/>
              <a:ext cx="314325" cy="314325"/>
            </a:xfrm>
            <a:prstGeom prst="rect">
              <a:avLst/>
            </a:prstGeom>
            <a:noFill/>
            <a:ln>
              <a:noFill/>
            </a:ln>
          </p:spPr>
        </p:pic>
        <p:pic>
          <p:nvPicPr>
            <p:cNvPr descr="C:\Users\yorckzhang\Desktop\image (5).png" id="608" name="Google Shape;608;p26"/>
            <p:cNvPicPr preferRelativeResize="0"/>
            <p:nvPr/>
          </p:nvPicPr>
          <p:blipFill rotWithShape="1">
            <a:blip r:embed="rId8">
              <a:alphaModFix/>
            </a:blip>
            <a:srcRect b="0" l="0" r="0" t="0"/>
            <a:stretch/>
          </p:blipFill>
          <p:spPr>
            <a:xfrm>
              <a:off x="1381092" y="4643446"/>
              <a:ext cx="304800" cy="304800"/>
            </a:xfrm>
            <a:prstGeom prst="rect">
              <a:avLst/>
            </a:prstGeom>
            <a:noFill/>
            <a:ln>
              <a:noFill/>
            </a:ln>
          </p:spPr>
        </p:pic>
        <p:pic>
          <p:nvPicPr>
            <p:cNvPr descr="C:\Users\yorckzhang\Desktop\image (6).png" id="609" name="Google Shape;609;p26"/>
            <p:cNvPicPr preferRelativeResize="0"/>
            <p:nvPr/>
          </p:nvPicPr>
          <p:blipFill rotWithShape="1">
            <a:blip r:embed="rId9">
              <a:alphaModFix/>
            </a:blip>
            <a:srcRect b="0" l="0" r="0" t="0"/>
            <a:stretch/>
          </p:blipFill>
          <p:spPr>
            <a:xfrm>
              <a:off x="8167702" y="4071942"/>
              <a:ext cx="304800" cy="304800"/>
            </a:xfrm>
            <a:prstGeom prst="rect">
              <a:avLst/>
            </a:prstGeom>
            <a:noFill/>
            <a:ln>
              <a:noFill/>
            </a:ln>
          </p:spPr>
        </p:pic>
        <p:sp>
          <p:nvSpPr>
            <p:cNvPr id="610" name="Google Shape;610;p26"/>
            <p:cNvSpPr/>
            <p:nvPr/>
          </p:nvSpPr>
          <p:spPr>
            <a:xfrm>
              <a:off x="1728754" y="1173146"/>
              <a:ext cx="1352550" cy="260350"/>
            </a:xfrm>
            <a:prstGeom prst="roundRect">
              <a:avLst>
                <a:gd fmla="val 16667" name="adj"/>
              </a:avLst>
            </a:prstGeom>
            <a:solidFill>
              <a:srgbClr val="006EFF"/>
            </a:solidFill>
            <a:ln>
              <a:noFill/>
            </a:ln>
          </p:spPr>
          <p:txBody>
            <a:bodyPr anchorCtr="0" anchor="ctr" bIns="35200" lIns="67575" spcFirstLastPara="1" rIns="67575" wrap="square" tIns="35200">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611" name="Google Shape;611;p26"/>
            <p:cNvSpPr/>
            <p:nvPr/>
          </p:nvSpPr>
          <p:spPr>
            <a:xfrm>
              <a:off x="1881158" y="1142984"/>
              <a:ext cx="1072642" cy="44561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cap="none" strike="noStrike">
                  <a:solidFill>
                    <a:srgbClr val="FFFFFF"/>
                  </a:solidFill>
                  <a:latin typeface="Times New Roman"/>
                  <a:ea typeface="Times New Roman"/>
                  <a:cs typeface="Times New Roman"/>
                  <a:sym typeface="Times New Roman"/>
                </a:rPr>
                <a:t>Video upload</a:t>
              </a:r>
              <a:endParaRPr/>
            </a:p>
          </p:txBody>
        </p:sp>
        <p:sp>
          <p:nvSpPr>
            <p:cNvPr id="612" name="Google Shape;612;p26"/>
            <p:cNvSpPr/>
            <p:nvPr/>
          </p:nvSpPr>
          <p:spPr>
            <a:xfrm>
              <a:off x="1026330" y="1500174"/>
              <a:ext cx="2500187" cy="138947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US" sz="1100" cap="none" strike="noStrike">
                  <a:solidFill>
                    <a:srgbClr val="404040"/>
                  </a:solidFill>
                  <a:latin typeface="Times New Roman"/>
                  <a:ea typeface="Times New Roman"/>
                  <a:cs typeface="Times New Roman"/>
                  <a:sym typeface="Times New Roman"/>
                </a:rPr>
                <a:t>VOD offers a wide selection of options for video upload to meet your upload requirements in various scenarios, including local file upload, URL file pull, and upload through API.</a:t>
              </a:r>
              <a:endParaRPr sz="1100">
                <a:solidFill>
                  <a:srgbClr val="404040"/>
                </a:solidFill>
                <a:latin typeface="Arial"/>
                <a:ea typeface="Arial"/>
                <a:cs typeface="Arial"/>
                <a:sym typeface="Arial"/>
              </a:endParaRPr>
            </a:p>
          </p:txBody>
        </p:sp>
        <p:sp>
          <p:nvSpPr>
            <p:cNvPr id="613" name="Google Shape;613;p26"/>
            <p:cNvSpPr/>
            <p:nvPr/>
          </p:nvSpPr>
          <p:spPr>
            <a:xfrm>
              <a:off x="5453058" y="1142984"/>
              <a:ext cx="1352550" cy="260350"/>
            </a:xfrm>
            <a:prstGeom prst="roundRect">
              <a:avLst>
                <a:gd fmla="val 16667" name="adj"/>
              </a:avLst>
            </a:prstGeom>
            <a:solidFill>
              <a:srgbClr val="006EFF"/>
            </a:solidFill>
            <a:ln>
              <a:noFill/>
            </a:ln>
          </p:spPr>
          <p:txBody>
            <a:bodyPr anchorCtr="0" anchor="ctr" bIns="35200" lIns="67575" spcFirstLastPara="1" rIns="67575" wrap="square" tIns="35200">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614" name="Google Shape;614;p26"/>
            <p:cNvSpPr/>
            <p:nvPr/>
          </p:nvSpPr>
          <p:spPr>
            <a:xfrm>
              <a:off x="5595933" y="1120959"/>
              <a:ext cx="1501698" cy="44561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cap="none" strike="noStrike">
                  <a:solidFill>
                    <a:srgbClr val="FFFFFF"/>
                  </a:solidFill>
                  <a:latin typeface="Times New Roman"/>
                  <a:ea typeface="Times New Roman"/>
                  <a:cs typeface="Times New Roman"/>
                  <a:sym typeface="Times New Roman"/>
                </a:rPr>
                <a:t>Video management</a:t>
              </a:r>
              <a:endParaRPr/>
            </a:p>
          </p:txBody>
        </p:sp>
        <p:sp>
          <p:nvSpPr>
            <p:cNvPr id="615" name="Google Shape;615;p26"/>
            <p:cNvSpPr/>
            <p:nvPr/>
          </p:nvSpPr>
          <p:spPr>
            <a:xfrm>
              <a:off x="4881554" y="1472501"/>
              <a:ext cx="2431321" cy="193363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US" sz="1100" cap="none" strike="noStrike">
                  <a:solidFill>
                    <a:srgbClr val="404040"/>
                  </a:solidFill>
                  <a:latin typeface="Times New Roman"/>
                  <a:ea typeface="Times New Roman"/>
                  <a:cs typeface="Times New Roman"/>
                  <a:sym typeface="Times New Roman"/>
                </a:rPr>
                <a:t>VOD allows you to manage video files through the console or API by performing such operations as categorization and tagging. All the information can be exported for viewing.</a:t>
              </a:r>
              <a:endParaRPr sz="1100">
                <a:solidFill>
                  <a:srgbClr val="404040"/>
                </a:solidFill>
                <a:latin typeface="Arial"/>
                <a:ea typeface="Arial"/>
                <a:cs typeface="Arial"/>
                <a:sym typeface="Arial"/>
              </a:endParaRPr>
            </a:p>
          </p:txBody>
        </p:sp>
        <p:sp>
          <p:nvSpPr>
            <p:cNvPr id="616" name="Google Shape;616;p26"/>
            <p:cNvSpPr/>
            <p:nvPr/>
          </p:nvSpPr>
          <p:spPr>
            <a:xfrm>
              <a:off x="8739206" y="1214422"/>
              <a:ext cx="1352550" cy="260350"/>
            </a:xfrm>
            <a:prstGeom prst="roundRect">
              <a:avLst>
                <a:gd fmla="val 16667" name="adj"/>
              </a:avLst>
            </a:prstGeom>
            <a:solidFill>
              <a:srgbClr val="006EFF"/>
            </a:solidFill>
            <a:ln>
              <a:noFill/>
            </a:ln>
          </p:spPr>
          <p:txBody>
            <a:bodyPr anchorCtr="0" anchor="ctr" bIns="35200" lIns="67575" spcFirstLastPara="1" rIns="67575" wrap="square" tIns="35200">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617" name="Google Shape;617;p26"/>
            <p:cNvSpPr/>
            <p:nvPr/>
          </p:nvSpPr>
          <p:spPr>
            <a:xfrm>
              <a:off x="8945581" y="1192397"/>
              <a:ext cx="1080589" cy="44561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cap="none" strike="noStrike">
                  <a:solidFill>
                    <a:srgbClr val="FFFFFF"/>
                  </a:solidFill>
                  <a:latin typeface="Times New Roman"/>
                  <a:ea typeface="Times New Roman"/>
                  <a:cs typeface="Times New Roman"/>
                  <a:sym typeface="Times New Roman"/>
                </a:rPr>
                <a:t>Video transcoding</a:t>
              </a:r>
              <a:endParaRPr/>
            </a:p>
          </p:txBody>
        </p:sp>
        <p:sp>
          <p:nvSpPr>
            <p:cNvPr id="618" name="Google Shape;618;p26"/>
            <p:cNvSpPr/>
            <p:nvPr/>
          </p:nvSpPr>
          <p:spPr>
            <a:xfrm>
              <a:off x="8239140" y="1571611"/>
              <a:ext cx="2269217" cy="193363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US" sz="1100" cap="none" strike="noStrike">
                  <a:solidFill>
                    <a:srgbClr val="404040"/>
                  </a:solidFill>
                  <a:latin typeface="Times New Roman"/>
                  <a:ea typeface="Times New Roman"/>
                  <a:cs typeface="Times New Roman"/>
                  <a:sym typeface="Times New Roman"/>
                </a:rPr>
                <a:t>VOD supports adding watermarks on demand and setting different transcoding formats to perfectly satisfy your needs in different application scenarios. </a:t>
              </a:r>
              <a:endParaRPr sz="1100">
                <a:solidFill>
                  <a:srgbClr val="404040"/>
                </a:solidFill>
                <a:latin typeface="Arial"/>
                <a:ea typeface="Arial"/>
                <a:cs typeface="Arial"/>
                <a:sym typeface="Arial"/>
              </a:endParaRPr>
            </a:p>
          </p:txBody>
        </p:sp>
        <p:sp>
          <p:nvSpPr>
            <p:cNvPr id="619" name="Google Shape;619;p26"/>
            <p:cNvSpPr/>
            <p:nvPr/>
          </p:nvSpPr>
          <p:spPr>
            <a:xfrm>
              <a:off x="5310182" y="3071810"/>
              <a:ext cx="1428760" cy="285752"/>
            </a:xfrm>
            <a:prstGeom prst="roundRect">
              <a:avLst>
                <a:gd fmla="val 16667" name="adj"/>
              </a:avLst>
            </a:prstGeom>
            <a:solidFill>
              <a:srgbClr val="006EFF"/>
            </a:solidFill>
            <a:ln>
              <a:noFill/>
            </a:ln>
          </p:spPr>
          <p:txBody>
            <a:bodyPr anchorCtr="0" anchor="ctr" bIns="35200" lIns="67575" spcFirstLastPara="1" rIns="67575" wrap="square" tIns="35200">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620" name="Google Shape;620;p26"/>
            <p:cNvSpPr/>
            <p:nvPr/>
          </p:nvSpPr>
          <p:spPr>
            <a:xfrm>
              <a:off x="5524491" y="3049791"/>
              <a:ext cx="1501800" cy="445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cap="none" strike="noStrike">
                  <a:solidFill>
                    <a:srgbClr val="FFFFFF"/>
                  </a:solidFill>
                  <a:latin typeface="Times New Roman"/>
                  <a:ea typeface="Times New Roman"/>
                  <a:cs typeface="Times New Roman"/>
                  <a:sym typeface="Times New Roman"/>
                </a:rPr>
                <a:t>Video distribution</a:t>
              </a:r>
              <a:endParaRPr/>
            </a:p>
          </p:txBody>
        </p:sp>
        <p:sp>
          <p:nvSpPr>
            <p:cNvPr id="621" name="Google Shape;621;p26"/>
            <p:cNvSpPr/>
            <p:nvPr/>
          </p:nvSpPr>
          <p:spPr>
            <a:xfrm>
              <a:off x="4810116" y="3357562"/>
              <a:ext cx="2431321" cy="140844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US" sz="1100" cap="none" strike="noStrike">
                  <a:solidFill>
                    <a:srgbClr val="404040"/>
                  </a:solidFill>
                  <a:latin typeface="Times New Roman"/>
                  <a:ea typeface="Times New Roman"/>
                  <a:cs typeface="Times New Roman"/>
                  <a:sym typeface="Times New Roman"/>
                </a:rPr>
                <a:t>VOD can quickly get the video playback URL and custom player code to support quick distribution based on CDN.</a:t>
              </a:r>
              <a:endParaRPr sz="1100">
                <a:solidFill>
                  <a:srgbClr val="404040"/>
                </a:solidFill>
                <a:latin typeface="Arial"/>
                <a:ea typeface="Arial"/>
                <a:cs typeface="Arial"/>
                <a:sym typeface="Arial"/>
              </a:endParaRPr>
            </a:p>
          </p:txBody>
        </p:sp>
        <p:sp>
          <p:nvSpPr>
            <p:cNvPr id="622" name="Google Shape;622;p26"/>
            <p:cNvSpPr/>
            <p:nvPr/>
          </p:nvSpPr>
          <p:spPr>
            <a:xfrm>
              <a:off x="1666844" y="3000372"/>
              <a:ext cx="1428760" cy="285752"/>
            </a:xfrm>
            <a:prstGeom prst="roundRect">
              <a:avLst>
                <a:gd fmla="val 16667" name="adj"/>
              </a:avLst>
            </a:prstGeom>
            <a:solidFill>
              <a:srgbClr val="006EFF"/>
            </a:solidFill>
            <a:ln>
              <a:noFill/>
            </a:ln>
          </p:spPr>
          <p:txBody>
            <a:bodyPr anchorCtr="0" anchor="ctr" bIns="35200" lIns="67575" spcFirstLastPara="1" rIns="67575" wrap="square" tIns="35200">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623" name="Google Shape;623;p26"/>
            <p:cNvSpPr/>
            <p:nvPr/>
          </p:nvSpPr>
          <p:spPr>
            <a:xfrm>
              <a:off x="1809727" y="2978359"/>
              <a:ext cx="1716900" cy="445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cap="none" strike="noStrike">
                  <a:solidFill>
                    <a:srgbClr val="FFFFFF"/>
                  </a:solidFill>
                  <a:latin typeface="Times New Roman"/>
                  <a:ea typeface="Times New Roman"/>
                  <a:cs typeface="Times New Roman"/>
                  <a:sym typeface="Times New Roman"/>
                </a:rPr>
                <a:t>Custom development</a:t>
              </a:r>
              <a:endParaRPr/>
            </a:p>
          </p:txBody>
        </p:sp>
        <p:sp>
          <p:nvSpPr>
            <p:cNvPr id="624" name="Google Shape;624;p26"/>
            <p:cNvSpPr/>
            <p:nvPr/>
          </p:nvSpPr>
          <p:spPr>
            <a:xfrm>
              <a:off x="1166778" y="3286124"/>
              <a:ext cx="2645849" cy="167104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US" sz="1100" cap="none" strike="noStrike">
                  <a:solidFill>
                    <a:srgbClr val="404040"/>
                  </a:solidFill>
                  <a:latin typeface="Times New Roman"/>
                  <a:ea typeface="Times New Roman"/>
                  <a:cs typeface="Times New Roman"/>
                  <a:sym typeface="Times New Roman"/>
                </a:rPr>
                <a:t>VOD provides player SDKs for various terminals including web, Android, and iOS to help you quickly build your own highly custom all-platform video release capabilities.</a:t>
              </a:r>
              <a:endParaRPr sz="1100">
                <a:solidFill>
                  <a:srgbClr val="404040"/>
                </a:solidFill>
                <a:latin typeface="Arial"/>
                <a:ea typeface="Arial"/>
                <a:cs typeface="Arial"/>
                <a:sym typeface="Arial"/>
              </a:endParaRPr>
            </a:p>
          </p:txBody>
        </p:sp>
        <p:sp>
          <p:nvSpPr>
            <p:cNvPr id="625" name="Google Shape;625;p26"/>
            <p:cNvSpPr/>
            <p:nvPr/>
          </p:nvSpPr>
          <p:spPr>
            <a:xfrm>
              <a:off x="1809720" y="4643446"/>
              <a:ext cx="1352550" cy="260350"/>
            </a:xfrm>
            <a:prstGeom prst="roundRect">
              <a:avLst>
                <a:gd fmla="val 16667" name="adj"/>
              </a:avLst>
            </a:prstGeom>
            <a:solidFill>
              <a:srgbClr val="006EFF"/>
            </a:solidFill>
            <a:ln>
              <a:noFill/>
            </a:ln>
          </p:spPr>
          <p:txBody>
            <a:bodyPr anchorCtr="0" anchor="ctr" bIns="35200" lIns="67575" spcFirstLastPara="1" rIns="67575" wrap="square" tIns="35200">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626" name="Google Shape;626;p26"/>
            <p:cNvSpPr/>
            <p:nvPr/>
          </p:nvSpPr>
          <p:spPr>
            <a:xfrm>
              <a:off x="2057342" y="4621421"/>
              <a:ext cx="1396848" cy="27054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cap="none" strike="noStrike">
                  <a:solidFill>
                    <a:srgbClr val="FFFFFF"/>
                  </a:solidFill>
                  <a:latin typeface="Times New Roman"/>
                  <a:ea typeface="Times New Roman"/>
                  <a:cs typeface="Times New Roman"/>
                  <a:sym typeface="Times New Roman"/>
                </a:rPr>
                <a:t>Security</a:t>
              </a:r>
              <a:endParaRPr/>
            </a:p>
          </p:txBody>
        </p:sp>
        <p:sp>
          <p:nvSpPr>
            <p:cNvPr id="627" name="Google Shape;627;p26"/>
            <p:cNvSpPr/>
            <p:nvPr/>
          </p:nvSpPr>
          <p:spPr>
            <a:xfrm>
              <a:off x="1166778" y="5081815"/>
              <a:ext cx="2788867" cy="140844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US" sz="1100" cap="none" strike="noStrike">
                  <a:solidFill>
                    <a:srgbClr val="404040"/>
                  </a:solidFill>
                  <a:latin typeface="Times New Roman"/>
                  <a:ea typeface="Times New Roman"/>
                  <a:cs typeface="Times New Roman"/>
                  <a:sym typeface="Times New Roman"/>
                </a:rPr>
                <a:t>VOD offers security features such as allowlist/blocklist, playback password, and hotlink protection to guarantee the security of your video content.</a:t>
              </a:r>
              <a:endParaRPr sz="1100">
                <a:solidFill>
                  <a:srgbClr val="404040"/>
                </a:solidFill>
                <a:latin typeface="Arial"/>
                <a:ea typeface="Arial"/>
                <a:cs typeface="Arial"/>
                <a:sym typeface="Arial"/>
              </a:endParaRPr>
            </a:p>
          </p:txBody>
        </p:sp>
        <p:sp>
          <p:nvSpPr>
            <p:cNvPr id="628" name="Google Shape;628;p26"/>
            <p:cNvSpPr/>
            <p:nvPr/>
          </p:nvSpPr>
          <p:spPr>
            <a:xfrm>
              <a:off x="8667768" y="4143380"/>
              <a:ext cx="1352550" cy="260350"/>
            </a:xfrm>
            <a:prstGeom prst="roundRect">
              <a:avLst>
                <a:gd fmla="val 16667" name="adj"/>
              </a:avLst>
            </a:prstGeom>
            <a:solidFill>
              <a:srgbClr val="006EFF"/>
            </a:solidFill>
            <a:ln>
              <a:noFill/>
            </a:ln>
          </p:spPr>
          <p:txBody>
            <a:bodyPr anchorCtr="0" anchor="ctr" bIns="35200" lIns="67575" spcFirstLastPara="1" rIns="67575" wrap="square" tIns="35200">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629" name="Google Shape;629;p26"/>
            <p:cNvSpPr/>
            <p:nvPr/>
          </p:nvSpPr>
          <p:spPr>
            <a:xfrm>
              <a:off x="8807477" y="4121356"/>
              <a:ext cx="1075812" cy="27054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cap="none" strike="noStrike">
                  <a:solidFill>
                    <a:srgbClr val="FFFFFF"/>
                  </a:solidFill>
                  <a:latin typeface="Times New Roman"/>
                  <a:ea typeface="Times New Roman"/>
                  <a:cs typeface="Times New Roman"/>
                  <a:sym typeface="Times New Roman"/>
                </a:rPr>
                <a:t>Statistics</a:t>
              </a:r>
              <a:endParaRPr/>
            </a:p>
          </p:txBody>
        </p:sp>
        <p:sp>
          <p:nvSpPr>
            <p:cNvPr id="630" name="Google Shape;630;p26"/>
            <p:cNvSpPr/>
            <p:nvPr/>
          </p:nvSpPr>
          <p:spPr>
            <a:xfrm>
              <a:off x="8096265" y="4500571"/>
              <a:ext cx="2574340" cy="193363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US" sz="1100" cap="none" strike="noStrike">
                  <a:solidFill>
                    <a:srgbClr val="404040"/>
                  </a:solidFill>
                  <a:latin typeface="Times New Roman"/>
                  <a:ea typeface="Times New Roman"/>
                  <a:cs typeface="Times New Roman"/>
                  <a:sym typeface="Times New Roman"/>
                </a:rPr>
                <a:t>VOD has a rich set of fine-grained statistics metrics, such as details in the time dimension, allowing you to quickly view the video release data and evaluate the release effect.</a:t>
              </a:r>
              <a:endParaRPr sz="1100">
                <a:solidFill>
                  <a:srgbClr val="404040"/>
                </a:solidFill>
                <a:latin typeface="Arial"/>
                <a:ea typeface="Arial"/>
                <a:cs typeface="Arial"/>
                <a:sym typeface="Arial"/>
              </a:endParaRPr>
            </a:p>
          </p:txBody>
        </p:sp>
        <p:cxnSp>
          <p:nvCxnSpPr>
            <p:cNvPr id="631" name="Google Shape;631;p26"/>
            <p:cNvCxnSpPr/>
            <p:nvPr/>
          </p:nvCxnSpPr>
          <p:spPr>
            <a:xfrm>
              <a:off x="3595669" y="2143116"/>
              <a:ext cx="972000" cy="0"/>
            </a:xfrm>
            <a:prstGeom prst="straightConnector1">
              <a:avLst/>
            </a:prstGeom>
            <a:noFill/>
            <a:ln cap="flat" cmpd="sng" w="12700">
              <a:solidFill>
                <a:schemeClr val="accent1"/>
              </a:solidFill>
              <a:prstDash val="solid"/>
              <a:round/>
              <a:headEnd len="sm" w="sm" type="none"/>
              <a:tailEnd len="med" w="med" type="triangle"/>
            </a:ln>
          </p:spPr>
        </p:cxnSp>
        <p:cxnSp>
          <p:nvCxnSpPr>
            <p:cNvPr id="632" name="Google Shape;632;p26"/>
            <p:cNvCxnSpPr/>
            <p:nvPr/>
          </p:nvCxnSpPr>
          <p:spPr>
            <a:xfrm>
              <a:off x="7453322" y="2143116"/>
              <a:ext cx="612775" cy="0"/>
            </a:xfrm>
            <a:prstGeom prst="straightConnector1">
              <a:avLst/>
            </a:prstGeom>
            <a:noFill/>
            <a:ln cap="flat" cmpd="sng" w="12700">
              <a:solidFill>
                <a:schemeClr val="accent1"/>
              </a:solidFill>
              <a:prstDash val="solid"/>
              <a:round/>
              <a:headEnd len="sm" w="sm" type="none"/>
              <a:tailEnd len="med" w="med" type="triangle"/>
            </a:ln>
          </p:spPr>
        </p:cxnSp>
        <p:cxnSp>
          <p:nvCxnSpPr>
            <p:cNvPr id="633" name="Google Shape;633;p26"/>
            <p:cNvCxnSpPr/>
            <p:nvPr/>
          </p:nvCxnSpPr>
          <p:spPr>
            <a:xfrm>
              <a:off x="6905636" y="3214686"/>
              <a:ext cx="2556000" cy="0"/>
            </a:xfrm>
            <a:prstGeom prst="straightConnector1">
              <a:avLst/>
            </a:prstGeom>
            <a:noFill/>
            <a:ln cap="flat" cmpd="sng" w="12700">
              <a:solidFill>
                <a:schemeClr val="accent1"/>
              </a:solidFill>
              <a:prstDash val="solid"/>
              <a:round/>
              <a:headEnd len="med" w="med" type="triangle"/>
              <a:tailEnd len="sm" w="sm" type="none"/>
            </a:ln>
          </p:spPr>
        </p:cxnSp>
        <p:cxnSp>
          <p:nvCxnSpPr>
            <p:cNvPr id="634" name="Google Shape;634;p26"/>
            <p:cNvCxnSpPr/>
            <p:nvPr/>
          </p:nvCxnSpPr>
          <p:spPr>
            <a:xfrm rot="5400000">
              <a:off x="9147586" y="2877744"/>
              <a:ext cx="612000" cy="0"/>
            </a:xfrm>
            <a:prstGeom prst="straightConnector1">
              <a:avLst/>
            </a:prstGeom>
            <a:noFill/>
            <a:ln cap="flat" cmpd="sng" w="9525">
              <a:solidFill>
                <a:srgbClr val="2191C9"/>
              </a:solidFill>
              <a:prstDash val="solid"/>
              <a:round/>
              <a:headEnd len="sm" w="sm" type="none"/>
              <a:tailEnd len="sm" w="sm" type="none"/>
            </a:ln>
          </p:spPr>
        </p:cxnSp>
        <p:cxnSp>
          <p:nvCxnSpPr>
            <p:cNvPr id="635" name="Google Shape;635;p26"/>
            <p:cNvCxnSpPr/>
            <p:nvPr/>
          </p:nvCxnSpPr>
          <p:spPr>
            <a:xfrm>
              <a:off x="3738545" y="3981440"/>
              <a:ext cx="972000" cy="0"/>
            </a:xfrm>
            <a:prstGeom prst="straightConnector1">
              <a:avLst/>
            </a:prstGeom>
            <a:noFill/>
            <a:ln cap="flat" cmpd="sng" w="12700">
              <a:solidFill>
                <a:schemeClr val="accent1"/>
              </a:solidFill>
              <a:prstDash val="solid"/>
              <a:round/>
              <a:headEnd len="sm" w="sm" type="none"/>
              <a:tailEnd len="med" w="med" type="triangle"/>
            </a:ln>
          </p:spPr>
        </p:cxnSp>
        <p:cxnSp>
          <p:nvCxnSpPr>
            <p:cNvPr id="636" name="Google Shape;636;p26"/>
            <p:cNvCxnSpPr/>
            <p:nvPr/>
          </p:nvCxnSpPr>
          <p:spPr>
            <a:xfrm>
              <a:off x="6810379" y="5500702"/>
              <a:ext cx="1152000" cy="0"/>
            </a:xfrm>
            <a:prstGeom prst="straightConnector1">
              <a:avLst/>
            </a:prstGeom>
            <a:noFill/>
            <a:ln cap="flat" cmpd="sng" w="12700">
              <a:solidFill>
                <a:schemeClr val="accent1"/>
              </a:solidFill>
              <a:prstDash val="solid"/>
              <a:round/>
              <a:headEnd len="sm" w="sm" type="none"/>
              <a:tailEnd len="med" w="med" type="triangle"/>
            </a:ln>
          </p:spPr>
        </p:cxnSp>
        <p:pic>
          <p:nvPicPr>
            <p:cNvPr descr="“VOD”的图片搜索结果" id="637" name="Google Shape;637;p26"/>
            <p:cNvPicPr preferRelativeResize="0"/>
            <p:nvPr/>
          </p:nvPicPr>
          <p:blipFill rotWithShape="1">
            <a:blip r:embed="rId10">
              <a:alphaModFix/>
            </a:blip>
            <a:srcRect b="0" l="0" r="0" t="0"/>
            <a:stretch/>
          </p:blipFill>
          <p:spPr>
            <a:xfrm>
              <a:off x="5167306" y="5143512"/>
              <a:ext cx="1571636" cy="878764"/>
            </a:xfrm>
            <a:prstGeom prst="rect">
              <a:avLst/>
            </a:prstGeom>
            <a:noFill/>
            <a:ln>
              <a:noFill/>
            </a:ln>
          </p:spPr>
        </p:pic>
        <p:sp>
          <p:nvSpPr>
            <p:cNvPr id="638" name="Google Shape;638;p26"/>
            <p:cNvSpPr/>
            <p:nvPr/>
          </p:nvSpPr>
          <p:spPr>
            <a:xfrm>
              <a:off x="5881686" y="4643446"/>
              <a:ext cx="171450" cy="231775"/>
            </a:xfrm>
            <a:prstGeom prst="downArrow">
              <a:avLst>
                <a:gd fmla="val 50000" name="adj1"/>
                <a:gd fmla="val 50000" name="adj2"/>
              </a:avLst>
            </a:prstGeom>
            <a:solidFill>
              <a:srgbClr val="2191C9"/>
            </a:solidFill>
            <a:ln cap="flat" cmpd="sng" w="38100">
              <a:solidFill>
                <a:srgbClr val="2191C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dk1"/>
                </a:solidFill>
                <a:latin typeface="Arial"/>
                <a:ea typeface="Arial"/>
                <a:cs typeface="Arial"/>
                <a:sym typeface="Arial"/>
              </a:endParaRPr>
            </a:p>
          </p:txBody>
        </p:sp>
        <p:pic>
          <p:nvPicPr>
            <p:cNvPr descr="“VOD”的图片搜索结果" id="639" name="Google Shape;639;p26"/>
            <p:cNvPicPr preferRelativeResize="0"/>
            <p:nvPr/>
          </p:nvPicPr>
          <p:blipFill rotWithShape="1">
            <a:blip r:embed="rId11">
              <a:alphaModFix/>
            </a:blip>
            <a:srcRect b="0" l="0" r="0" t="0"/>
            <a:stretch/>
          </p:blipFill>
          <p:spPr>
            <a:xfrm>
              <a:off x="4095736" y="5214950"/>
              <a:ext cx="785812" cy="447675"/>
            </a:xfrm>
            <a:prstGeom prst="rect">
              <a:avLst/>
            </a:prstGeom>
            <a:noFill/>
            <a:ln>
              <a:noFill/>
            </a:ln>
          </p:spPr>
        </p:pic>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27"/>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3.2 Tencent Cloud VOD solutions (continued)</a:t>
            </a:r>
            <a:endParaRPr/>
          </a:p>
        </p:txBody>
      </p:sp>
      <p:sp>
        <p:nvSpPr>
          <p:cNvPr id="645" name="Google Shape;645;p27"/>
          <p:cNvSpPr txBox="1"/>
          <p:nvPr>
            <p:ph idx="1" type="body"/>
          </p:nvPr>
        </p:nvSpPr>
        <p:spPr>
          <a:xfrm>
            <a:off x="842168" y="100687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Service architecture:</a:t>
            </a:r>
            <a:endParaRPr/>
          </a:p>
          <a:p>
            <a:pPr indent="-228591" lvl="1" marL="836063" rtl="0" algn="l">
              <a:lnSpc>
                <a:spcPct val="150000"/>
              </a:lnSpc>
              <a:spcBef>
                <a:spcPts val="500"/>
              </a:spcBef>
              <a:spcAft>
                <a:spcPts val="0"/>
              </a:spcAft>
              <a:buSzPts val="2000"/>
              <a:buNone/>
            </a:pPr>
            <a:r>
              <a:t/>
            </a:r>
            <a:endParaRPr/>
          </a:p>
          <a:p>
            <a:pPr indent="0" lvl="0" marL="0" rtl="0" algn="l">
              <a:lnSpc>
                <a:spcPct val="150000"/>
              </a:lnSpc>
              <a:spcBef>
                <a:spcPts val="0"/>
              </a:spcBef>
              <a:spcAft>
                <a:spcPts val="0"/>
              </a:spcAft>
              <a:buSzPts val="2400"/>
              <a:buNone/>
            </a:pPr>
            <a:r>
              <a:t/>
            </a:r>
            <a:endParaRPr/>
          </a:p>
        </p:txBody>
      </p:sp>
      <p:grpSp>
        <p:nvGrpSpPr>
          <p:cNvPr id="646" name="Google Shape;646;p27"/>
          <p:cNvGrpSpPr/>
          <p:nvPr/>
        </p:nvGrpSpPr>
        <p:grpSpPr>
          <a:xfrm>
            <a:off x="1199456" y="1677274"/>
            <a:ext cx="10358059" cy="4848070"/>
            <a:chOff x="443372" y="1258111"/>
            <a:chExt cx="11690897" cy="5471903"/>
          </a:xfrm>
        </p:grpSpPr>
        <p:sp>
          <p:nvSpPr>
            <p:cNvPr id="647" name="Google Shape;647;p27"/>
            <p:cNvSpPr txBox="1"/>
            <p:nvPr/>
          </p:nvSpPr>
          <p:spPr>
            <a:xfrm>
              <a:off x="838201" y="1268760"/>
              <a:ext cx="10658399" cy="5040560"/>
            </a:xfrm>
            <a:prstGeom prst="rect">
              <a:avLst/>
            </a:prstGeom>
            <a:noFill/>
            <a:ln>
              <a:noFill/>
            </a:ln>
          </p:spPr>
          <p:txBody>
            <a:bodyPr anchorCtr="0" anchor="t" bIns="45700" lIns="91425" spcFirstLastPara="1" rIns="91425" wrap="square" tIns="45700">
              <a:noAutofit/>
            </a:bodyPr>
            <a:lstStyle/>
            <a:p>
              <a:pPr indent="-480471" lvl="0" marL="480471" marR="0" rtl="0" algn="l">
                <a:lnSpc>
                  <a:spcPct val="150000"/>
                </a:lnSpc>
                <a:spcBef>
                  <a:spcPts val="0"/>
                </a:spcBef>
                <a:spcAft>
                  <a:spcPts val="0"/>
                </a:spcAft>
                <a:buClr>
                  <a:schemeClr val="accent1"/>
                </a:buClr>
                <a:buSzPts val="1800"/>
                <a:buFont typeface="Noto Sans Symbols"/>
                <a:buChar char="●"/>
              </a:pPr>
              <a:r>
                <a:rPr b="0" i="0" lang="en-US" sz="1800" cap="none" strike="noStrike">
                  <a:solidFill>
                    <a:srgbClr val="006EFF"/>
                  </a:solidFill>
                  <a:latin typeface="Times New Roman"/>
                  <a:ea typeface="Times New Roman"/>
                  <a:cs typeface="Times New Roman"/>
                  <a:sym typeface="Times New Roman"/>
                </a:rPr>
                <a:t>System architecture of the VOD platform</a:t>
              </a:r>
              <a:endParaRPr sz="1800">
                <a:solidFill>
                  <a:srgbClr val="006EFF"/>
                </a:solidFill>
                <a:latin typeface="Arial"/>
                <a:ea typeface="Arial"/>
                <a:cs typeface="Arial"/>
                <a:sym typeface="Arial"/>
              </a:endParaRPr>
            </a:p>
          </p:txBody>
        </p:sp>
        <p:sp>
          <p:nvSpPr>
            <p:cNvPr id="648" name="Google Shape;648;p27"/>
            <p:cNvSpPr/>
            <p:nvPr/>
          </p:nvSpPr>
          <p:spPr>
            <a:xfrm>
              <a:off x="620367" y="1262310"/>
              <a:ext cx="7874476" cy="701904"/>
            </a:xfrm>
            <a:prstGeom prst="rect">
              <a:avLst/>
            </a:prstGeom>
            <a:solidFill>
              <a:srgbClr val="57C3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p:txBody>
        </p:sp>
        <p:grpSp>
          <p:nvGrpSpPr>
            <p:cNvPr id="649" name="Google Shape;649;p27"/>
            <p:cNvGrpSpPr/>
            <p:nvPr/>
          </p:nvGrpSpPr>
          <p:grpSpPr>
            <a:xfrm>
              <a:off x="1327456" y="1337162"/>
              <a:ext cx="6378408" cy="576279"/>
              <a:chOff x="2833717" y="392838"/>
              <a:chExt cx="5669621" cy="457865"/>
            </a:xfrm>
          </p:grpSpPr>
          <p:sp>
            <p:nvSpPr>
              <p:cNvPr id="650" name="Google Shape;650;p27"/>
              <p:cNvSpPr/>
              <p:nvPr/>
            </p:nvSpPr>
            <p:spPr>
              <a:xfrm>
                <a:off x="2833717" y="392839"/>
                <a:ext cx="1214918" cy="457864"/>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cap="none" strike="noStrike">
                    <a:solidFill>
                      <a:srgbClr val="000000"/>
                    </a:solidFill>
                    <a:latin typeface="Times New Roman"/>
                    <a:ea typeface="Times New Roman"/>
                    <a:cs typeface="Times New Roman"/>
                    <a:sym typeface="Times New Roman"/>
                  </a:rPr>
                  <a:t>UGC</a:t>
                </a:r>
                <a:endParaRPr/>
              </a:p>
            </p:txBody>
          </p:sp>
          <p:sp>
            <p:nvSpPr>
              <p:cNvPr id="651" name="Google Shape;651;p27"/>
              <p:cNvSpPr/>
              <p:nvPr/>
            </p:nvSpPr>
            <p:spPr>
              <a:xfrm>
                <a:off x="4318618" y="392839"/>
                <a:ext cx="1214918" cy="457864"/>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cap="none" strike="noStrike">
                    <a:solidFill>
                      <a:srgbClr val="000000"/>
                    </a:solidFill>
                    <a:latin typeface="Times New Roman"/>
                    <a:ea typeface="Times New Roman"/>
                    <a:cs typeface="Times New Roman"/>
                    <a:sym typeface="Times New Roman"/>
                  </a:rPr>
                  <a:t>Copyrighted video</a:t>
                </a:r>
                <a:endParaRPr/>
              </a:p>
            </p:txBody>
          </p:sp>
          <p:sp>
            <p:nvSpPr>
              <p:cNvPr id="652" name="Google Shape;652;p27"/>
              <p:cNvSpPr/>
              <p:nvPr/>
            </p:nvSpPr>
            <p:spPr>
              <a:xfrm>
                <a:off x="5803518" y="392839"/>
                <a:ext cx="1214919" cy="457864"/>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Times New Roman"/>
                  <a:buNone/>
                </a:pPr>
                <a:r>
                  <a:rPr b="1" lang="en-US" sz="1200">
                    <a:latin typeface="Times New Roman"/>
                    <a:ea typeface="Times New Roman"/>
                    <a:cs typeface="Times New Roman"/>
                    <a:sym typeface="Times New Roman"/>
                  </a:rPr>
                  <a:t>Own </a:t>
                </a:r>
                <a:r>
                  <a:rPr b="1" i="0" lang="en-US" sz="1200" cap="none" strike="noStrike">
                    <a:solidFill>
                      <a:srgbClr val="000000"/>
                    </a:solidFill>
                    <a:latin typeface="Times New Roman"/>
                    <a:ea typeface="Times New Roman"/>
                    <a:cs typeface="Times New Roman"/>
                    <a:sym typeface="Times New Roman"/>
                  </a:rPr>
                  <a:t> media content</a:t>
                </a:r>
                <a:endParaRPr/>
              </a:p>
            </p:txBody>
          </p:sp>
          <p:sp>
            <p:nvSpPr>
              <p:cNvPr id="653" name="Google Shape;653;p27"/>
              <p:cNvSpPr/>
              <p:nvPr/>
            </p:nvSpPr>
            <p:spPr>
              <a:xfrm>
                <a:off x="7288419" y="392838"/>
                <a:ext cx="1214919" cy="457864"/>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cap="none" strike="noStrike">
                    <a:solidFill>
                      <a:srgbClr val="000000"/>
                    </a:solidFill>
                    <a:latin typeface="Times New Roman"/>
                    <a:ea typeface="Times New Roman"/>
                    <a:cs typeface="Times New Roman"/>
                    <a:sym typeface="Times New Roman"/>
                  </a:rPr>
                  <a:t>Live recording</a:t>
                </a:r>
                <a:endParaRPr/>
              </a:p>
            </p:txBody>
          </p:sp>
        </p:grpSp>
        <p:sp>
          <p:nvSpPr>
            <p:cNvPr id="654" name="Google Shape;654;p27"/>
            <p:cNvSpPr/>
            <p:nvPr/>
          </p:nvSpPr>
          <p:spPr>
            <a:xfrm>
              <a:off x="618624" y="2198486"/>
              <a:ext cx="7874475" cy="730290"/>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p:txBody>
        </p:sp>
        <p:grpSp>
          <p:nvGrpSpPr>
            <p:cNvPr id="655" name="Google Shape;655;p27"/>
            <p:cNvGrpSpPr/>
            <p:nvPr/>
          </p:nvGrpSpPr>
          <p:grpSpPr>
            <a:xfrm>
              <a:off x="986177" y="2338013"/>
              <a:ext cx="7139368" cy="457995"/>
              <a:chOff x="2233833" y="1670170"/>
              <a:chExt cx="7139368" cy="457995"/>
            </a:xfrm>
          </p:grpSpPr>
          <p:sp>
            <p:nvSpPr>
              <p:cNvPr id="656" name="Google Shape;656;p27"/>
              <p:cNvSpPr/>
              <p:nvPr/>
            </p:nvSpPr>
            <p:spPr>
              <a:xfrm>
                <a:off x="2233833" y="1670170"/>
                <a:ext cx="1209868" cy="457864"/>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cap="none" strike="noStrike">
                    <a:solidFill>
                      <a:srgbClr val="000000"/>
                    </a:solidFill>
                    <a:latin typeface="Times New Roman"/>
                    <a:ea typeface="Times New Roman"/>
                    <a:cs typeface="Times New Roman"/>
                    <a:sym typeface="Times New Roman"/>
                  </a:rPr>
                  <a:t>UGSV SDK</a:t>
                </a:r>
                <a:endParaRPr b="1" i="0" sz="1200" u="none" cap="none" strike="noStrike">
                  <a:solidFill>
                    <a:schemeClr val="dk1"/>
                  </a:solidFill>
                  <a:latin typeface="Arial"/>
                  <a:ea typeface="Arial"/>
                  <a:cs typeface="Arial"/>
                  <a:sym typeface="Arial"/>
                </a:endParaRPr>
              </a:p>
            </p:txBody>
          </p:sp>
          <p:sp>
            <p:nvSpPr>
              <p:cNvPr id="657" name="Google Shape;657;p27"/>
              <p:cNvSpPr/>
              <p:nvPr/>
            </p:nvSpPr>
            <p:spPr>
              <a:xfrm>
                <a:off x="3730521" y="1670170"/>
                <a:ext cx="1209868" cy="457864"/>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cap="none" strike="noStrike">
                    <a:solidFill>
                      <a:srgbClr val="000000"/>
                    </a:solidFill>
                    <a:latin typeface="Times New Roman"/>
                    <a:ea typeface="Times New Roman"/>
                    <a:cs typeface="Times New Roman"/>
                    <a:sym typeface="Times New Roman"/>
                  </a:rPr>
                  <a:t>Web SDK</a:t>
                </a:r>
                <a:endParaRPr b="1" i="0" sz="1200" u="none" cap="none" strike="noStrike">
                  <a:solidFill>
                    <a:schemeClr val="dk1"/>
                  </a:solidFill>
                  <a:latin typeface="Arial"/>
                  <a:ea typeface="Arial"/>
                  <a:cs typeface="Arial"/>
                  <a:sym typeface="Arial"/>
                </a:endParaRPr>
              </a:p>
            </p:txBody>
          </p:sp>
          <p:sp>
            <p:nvSpPr>
              <p:cNvPr id="658" name="Google Shape;658;p27"/>
              <p:cNvSpPr/>
              <p:nvPr/>
            </p:nvSpPr>
            <p:spPr>
              <a:xfrm>
                <a:off x="5198583" y="1670301"/>
                <a:ext cx="1209868" cy="457864"/>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cap="none" strike="noStrike">
                    <a:solidFill>
                      <a:srgbClr val="000000"/>
                    </a:solidFill>
                    <a:latin typeface="Times New Roman"/>
                    <a:ea typeface="Times New Roman"/>
                    <a:cs typeface="Times New Roman"/>
                    <a:sym typeface="Times New Roman"/>
                  </a:rPr>
                  <a:t>Local upload</a:t>
                </a:r>
                <a:endParaRPr/>
              </a:p>
            </p:txBody>
          </p:sp>
          <p:sp>
            <p:nvSpPr>
              <p:cNvPr id="659" name="Google Shape;659;p27"/>
              <p:cNvSpPr/>
              <p:nvPr/>
            </p:nvSpPr>
            <p:spPr>
              <a:xfrm>
                <a:off x="6666645" y="1670301"/>
                <a:ext cx="1209868" cy="457864"/>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cap="none" strike="noStrike">
                    <a:solidFill>
                      <a:srgbClr val="000000"/>
                    </a:solidFill>
                    <a:latin typeface="Times New Roman"/>
                    <a:ea typeface="Times New Roman"/>
                    <a:cs typeface="Times New Roman"/>
                    <a:sym typeface="Times New Roman"/>
                  </a:rPr>
                  <a:t>Upload through API</a:t>
                </a:r>
                <a:endParaRPr/>
              </a:p>
            </p:txBody>
          </p:sp>
          <p:sp>
            <p:nvSpPr>
              <p:cNvPr id="660" name="Google Shape;660;p27"/>
              <p:cNvSpPr/>
              <p:nvPr/>
            </p:nvSpPr>
            <p:spPr>
              <a:xfrm>
                <a:off x="8163333" y="1670301"/>
                <a:ext cx="1209868" cy="457864"/>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cap="none" strike="noStrike">
                    <a:solidFill>
                      <a:srgbClr val="000000"/>
                    </a:solidFill>
                    <a:latin typeface="Times New Roman"/>
                    <a:ea typeface="Times New Roman"/>
                    <a:cs typeface="Times New Roman"/>
                    <a:sym typeface="Times New Roman"/>
                  </a:rPr>
                  <a:t>Pull from URL</a:t>
                </a:r>
                <a:endParaRPr/>
              </a:p>
            </p:txBody>
          </p:sp>
        </p:grpSp>
        <p:cxnSp>
          <p:nvCxnSpPr>
            <p:cNvPr id="661" name="Google Shape;661;p27"/>
            <p:cNvCxnSpPr>
              <a:stCxn id="648" idx="2"/>
              <a:endCxn id="654" idx="0"/>
            </p:cNvCxnSpPr>
            <p:nvPr/>
          </p:nvCxnSpPr>
          <p:spPr>
            <a:xfrm flipH="1">
              <a:off x="4555805" y="1964214"/>
              <a:ext cx="1800" cy="234300"/>
            </a:xfrm>
            <a:prstGeom prst="straightConnector1">
              <a:avLst/>
            </a:prstGeom>
            <a:noFill/>
            <a:ln cap="flat" cmpd="sng" w="28575">
              <a:solidFill>
                <a:srgbClr val="FFFFFF"/>
              </a:solidFill>
              <a:prstDash val="solid"/>
              <a:miter lim="800000"/>
              <a:headEnd len="sm" w="sm" type="none"/>
              <a:tailEnd len="med" w="med" type="triangle"/>
            </a:ln>
          </p:spPr>
        </p:cxnSp>
        <p:cxnSp>
          <p:nvCxnSpPr>
            <p:cNvPr id="662" name="Google Shape;662;p27"/>
            <p:cNvCxnSpPr/>
            <p:nvPr/>
          </p:nvCxnSpPr>
          <p:spPr>
            <a:xfrm flipH="1">
              <a:off x="1856263" y="3221978"/>
              <a:ext cx="1" cy="359976"/>
            </a:xfrm>
            <a:prstGeom prst="straightConnector1">
              <a:avLst/>
            </a:prstGeom>
            <a:noFill/>
            <a:ln cap="flat" cmpd="sng" w="28575">
              <a:solidFill>
                <a:srgbClr val="FFFFFF"/>
              </a:solidFill>
              <a:prstDash val="solid"/>
              <a:miter lim="800000"/>
              <a:headEnd len="sm" w="sm" type="none"/>
              <a:tailEnd len="med" w="med" type="triangle"/>
            </a:ln>
          </p:spPr>
        </p:cxnSp>
        <p:cxnSp>
          <p:nvCxnSpPr>
            <p:cNvPr id="663" name="Google Shape;663;p27"/>
            <p:cNvCxnSpPr/>
            <p:nvPr/>
          </p:nvCxnSpPr>
          <p:spPr>
            <a:xfrm flipH="1">
              <a:off x="1037122" y="3583216"/>
              <a:ext cx="1" cy="359976"/>
            </a:xfrm>
            <a:prstGeom prst="straightConnector1">
              <a:avLst/>
            </a:prstGeom>
            <a:noFill/>
            <a:ln cap="flat" cmpd="sng" w="28575">
              <a:solidFill>
                <a:srgbClr val="FFFFFF"/>
              </a:solidFill>
              <a:prstDash val="solid"/>
              <a:miter lim="800000"/>
              <a:headEnd len="sm" w="sm" type="none"/>
              <a:tailEnd len="med" w="med" type="triangle"/>
            </a:ln>
          </p:spPr>
        </p:cxnSp>
        <p:sp>
          <p:nvSpPr>
            <p:cNvPr id="664" name="Google Shape;664;p27"/>
            <p:cNvSpPr/>
            <p:nvPr/>
          </p:nvSpPr>
          <p:spPr>
            <a:xfrm>
              <a:off x="842468" y="3757283"/>
              <a:ext cx="3332302" cy="660030"/>
            </a:xfrm>
            <a:prstGeom prst="rect">
              <a:avLst/>
            </a:prstGeom>
            <a:noFill/>
            <a:ln cap="flat" cmpd="sng" w="28575">
              <a:solidFill>
                <a:schemeClr val="accent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p:txBody>
        </p:sp>
        <p:cxnSp>
          <p:nvCxnSpPr>
            <p:cNvPr id="665" name="Google Shape;665;p27"/>
            <p:cNvCxnSpPr/>
            <p:nvPr/>
          </p:nvCxnSpPr>
          <p:spPr>
            <a:xfrm flipH="1">
              <a:off x="2367444" y="5111456"/>
              <a:ext cx="1" cy="359976"/>
            </a:xfrm>
            <a:prstGeom prst="straightConnector1">
              <a:avLst/>
            </a:prstGeom>
            <a:noFill/>
            <a:ln cap="flat" cmpd="sng" w="28575">
              <a:solidFill>
                <a:srgbClr val="FFFFFF"/>
              </a:solidFill>
              <a:prstDash val="solid"/>
              <a:miter lim="800000"/>
              <a:headEnd len="sm" w="sm" type="none"/>
              <a:tailEnd len="med" w="med" type="triangle"/>
            </a:ln>
          </p:spPr>
        </p:cxnSp>
        <p:cxnSp>
          <p:nvCxnSpPr>
            <p:cNvPr id="666" name="Google Shape;666;p27"/>
            <p:cNvCxnSpPr>
              <a:stCxn id="667" idx="3"/>
              <a:endCxn id="668" idx="1"/>
            </p:cNvCxnSpPr>
            <p:nvPr/>
          </p:nvCxnSpPr>
          <p:spPr>
            <a:xfrm>
              <a:off x="3444587" y="3340623"/>
              <a:ext cx="2026500" cy="3600"/>
            </a:xfrm>
            <a:prstGeom prst="straightConnector1">
              <a:avLst/>
            </a:prstGeom>
            <a:noFill/>
            <a:ln cap="flat" cmpd="sng" w="28575">
              <a:solidFill>
                <a:srgbClr val="00B0F0"/>
              </a:solidFill>
              <a:prstDash val="solid"/>
              <a:miter lim="800000"/>
              <a:headEnd len="sm" w="sm" type="none"/>
              <a:tailEnd len="med" w="med" type="triangle"/>
            </a:ln>
          </p:spPr>
        </p:cxnSp>
        <p:sp>
          <p:nvSpPr>
            <p:cNvPr id="669" name="Google Shape;669;p27"/>
            <p:cNvSpPr/>
            <p:nvPr/>
          </p:nvSpPr>
          <p:spPr>
            <a:xfrm>
              <a:off x="1210019" y="3872416"/>
              <a:ext cx="1209868" cy="457864"/>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Times New Roman"/>
                <a:buNone/>
              </a:pPr>
              <a:r>
                <a:rPr b="1" i="0" lang="en-US" sz="1100" cap="none" strike="noStrike">
                  <a:solidFill>
                    <a:srgbClr val="000000"/>
                  </a:solidFill>
                  <a:latin typeface="Times New Roman"/>
                  <a:ea typeface="Times New Roman"/>
                  <a:cs typeface="Times New Roman"/>
                  <a:sym typeface="Times New Roman"/>
                </a:rPr>
                <a:t>Video content</a:t>
              </a:r>
              <a:endParaRPr b="1" i="0" sz="11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Times New Roman"/>
                <a:buNone/>
              </a:pPr>
              <a:r>
                <a:rPr b="1" i="0" lang="en-US" sz="1100" cap="none" strike="noStrike">
                  <a:solidFill>
                    <a:srgbClr val="000000"/>
                  </a:solidFill>
                  <a:latin typeface="Times New Roman"/>
                  <a:ea typeface="Times New Roman"/>
                  <a:cs typeface="Times New Roman"/>
                  <a:sym typeface="Times New Roman"/>
                </a:rPr>
                <a:t>Media asset management</a:t>
              </a:r>
              <a:endParaRPr/>
            </a:p>
          </p:txBody>
        </p:sp>
        <p:sp>
          <p:nvSpPr>
            <p:cNvPr id="670" name="Google Shape;670;p27"/>
            <p:cNvSpPr/>
            <p:nvPr/>
          </p:nvSpPr>
          <p:spPr>
            <a:xfrm>
              <a:off x="2706707" y="3872416"/>
              <a:ext cx="1209868" cy="457864"/>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cap="none" strike="noStrike">
                  <a:solidFill>
                    <a:srgbClr val="000000"/>
                  </a:solidFill>
                  <a:latin typeface="Times New Roman"/>
                  <a:ea typeface="Times New Roman"/>
                  <a:cs typeface="Times New Roman"/>
                  <a:sym typeface="Times New Roman"/>
                </a:rPr>
                <a:t>Cold/Hot storage</a:t>
              </a:r>
              <a:endParaRPr/>
            </a:p>
          </p:txBody>
        </p:sp>
        <p:cxnSp>
          <p:nvCxnSpPr>
            <p:cNvPr id="671" name="Google Shape;671;p27"/>
            <p:cNvCxnSpPr>
              <a:stCxn id="668" idx="2"/>
              <a:endCxn id="672" idx="0"/>
            </p:cNvCxnSpPr>
            <p:nvPr/>
          </p:nvCxnSpPr>
          <p:spPr>
            <a:xfrm flipH="1">
              <a:off x="6329462" y="3573112"/>
              <a:ext cx="9600" cy="320400"/>
            </a:xfrm>
            <a:prstGeom prst="straightConnector1">
              <a:avLst/>
            </a:prstGeom>
            <a:noFill/>
            <a:ln cap="flat" cmpd="sng" w="28575">
              <a:solidFill>
                <a:schemeClr val="accent1"/>
              </a:solidFill>
              <a:prstDash val="solid"/>
              <a:miter lim="800000"/>
              <a:headEnd len="sm" w="sm" type="none"/>
              <a:tailEnd len="med" w="med" type="triangle"/>
            </a:ln>
          </p:spPr>
        </p:cxnSp>
        <p:sp>
          <p:nvSpPr>
            <p:cNvPr id="672" name="Google Shape;672;p27"/>
            <p:cNvSpPr/>
            <p:nvPr/>
          </p:nvSpPr>
          <p:spPr>
            <a:xfrm>
              <a:off x="5724602" y="3893651"/>
              <a:ext cx="1209868" cy="457864"/>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cap="none" strike="noStrike">
                  <a:solidFill>
                    <a:srgbClr val="000000"/>
                  </a:solidFill>
                  <a:latin typeface="Times New Roman"/>
                  <a:ea typeface="Times New Roman"/>
                  <a:cs typeface="Times New Roman"/>
                  <a:sym typeface="Times New Roman"/>
                </a:rPr>
                <a:t>Get</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Times New Roman"/>
                <a:buNone/>
              </a:pPr>
              <a:r>
                <a:rPr b="1" i="0" lang="en-US" sz="1200" cap="none" strike="noStrike">
                  <a:solidFill>
                    <a:srgbClr val="000000"/>
                  </a:solidFill>
                  <a:latin typeface="Times New Roman"/>
                  <a:ea typeface="Times New Roman"/>
                  <a:cs typeface="Times New Roman"/>
                  <a:sym typeface="Times New Roman"/>
                </a:rPr>
                <a:t>video metadata</a:t>
              </a:r>
              <a:endParaRPr/>
            </a:p>
          </p:txBody>
        </p:sp>
        <p:cxnSp>
          <p:nvCxnSpPr>
            <p:cNvPr id="673" name="Google Shape;673;p27"/>
            <p:cNvCxnSpPr/>
            <p:nvPr/>
          </p:nvCxnSpPr>
          <p:spPr>
            <a:xfrm flipH="1">
              <a:off x="6329537" y="4351515"/>
              <a:ext cx="1" cy="210931"/>
            </a:xfrm>
            <a:prstGeom prst="straightConnector1">
              <a:avLst/>
            </a:prstGeom>
            <a:noFill/>
            <a:ln cap="flat" cmpd="sng" w="28575">
              <a:solidFill>
                <a:schemeClr val="accent1"/>
              </a:solidFill>
              <a:prstDash val="solid"/>
              <a:miter lim="800000"/>
              <a:headEnd len="sm" w="sm" type="none"/>
              <a:tailEnd len="med" w="med" type="triangle"/>
            </a:ln>
          </p:spPr>
        </p:cxnSp>
        <p:sp>
          <p:nvSpPr>
            <p:cNvPr id="674" name="Google Shape;674;p27"/>
            <p:cNvSpPr/>
            <p:nvPr/>
          </p:nvSpPr>
          <p:spPr>
            <a:xfrm>
              <a:off x="5424094" y="5252850"/>
              <a:ext cx="2281770" cy="457863"/>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100"/>
                <a:buFont typeface="Times New Roman"/>
                <a:buNone/>
              </a:pPr>
              <a:r>
                <a:rPr b="1" i="0" lang="en-US" sz="1100" cap="none" strike="noStrike">
                  <a:solidFill>
                    <a:srgbClr val="000000"/>
                  </a:solidFill>
                  <a:latin typeface="Times New Roman"/>
                  <a:ea typeface="Times New Roman"/>
                  <a:cs typeface="Times New Roman"/>
                  <a:sym typeface="Times New Roman"/>
                </a:rPr>
                <a:t>Transcoding, screen capturing, encryption, watermarking, and cover generating</a:t>
              </a:r>
              <a:endParaRPr/>
            </a:p>
          </p:txBody>
        </p:sp>
        <p:cxnSp>
          <p:nvCxnSpPr>
            <p:cNvPr id="675" name="Google Shape;675;p27"/>
            <p:cNvCxnSpPr>
              <a:stCxn id="674" idx="1"/>
            </p:cNvCxnSpPr>
            <p:nvPr/>
          </p:nvCxnSpPr>
          <p:spPr>
            <a:xfrm rot="10800000">
              <a:off x="3340294" y="4794182"/>
              <a:ext cx="2083800" cy="687600"/>
            </a:xfrm>
            <a:prstGeom prst="straightConnector1">
              <a:avLst/>
            </a:prstGeom>
            <a:noFill/>
            <a:ln cap="flat" cmpd="sng" w="28575">
              <a:solidFill>
                <a:schemeClr val="accent1"/>
              </a:solidFill>
              <a:prstDash val="solid"/>
              <a:miter lim="800000"/>
              <a:headEnd len="sm" w="sm" type="none"/>
              <a:tailEnd len="med" w="med" type="triangle"/>
            </a:ln>
          </p:spPr>
        </p:cxnSp>
        <p:sp>
          <p:nvSpPr>
            <p:cNvPr id="676" name="Google Shape;676;p27"/>
            <p:cNvSpPr/>
            <p:nvPr/>
          </p:nvSpPr>
          <p:spPr>
            <a:xfrm>
              <a:off x="5724602" y="4575552"/>
              <a:ext cx="1209868" cy="457864"/>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cap="none" strike="noStrike">
                  <a:solidFill>
                    <a:srgbClr val="000000"/>
                  </a:solidFill>
                  <a:latin typeface="Times New Roman"/>
                  <a:ea typeface="Times New Roman"/>
                  <a:cs typeface="Times New Roman"/>
                  <a:sym typeface="Times New Roman"/>
                </a:rPr>
                <a:t>AI video moderation</a:t>
              </a:r>
              <a:endParaRPr b="1" i="0" sz="1200" u="none" cap="none" strike="noStrike">
                <a:solidFill>
                  <a:schemeClr val="dk1"/>
                </a:solidFill>
                <a:latin typeface="Arial"/>
                <a:ea typeface="Arial"/>
                <a:cs typeface="Arial"/>
                <a:sym typeface="Arial"/>
              </a:endParaRPr>
            </a:p>
          </p:txBody>
        </p:sp>
        <p:cxnSp>
          <p:nvCxnSpPr>
            <p:cNvPr id="677" name="Google Shape;677;p27"/>
            <p:cNvCxnSpPr>
              <a:endCxn id="674" idx="0"/>
            </p:cNvCxnSpPr>
            <p:nvPr/>
          </p:nvCxnSpPr>
          <p:spPr>
            <a:xfrm>
              <a:off x="6329479" y="5026350"/>
              <a:ext cx="235500" cy="226500"/>
            </a:xfrm>
            <a:prstGeom prst="straightConnector1">
              <a:avLst/>
            </a:prstGeom>
            <a:noFill/>
            <a:ln cap="flat" cmpd="sng" w="28575">
              <a:solidFill>
                <a:schemeClr val="accent1"/>
              </a:solidFill>
              <a:prstDash val="solid"/>
              <a:miter lim="800000"/>
              <a:headEnd len="sm" w="sm" type="none"/>
              <a:tailEnd len="med" w="med" type="triangle"/>
            </a:ln>
          </p:spPr>
        </p:cxnSp>
        <p:sp>
          <p:nvSpPr>
            <p:cNvPr id="678" name="Google Shape;678;p27"/>
            <p:cNvSpPr/>
            <p:nvPr/>
          </p:nvSpPr>
          <p:spPr>
            <a:xfrm>
              <a:off x="443372" y="5457937"/>
              <a:ext cx="1209868" cy="457864"/>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cap="none" strike="noStrike">
                  <a:solidFill>
                    <a:srgbClr val="000000"/>
                  </a:solidFill>
                  <a:latin typeface="Times New Roman"/>
                  <a:ea typeface="Times New Roman"/>
                  <a:cs typeface="Times New Roman"/>
                  <a:sym typeface="Times New Roman"/>
                </a:rPr>
                <a:t>Statistics</a:t>
              </a:r>
              <a:endParaRPr/>
            </a:p>
          </p:txBody>
        </p:sp>
        <p:sp>
          <p:nvSpPr>
            <p:cNvPr id="679" name="Google Shape;679;p27"/>
            <p:cNvSpPr/>
            <p:nvPr/>
          </p:nvSpPr>
          <p:spPr>
            <a:xfrm>
              <a:off x="1896308" y="5457937"/>
              <a:ext cx="1209868" cy="457864"/>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cap="none" strike="noStrike">
                  <a:solidFill>
                    <a:srgbClr val="000000"/>
                  </a:solidFill>
                  <a:latin typeface="Times New Roman"/>
                  <a:ea typeface="Times New Roman"/>
                  <a:cs typeface="Times New Roman"/>
                  <a:sym typeface="Times New Roman"/>
                </a:rPr>
                <a:t>Player SDK</a:t>
              </a:r>
              <a:endParaRPr b="1" i="0" sz="1200" u="none" cap="none" strike="noStrike">
                <a:solidFill>
                  <a:schemeClr val="dk1"/>
                </a:solidFill>
                <a:latin typeface="Arial"/>
                <a:ea typeface="Arial"/>
                <a:cs typeface="Arial"/>
                <a:sym typeface="Arial"/>
              </a:endParaRPr>
            </a:p>
          </p:txBody>
        </p:sp>
        <p:sp>
          <p:nvSpPr>
            <p:cNvPr id="680" name="Google Shape;680;p27"/>
            <p:cNvSpPr/>
            <p:nvPr/>
          </p:nvSpPr>
          <p:spPr>
            <a:xfrm>
              <a:off x="3345994" y="5473029"/>
              <a:ext cx="1407472" cy="457863"/>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Times New Roman"/>
                <a:buNone/>
              </a:pPr>
              <a:r>
                <a:rPr b="1" i="0" lang="en-US" sz="1100" cap="none" strike="noStrike">
                  <a:solidFill>
                    <a:srgbClr val="000000"/>
                  </a:solidFill>
                  <a:latin typeface="Times New Roman"/>
                  <a:ea typeface="Times New Roman"/>
                  <a:cs typeface="Times New Roman"/>
                  <a:sym typeface="Times New Roman"/>
                </a:rPr>
                <a:t>Publishing on WeChat Official Account</a:t>
              </a:r>
              <a:endParaRPr/>
            </a:p>
          </p:txBody>
        </p:sp>
        <p:cxnSp>
          <p:nvCxnSpPr>
            <p:cNvPr id="681" name="Google Shape;681;p27"/>
            <p:cNvCxnSpPr/>
            <p:nvPr/>
          </p:nvCxnSpPr>
          <p:spPr>
            <a:xfrm>
              <a:off x="1058857" y="5247006"/>
              <a:ext cx="0" cy="210931"/>
            </a:xfrm>
            <a:prstGeom prst="straightConnector1">
              <a:avLst/>
            </a:prstGeom>
            <a:noFill/>
            <a:ln cap="flat" cmpd="sng" w="28575">
              <a:solidFill>
                <a:schemeClr val="accent1"/>
              </a:solidFill>
              <a:prstDash val="solid"/>
              <a:miter lim="800000"/>
              <a:headEnd len="sm" w="sm" type="none"/>
              <a:tailEnd len="med" w="med" type="triangle"/>
            </a:ln>
          </p:spPr>
        </p:cxnSp>
        <p:cxnSp>
          <p:nvCxnSpPr>
            <p:cNvPr id="682" name="Google Shape;682;p27"/>
            <p:cNvCxnSpPr/>
            <p:nvPr/>
          </p:nvCxnSpPr>
          <p:spPr>
            <a:xfrm>
              <a:off x="2497371" y="5017019"/>
              <a:ext cx="0" cy="459974"/>
            </a:xfrm>
            <a:prstGeom prst="straightConnector1">
              <a:avLst/>
            </a:prstGeom>
            <a:noFill/>
            <a:ln cap="flat" cmpd="sng" w="28575">
              <a:solidFill>
                <a:schemeClr val="accent1"/>
              </a:solidFill>
              <a:prstDash val="solid"/>
              <a:miter lim="800000"/>
              <a:headEnd len="sm" w="sm" type="none"/>
              <a:tailEnd len="med" w="med" type="triangle"/>
            </a:ln>
          </p:spPr>
        </p:cxnSp>
        <p:cxnSp>
          <p:nvCxnSpPr>
            <p:cNvPr id="683" name="Google Shape;683;p27"/>
            <p:cNvCxnSpPr/>
            <p:nvPr/>
          </p:nvCxnSpPr>
          <p:spPr>
            <a:xfrm>
              <a:off x="3983662" y="5247006"/>
              <a:ext cx="0" cy="226023"/>
            </a:xfrm>
            <a:prstGeom prst="straightConnector1">
              <a:avLst/>
            </a:prstGeom>
            <a:noFill/>
            <a:ln cap="flat" cmpd="sng" w="28575">
              <a:solidFill>
                <a:schemeClr val="accent1"/>
              </a:solidFill>
              <a:prstDash val="solid"/>
              <a:miter lim="800000"/>
              <a:headEnd len="sm" w="sm" type="none"/>
              <a:tailEnd len="med" w="med" type="triangle"/>
            </a:ln>
          </p:spPr>
        </p:cxnSp>
        <p:cxnSp>
          <p:nvCxnSpPr>
            <p:cNvPr id="684" name="Google Shape;684;p27"/>
            <p:cNvCxnSpPr/>
            <p:nvPr/>
          </p:nvCxnSpPr>
          <p:spPr>
            <a:xfrm>
              <a:off x="1058857" y="5247006"/>
              <a:ext cx="2924805" cy="0"/>
            </a:xfrm>
            <a:prstGeom prst="straightConnector1">
              <a:avLst/>
            </a:prstGeom>
            <a:noFill/>
            <a:ln cap="flat" cmpd="sng" w="28575">
              <a:solidFill>
                <a:schemeClr val="accent1"/>
              </a:solidFill>
              <a:prstDash val="solid"/>
              <a:miter lim="800000"/>
              <a:headEnd len="sm" w="sm" type="none"/>
              <a:tailEnd len="sm" w="sm" type="none"/>
            </a:ln>
          </p:spPr>
        </p:cxnSp>
        <p:sp>
          <p:nvSpPr>
            <p:cNvPr id="685" name="Google Shape;685;p27"/>
            <p:cNvSpPr txBox="1"/>
            <p:nvPr/>
          </p:nvSpPr>
          <p:spPr>
            <a:xfrm>
              <a:off x="883745" y="3013838"/>
              <a:ext cx="888174" cy="3099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200" cap="none" strike="noStrike">
                  <a:solidFill>
                    <a:srgbClr val="000000"/>
                  </a:solidFill>
                  <a:latin typeface="Times New Roman"/>
                  <a:ea typeface="Times New Roman"/>
                  <a:cs typeface="Times New Roman"/>
                  <a:sym typeface="Times New Roman"/>
                </a:rPr>
                <a:t>Upload</a:t>
              </a:r>
              <a:endParaRPr/>
            </a:p>
          </p:txBody>
        </p:sp>
        <p:sp>
          <p:nvSpPr>
            <p:cNvPr id="686" name="Google Shape;686;p27"/>
            <p:cNvSpPr txBox="1"/>
            <p:nvPr/>
          </p:nvSpPr>
          <p:spPr>
            <a:xfrm>
              <a:off x="7051942" y="4281111"/>
              <a:ext cx="2783973" cy="3099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200" cap="none" strike="noStrike">
                  <a:solidFill>
                    <a:srgbClr val="000000"/>
                  </a:solidFill>
                  <a:latin typeface="Times New Roman"/>
                  <a:ea typeface="Times New Roman"/>
                  <a:cs typeface="Times New Roman"/>
                  <a:sym typeface="Times New Roman"/>
                </a:rPr>
                <a:t>Streaming task processing</a:t>
              </a:r>
              <a:endParaRPr/>
            </a:p>
          </p:txBody>
        </p:sp>
        <p:sp>
          <p:nvSpPr>
            <p:cNvPr id="687" name="Google Shape;687;p27"/>
            <p:cNvSpPr txBox="1"/>
            <p:nvPr/>
          </p:nvSpPr>
          <p:spPr>
            <a:xfrm>
              <a:off x="3404161" y="4996630"/>
              <a:ext cx="1365767" cy="3099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200" cap="none" strike="noStrike">
                  <a:solidFill>
                    <a:srgbClr val="000000"/>
                  </a:solidFill>
                  <a:latin typeface="Times New Roman"/>
                  <a:ea typeface="Times New Roman"/>
                  <a:cs typeface="Times New Roman"/>
                  <a:sym typeface="Times New Roman"/>
                </a:rPr>
                <a:t>Distribution</a:t>
              </a:r>
              <a:endParaRPr/>
            </a:p>
          </p:txBody>
        </p:sp>
        <p:cxnSp>
          <p:nvCxnSpPr>
            <p:cNvPr id="688" name="Google Shape;688;p27"/>
            <p:cNvCxnSpPr/>
            <p:nvPr/>
          </p:nvCxnSpPr>
          <p:spPr>
            <a:xfrm>
              <a:off x="2498760" y="6061527"/>
              <a:ext cx="1484902" cy="0"/>
            </a:xfrm>
            <a:prstGeom prst="straightConnector1">
              <a:avLst/>
            </a:prstGeom>
            <a:noFill/>
            <a:ln cap="flat" cmpd="sng" w="28575">
              <a:solidFill>
                <a:schemeClr val="accent1"/>
              </a:solidFill>
              <a:prstDash val="solid"/>
              <a:miter lim="800000"/>
              <a:headEnd len="sm" w="sm" type="none"/>
              <a:tailEnd len="sm" w="sm" type="none"/>
            </a:ln>
          </p:spPr>
        </p:cxnSp>
        <p:cxnSp>
          <p:nvCxnSpPr>
            <p:cNvPr id="689" name="Google Shape;689;p27"/>
            <p:cNvCxnSpPr>
              <a:stCxn id="679" idx="2"/>
            </p:cNvCxnSpPr>
            <p:nvPr/>
          </p:nvCxnSpPr>
          <p:spPr>
            <a:xfrm>
              <a:off x="2501242" y="5915801"/>
              <a:ext cx="0" cy="145800"/>
            </a:xfrm>
            <a:prstGeom prst="straightConnector1">
              <a:avLst/>
            </a:prstGeom>
            <a:noFill/>
            <a:ln cap="flat" cmpd="sng" w="28575">
              <a:solidFill>
                <a:schemeClr val="accent1"/>
              </a:solidFill>
              <a:prstDash val="solid"/>
              <a:miter lim="800000"/>
              <a:headEnd len="sm" w="sm" type="none"/>
              <a:tailEnd len="sm" w="sm" type="none"/>
            </a:ln>
          </p:spPr>
        </p:cxnSp>
        <p:cxnSp>
          <p:nvCxnSpPr>
            <p:cNvPr id="690" name="Google Shape;690;p27"/>
            <p:cNvCxnSpPr/>
            <p:nvPr/>
          </p:nvCxnSpPr>
          <p:spPr>
            <a:xfrm>
              <a:off x="3983662" y="5930893"/>
              <a:ext cx="0" cy="130634"/>
            </a:xfrm>
            <a:prstGeom prst="straightConnector1">
              <a:avLst/>
            </a:prstGeom>
            <a:noFill/>
            <a:ln cap="flat" cmpd="sng" w="28575">
              <a:solidFill>
                <a:schemeClr val="accent1"/>
              </a:solidFill>
              <a:prstDash val="solid"/>
              <a:miter lim="800000"/>
              <a:headEnd len="sm" w="sm" type="none"/>
              <a:tailEnd len="sm" w="sm" type="none"/>
            </a:ln>
          </p:spPr>
        </p:cxnSp>
        <p:cxnSp>
          <p:nvCxnSpPr>
            <p:cNvPr id="691" name="Google Shape;691;p27"/>
            <p:cNvCxnSpPr/>
            <p:nvPr/>
          </p:nvCxnSpPr>
          <p:spPr>
            <a:xfrm>
              <a:off x="3258281" y="6068538"/>
              <a:ext cx="0" cy="204481"/>
            </a:xfrm>
            <a:prstGeom prst="straightConnector1">
              <a:avLst/>
            </a:prstGeom>
            <a:noFill/>
            <a:ln cap="flat" cmpd="sng" w="28575">
              <a:solidFill>
                <a:schemeClr val="accent1"/>
              </a:solidFill>
              <a:prstDash val="solid"/>
              <a:miter lim="800000"/>
              <a:headEnd len="sm" w="sm" type="none"/>
              <a:tailEnd len="med" w="med" type="triangle"/>
            </a:ln>
          </p:spPr>
        </p:cxnSp>
        <p:sp>
          <p:nvSpPr>
            <p:cNvPr id="692" name="Google Shape;692;p27"/>
            <p:cNvSpPr txBox="1"/>
            <p:nvPr/>
          </p:nvSpPr>
          <p:spPr>
            <a:xfrm>
              <a:off x="2674993" y="6011556"/>
              <a:ext cx="1067530" cy="3099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200" cap="none" strike="noStrike">
                  <a:solidFill>
                    <a:srgbClr val="000000"/>
                  </a:solidFill>
                  <a:latin typeface="Times New Roman"/>
                  <a:ea typeface="Times New Roman"/>
                  <a:cs typeface="Times New Roman"/>
                  <a:sym typeface="Times New Roman"/>
                </a:rPr>
                <a:t>Playback</a:t>
              </a:r>
              <a:endParaRPr/>
            </a:p>
          </p:txBody>
        </p:sp>
        <p:grpSp>
          <p:nvGrpSpPr>
            <p:cNvPr id="693" name="Google Shape;693;p27"/>
            <p:cNvGrpSpPr/>
            <p:nvPr/>
          </p:nvGrpSpPr>
          <p:grpSpPr>
            <a:xfrm>
              <a:off x="2403195" y="6272150"/>
              <a:ext cx="1581857" cy="457864"/>
              <a:chOff x="6778458" y="6298129"/>
              <a:chExt cx="1581857" cy="457864"/>
            </a:xfrm>
          </p:grpSpPr>
          <p:sp>
            <p:nvSpPr>
              <p:cNvPr id="694" name="Google Shape;694;p27"/>
              <p:cNvSpPr/>
              <p:nvPr/>
            </p:nvSpPr>
            <p:spPr>
              <a:xfrm>
                <a:off x="6872634" y="6298129"/>
                <a:ext cx="1487680" cy="457864"/>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cap="none" strike="noStrike">
                    <a:solidFill>
                      <a:srgbClr val="000000"/>
                    </a:solidFill>
                    <a:latin typeface="Times New Roman"/>
                    <a:ea typeface="Times New Roman"/>
                    <a:cs typeface="Times New Roman"/>
                    <a:sym typeface="Times New Roman"/>
                  </a:rPr>
                  <a:t>    User/Viewer</a:t>
                </a:r>
                <a:endParaRPr b="1" i="0" sz="1200" u="none" cap="none" strike="noStrike">
                  <a:solidFill>
                    <a:schemeClr val="dk1"/>
                  </a:solidFill>
                  <a:latin typeface="Arial"/>
                  <a:ea typeface="Arial"/>
                  <a:cs typeface="Arial"/>
                  <a:sym typeface="Arial"/>
                </a:endParaRPr>
              </a:p>
            </p:txBody>
          </p:sp>
          <p:pic>
            <p:nvPicPr>
              <p:cNvPr descr="用户" id="695" name="Google Shape;695;p27"/>
              <p:cNvPicPr preferRelativeResize="0"/>
              <p:nvPr/>
            </p:nvPicPr>
            <p:blipFill rotWithShape="1">
              <a:blip r:embed="rId3">
                <a:alphaModFix/>
              </a:blip>
              <a:srcRect b="0" l="0" r="0" t="0"/>
              <a:stretch/>
            </p:blipFill>
            <p:spPr>
              <a:xfrm>
                <a:off x="6778458" y="6327422"/>
                <a:ext cx="428571" cy="428571"/>
              </a:xfrm>
              <a:prstGeom prst="rect">
                <a:avLst/>
              </a:prstGeom>
              <a:noFill/>
              <a:ln>
                <a:noFill/>
              </a:ln>
            </p:spPr>
          </p:pic>
        </p:grpSp>
        <p:sp>
          <p:nvSpPr>
            <p:cNvPr id="696" name="Google Shape;696;p27"/>
            <p:cNvSpPr/>
            <p:nvPr/>
          </p:nvSpPr>
          <p:spPr>
            <a:xfrm>
              <a:off x="9412211" y="1258111"/>
              <a:ext cx="1737672" cy="113640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US" sz="2000" cap="none" strike="noStrike">
                  <a:solidFill>
                    <a:srgbClr val="000000"/>
                  </a:solidFill>
                  <a:latin typeface="Times New Roman"/>
                  <a:ea typeface="Times New Roman"/>
                  <a:cs typeface="Times New Roman"/>
                  <a:sym typeface="Times New Roman"/>
                </a:rPr>
                <a:t>Content source</a:t>
              </a:r>
              <a:endParaRPr sz="2000">
                <a:solidFill>
                  <a:schemeClr val="dk1"/>
                </a:solidFill>
                <a:latin typeface="Arial"/>
                <a:ea typeface="Arial"/>
                <a:cs typeface="Arial"/>
                <a:sym typeface="Arial"/>
              </a:endParaRPr>
            </a:p>
          </p:txBody>
        </p:sp>
        <p:sp>
          <p:nvSpPr>
            <p:cNvPr id="697" name="Google Shape;697;p27"/>
            <p:cNvSpPr/>
            <p:nvPr/>
          </p:nvSpPr>
          <p:spPr>
            <a:xfrm>
              <a:off x="9491073" y="3475326"/>
              <a:ext cx="1737672" cy="113640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US" sz="2000" cap="none" strike="noStrike">
                  <a:solidFill>
                    <a:srgbClr val="000000"/>
                  </a:solidFill>
                  <a:latin typeface="Times New Roman"/>
                  <a:ea typeface="Times New Roman"/>
                  <a:cs typeface="Times New Roman"/>
                  <a:sym typeface="Times New Roman"/>
                </a:rPr>
                <a:t>Video cloud</a:t>
              </a:r>
              <a:endParaRPr sz="2000">
                <a:solidFill>
                  <a:schemeClr val="dk1"/>
                </a:solidFill>
                <a:latin typeface="Arial"/>
                <a:ea typeface="Arial"/>
                <a:cs typeface="Arial"/>
                <a:sym typeface="Arial"/>
              </a:endParaRPr>
            </a:p>
          </p:txBody>
        </p:sp>
        <p:sp>
          <p:nvSpPr>
            <p:cNvPr id="698" name="Google Shape;698;p27"/>
            <p:cNvSpPr/>
            <p:nvPr/>
          </p:nvSpPr>
          <p:spPr>
            <a:xfrm>
              <a:off x="9491072" y="5603963"/>
              <a:ext cx="2643197" cy="56369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US" sz="2000" cap="none" strike="noStrike">
                  <a:solidFill>
                    <a:srgbClr val="000000"/>
                  </a:solidFill>
                  <a:latin typeface="Times New Roman"/>
                  <a:ea typeface="Times New Roman"/>
                  <a:cs typeface="Times New Roman"/>
                  <a:sym typeface="Times New Roman"/>
                </a:rPr>
                <a:t>Playback terminal</a:t>
              </a:r>
              <a:endParaRPr sz="2000">
                <a:solidFill>
                  <a:schemeClr val="dk1"/>
                </a:solidFill>
                <a:latin typeface="Arial"/>
                <a:ea typeface="Arial"/>
                <a:cs typeface="Arial"/>
                <a:sym typeface="Arial"/>
              </a:endParaRPr>
            </a:p>
          </p:txBody>
        </p:sp>
        <p:sp>
          <p:nvSpPr>
            <p:cNvPr id="667" name="Google Shape;667;p27"/>
            <p:cNvSpPr/>
            <p:nvPr/>
          </p:nvSpPr>
          <p:spPr>
            <a:xfrm>
              <a:off x="1708652" y="3111691"/>
              <a:ext cx="1735935" cy="457864"/>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cap="none" strike="noStrike">
                  <a:solidFill>
                    <a:srgbClr val="000000"/>
                  </a:solidFill>
                  <a:latin typeface="Times New Roman"/>
                  <a:ea typeface="Times New Roman"/>
                  <a:cs typeface="Times New Roman"/>
                  <a:sym typeface="Times New Roman"/>
                </a:rPr>
                <a:t>Cloud Video Storage</a:t>
              </a:r>
              <a:endParaRPr/>
            </a:p>
          </p:txBody>
        </p:sp>
        <p:sp>
          <p:nvSpPr>
            <p:cNvPr id="699" name="Google Shape;699;p27"/>
            <p:cNvSpPr/>
            <p:nvPr/>
          </p:nvSpPr>
          <p:spPr>
            <a:xfrm>
              <a:off x="1640651" y="4617588"/>
              <a:ext cx="1735935" cy="457864"/>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Times New Roman"/>
                <a:buNone/>
              </a:pPr>
              <a:r>
                <a:rPr b="1" i="0" lang="en-US" sz="1400" cap="none" strike="noStrike">
                  <a:solidFill>
                    <a:srgbClr val="000000"/>
                  </a:solidFill>
                  <a:latin typeface="Times New Roman"/>
                  <a:ea typeface="Times New Roman"/>
                  <a:cs typeface="Times New Roman"/>
                  <a:sym typeface="Times New Roman"/>
                </a:rPr>
                <a:t>Video Playback Acceleration</a:t>
              </a:r>
              <a:endParaRPr/>
            </a:p>
          </p:txBody>
        </p:sp>
        <p:cxnSp>
          <p:nvCxnSpPr>
            <p:cNvPr id="700" name="Google Shape;700;p27"/>
            <p:cNvCxnSpPr/>
            <p:nvPr/>
          </p:nvCxnSpPr>
          <p:spPr>
            <a:xfrm>
              <a:off x="2562839" y="2931427"/>
              <a:ext cx="0" cy="187084"/>
            </a:xfrm>
            <a:prstGeom prst="straightConnector1">
              <a:avLst/>
            </a:prstGeom>
            <a:noFill/>
            <a:ln cap="flat" cmpd="sng" w="28575">
              <a:solidFill>
                <a:schemeClr val="accent1"/>
              </a:solidFill>
              <a:prstDash val="solid"/>
              <a:miter lim="800000"/>
              <a:headEnd len="sm" w="sm" type="none"/>
              <a:tailEnd len="med" w="med" type="triangle"/>
            </a:ln>
          </p:spPr>
        </p:cxnSp>
        <p:cxnSp>
          <p:nvCxnSpPr>
            <p:cNvPr id="701" name="Google Shape;701;p27"/>
            <p:cNvCxnSpPr/>
            <p:nvPr/>
          </p:nvCxnSpPr>
          <p:spPr>
            <a:xfrm>
              <a:off x="2570660" y="3592224"/>
              <a:ext cx="0" cy="187084"/>
            </a:xfrm>
            <a:prstGeom prst="straightConnector1">
              <a:avLst/>
            </a:prstGeom>
            <a:noFill/>
            <a:ln cap="flat" cmpd="sng" w="28575">
              <a:solidFill>
                <a:schemeClr val="accent1"/>
              </a:solidFill>
              <a:prstDash val="solid"/>
              <a:miter lim="800000"/>
              <a:headEnd len="sm" w="sm" type="none"/>
              <a:tailEnd len="med" w="med" type="triangle"/>
            </a:ln>
          </p:spPr>
        </p:cxnSp>
        <p:cxnSp>
          <p:nvCxnSpPr>
            <p:cNvPr id="702" name="Google Shape;702;p27"/>
            <p:cNvCxnSpPr/>
            <p:nvPr/>
          </p:nvCxnSpPr>
          <p:spPr>
            <a:xfrm>
              <a:off x="2534656" y="4456320"/>
              <a:ext cx="0" cy="187084"/>
            </a:xfrm>
            <a:prstGeom prst="straightConnector1">
              <a:avLst/>
            </a:prstGeom>
            <a:noFill/>
            <a:ln cap="flat" cmpd="sng" w="28575">
              <a:solidFill>
                <a:schemeClr val="accent1"/>
              </a:solidFill>
              <a:prstDash val="solid"/>
              <a:miter lim="800000"/>
              <a:headEnd len="sm" w="sm" type="none"/>
              <a:tailEnd len="med" w="med" type="triangle"/>
            </a:ln>
          </p:spPr>
        </p:cxnSp>
        <p:cxnSp>
          <p:nvCxnSpPr>
            <p:cNvPr id="703" name="Google Shape;703;p27"/>
            <p:cNvCxnSpPr/>
            <p:nvPr/>
          </p:nvCxnSpPr>
          <p:spPr>
            <a:xfrm flipH="1">
              <a:off x="4550880" y="1956541"/>
              <a:ext cx="1741" cy="241945"/>
            </a:xfrm>
            <a:prstGeom prst="straightConnector1">
              <a:avLst/>
            </a:prstGeom>
            <a:noFill/>
            <a:ln cap="flat" cmpd="sng" w="28575">
              <a:solidFill>
                <a:schemeClr val="accent1"/>
              </a:solidFill>
              <a:prstDash val="solid"/>
              <a:miter lim="800000"/>
              <a:headEnd len="sm" w="sm" type="none"/>
              <a:tailEnd len="med" w="med" type="triangle"/>
            </a:ln>
          </p:spPr>
        </p:cxnSp>
        <p:sp>
          <p:nvSpPr>
            <p:cNvPr id="668" name="Google Shape;668;p27"/>
            <p:cNvSpPr/>
            <p:nvPr/>
          </p:nvSpPr>
          <p:spPr>
            <a:xfrm>
              <a:off x="5471094" y="3115248"/>
              <a:ext cx="1735935" cy="457864"/>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Times New Roman"/>
                <a:buNone/>
              </a:pPr>
              <a:r>
                <a:rPr b="1" i="0" lang="en-US" sz="1200" cap="none" strike="noStrike">
                  <a:solidFill>
                    <a:srgbClr val="000000"/>
                  </a:solidFill>
                  <a:latin typeface="Times New Roman"/>
                  <a:ea typeface="Times New Roman"/>
                  <a:cs typeface="Times New Roman"/>
                  <a:sym typeface="Times New Roman"/>
                </a:rPr>
                <a:t>Video Transcoding Service</a:t>
              </a:r>
              <a:endParaRPr/>
            </a:p>
          </p:txBody>
        </p:sp>
        <p:cxnSp>
          <p:nvCxnSpPr>
            <p:cNvPr id="704" name="Google Shape;704;p27"/>
            <p:cNvCxnSpPr>
              <a:endCxn id="648" idx="3"/>
            </p:cNvCxnSpPr>
            <p:nvPr/>
          </p:nvCxnSpPr>
          <p:spPr>
            <a:xfrm flipH="1">
              <a:off x="8494843" y="1609062"/>
              <a:ext cx="950100" cy="4200"/>
            </a:xfrm>
            <a:prstGeom prst="straightConnector1">
              <a:avLst/>
            </a:prstGeom>
            <a:noFill/>
            <a:ln cap="flat" cmpd="sng" w="28575">
              <a:solidFill>
                <a:schemeClr val="accent1"/>
              </a:solidFill>
              <a:prstDash val="solid"/>
              <a:miter lim="800000"/>
              <a:headEnd len="sm" w="sm" type="none"/>
              <a:tailEnd len="med" w="med" type="triangle"/>
            </a:ln>
          </p:spPr>
        </p:cxnSp>
        <p:cxnSp>
          <p:nvCxnSpPr>
            <p:cNvPr id="705" name="Google Shape;705;p27"/>
            <p:cNvCxnSpPr/>
            <p:nvPr/>
          </p:nvCxnSpPr>
          <p:spPr>
            <a:xfrm rot="10800000">
              <a:off x="8493099" y="3835606"/>
              <a:ext cx="1028593" cy="0"/>
            </a:xfrm>
            <a:prstGeom prst="straightConnector1">
              <a:avLst/>
            </a:prstGeom>
            <a:noFill/>
            <a:ln cap="flat" cmpd="sng" w="28575">
              <a:solidFill>
                <a:schemeClr val="accent1"/>
              </a:solidFill>
              <a:prstDash val="solid"/>
              <a:miter lim="800000"/>
              <a:headEnd len="sm" w="sm" type="none"/>
              <a:tailEnd len="med" w="med" type="triangle"/>
            </a:ln>
          </p:spPr>
        </p:cxnSp>
        <p:cxnSp>
          <p:nvCxnSpPr>
            <p:cNvPr id="706" name="Google Shape;706;p27"/>
            <p:cNvCxnSpPr/>
            <p:nvPr/>
          </p:nvCxnSpPr>
          <p:spPr>
            <a:xfrm rot="10800000">
              <a:off x="4679801" y="5988664"/>
              <a:ext cx="4841892" cy="0"/>
            </a:xfrm>
            <a:prstGeom prst="straightConnector1">
              <a:avLst/>
            </a:prstGeom>
            <a:noFill/>
            <a:ln cap="flat" cmpd="sng" w="28575">
              <a:solidFill>
                <a:schemeClr val="accent1"/>
              </a:solidFill>
              <a:prstDash val="solid"/>
              <a:miter lim="800000"/>
              <a:headEnd len="sm" w="sm" type="none"/>
              <a:tailEnd len="med" w="med" type="triangle"/>
            </a:ln>
          </p:spPr>
        </p:cxn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 name="Shape 45"/>
        <p:cNvGrpSpPr/>
        <p:nvPr/>
      </p:nvGrpSpPr>
      <p:grpSpPr>
        <a:xfrm>
          <a:off x="0" y="0"/>
          <a:ext cx="0" cy="0"/>
          <a:chOff x="0" y="0"/>
          <a:chExt cx="0" cy="0"/>
        </a:xfrm>
      </p:grpSpPr>
      <p:sp>
        <p:nvSpPr>
          <p:cNvPr id="46" name="Google Shape;46;p3"/>
          <p:cNvSpPr/>
          <p:nvPr/>
        </p:nvSpPr>
        <p:spPr>
          <a:xfrm>
            <a:off x="4437975" y="1628800"/>
            <a:ext cx="7034298" cy="638175"/>
          </a:xfrm>
          <a:prstGeom prst="rect">
            <a:avLst/>
          </a:prstGeom>
          <a:noFill/>
          <a:ln cap="flat" cmpd="sng" w="9525">
            <a:solidFill>
              <a:srgbClr val="01ACF1"/>
            </a:solidFill>
            <a:prstDash val="solid"/>
            <a:round/>
            <a:headEnd len="sm" w="sm" type="none"/>
            <a:tailEnd len="sm" w="sm" type="none"/>
          </a:ln>
        </p:spPr>
        <p:txBody>
          <a:bodyPr anchorCtr="0" anchor="ctr" bIns="0" lIns="180000" spcFirstLastPara="1" rIns="0" wrap="square" tIns="0">
            <a:noAutofit/>
          </a:bodyPr>
          <a:lstStyle/>
          <a:p>
            <a:pPr indent="0" lvl="0" marL="0" marR="0" rtl="0" algn="l">
              <a:spcBef>
                <a:spcPts val="0"/>
              </a:spcBef>
              <a:spcAft>
                <a:spcPts val="0"/>
              </a:spcAft>
              <a:buNone/>
            </a:pPr>
            <a:r>
              <a:rPr b="1" i="0" lang="en-US" sz="2400" u="none" cap="none" strike="noStrike">
                <a:solidFill>
                  <a:srgbClr val="1CADE4"/>
                </a:solidFill>
                <a:latin typeface="Times New Roman"/>
                <a:ea typeface="Times New Roman"/>
                <a:cs typeface="Times New Roman"/>
                <a:sym typeface="Times New Roman"/>
              </a:rPr>
              <a:t>Section 1. Overview of Video Industry</a:t>
            </a:r>
            <a:endParaRPr/>
          </a:p>
        </p:txBody>
      </p:sp>
      <p:sp>
        <p:nvSpPr>
          <p:cNvPr id="47" name="Google Shape;47;p3"/>
          <p:cNvSpPr/>
          <p:nvPr/>
        </p:nvSpPr>
        <p:spPr>
          <a:xfrm>
            <a:off x="4372887" y="1628800"/>
            <a:ext cx="97793" cy="638175"/>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b="0" i="0" sz="2400" u="none" cap="none" strike="noStrike">
              <a:solidFill>
                <a:srgbClr val="1482AB"/>
              </a:solidFill>
              <a:latin typeface="Arial"/>
              <a:ea typeface="Arial"/>
              <a:cs typeface="Arial"/>
              <a:sym typeface="Arial"/>
            </a:endParaRPr>
          </a:p>
        </p:txBody>
      </p:sp>
      <p:sp>
        <p:nvSpPr>
          <p:cNvPr id="48" name="Google Shape;48;p3"/>
          <p:cNvSpPr/>
          <p:nvPr/>
        </p:nvSpPr>
        <p:spPr>
          <a:xfrm>
            <a:off x="4437975" y="2368575"/>
            <a:ext cx="7034298" cy="638175"/>
          </a:xfrm>
          <a:prstGeom prst="rect">
            <a:avLst/>
          </a:prstGeom>
          <a:noFill/>
          <a:ln cap="flat" cmpd="sng" w="9525">
            <a:solidFill>
              <a:srgbClr val="01ACF1"/>
            </a:solidFill>
            <a:prstDash val="solid"/>
            <a:round/>
            <a:headEnd len="sm" w="sm" type="none"/>
            <a:tailEnd len="sm" w="sm" type="none"/>
          </a:ln>
        </p:spPr>
        <p:txBody>
          <a:bodyPr anchorCtr="0" anchor="ctr" bIns="0" lIns="180000" spcFirstLastPara="1" rIns="0" wrap="square" tIns="0">
            <a:normAutofit/>
          </a:bodyPr>
          <a:lstStyle/>
          <a:p>
            <a:pPr indent="0" lvl="0" marL="0" marR="0" rtl="0" algn="l">
              <a:spcBef>
                <a:spcPts val="0"/>
              </a:spcBef>
              <a:spcAft>
                <a:spcPts val="0"/>
              </a:spcAft>
              <a:buNone/>
            </a:pPr>
            <a:r>
              <a:rPr b="1" i="0" lang="en-US" sz="2340" u="none" cap="none" strike="noStrike">
                <a:solidFill>
                  <a:srgbClr val="1CADE4"/>
                </a:solidFill>
                <a:latin typeface="Times New Roman"/>
                <a:ea typeface="Times New Roman"/>
                <a:cs typeface="Times New Roman"/>
                <a:sym typeface="Times New Roman"/>
              </a:rPr>
              <a:t>Section 2. Scheme Design of Live Streaming Scenario</a:t>
            </a:r>
            <a:endParaRPr/>
          </a:p>
        </p:txBody>
      </p:sp>
      <p:sp>
        <p:nvSpPr>
          <p:cNvPr id="49" name="Google Shape;49;p3"/>
          <p:cNvSpPr/>
          <p:nvPr/>
        </p:nvSpPr>
        <p:spPr>
          <a:xfrm>
            <a:off x="4372887" y="2368575"/>
            <a:ext cx="97793" cy="638175"/>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b="0" i="0" sz="2400" u="none" cap="none" strike="noStrike">
              <a:solidFill>
                <a:srgbClr val="1482AB"/>
              </a:solidFill>
              <a:latin typeface="Arial"/>
              <a:ea typeface="Arial"/>
              <a:cs typeface="Arial"/>
              <a:sym typeface="Arial"/>
            </a:endParaRPr>
          </a:p>
        </p:txBody>
      </p:sp>
      <p:sp>
        <p:nvSpPr>
          <p:cNvPr id="50" name="Google Shape;50;p3"/>
          <p:cNvSpPr txBox="1"/>
          <p:nvPr/>
        </p:nvSpPr>
        <p:spPr>
          <a:xfrm>
            <a:off x="2306634" y="2057400"/>
            <a:ext cx="1435100" cy="2755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6600" u="none" cap="none" strike="noStrike">
                <a:solidFill>
                  <a:srgbClr val="1CADE4"/>
                </a:solidFill>
                <a:latin typeface="Times New Roman"/>
                <a:ea typeface="Times New Roman"/>
                <a:cs typeface="Times New Roman"/>
                <a:sym typeface="Times New Roman"/>
              </a:rPr>
              <a:t> </a:t>
            </a:r>
            <a:endParaRPr b="0" i="0" sz="6600" u="none" cap="none" strike="noStrike">
              <a:solidFill>
                <a:schemeClr val="accent1"/>
              </a:solidFill>
              <a:latin typeface="Arial"/>
              <a:ea typeface="Arial"/>
              <a:cs typeface="Arial"/>
              <a:sym typeface="Arial"/>
            </a:endParaRPr>
          </a:p>
          <a:p>
            <a:pPr indent="0" lvl="0" marL="0" marR="0" rtl="0" algn="ctr">
              <a:spcBef>
                <a:spcPts val="0"/>
              </a:spcBef>
              <a:spcAft>
                <a:spcPts val="0"/>
              </a:spcAft>
              <a:buNone/>
            </a:pPr>
            <a:r>
              <a:rPr b="0" i="0" lang="en-US" sz="6600" u="none" cap="none" strike="noStrike">
                <a:solidFill>
                  <a:srgbClr val="1CADE4"/>
                </a:solidFill>
                <a:latin typeface="Times New Roman"/>
                <a:ea typeface="Times New Roman"/>
                <a:cs typeface="Times New Roman"/>
                <a:sym typeface="Times New Roman"/>
              </a:rPr>
              <a:t> </a:t>
            </a:r>
            <a:endParaRPr/>
          </a:p>
        </p:txBody>
      </p:sp>
      <p:sp>
        <p:nvSpPr>
          <p:cNvPr id="51" name="Google Shape;51;p3"/>
          <p:cNvSpPr txBox="1"/>
          <p:nvPr/>
        </p:nvSpPr>
        <p:spPr>
          <a:xfrm>
            <a:off x="488555" y="3109782"/>
            <a:ext cx="3697807" cy="5796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200" u="none" cap="none" strike="noStrike">
                <a:solidFill>
                  <a:srgbClr val="DDDDDD"/>
                </a:solidFill>
                <a:latin typeface="Times New Roman"/>
                <a:ea typeface="Times New Roman"/>
                <a:cs typeface="Times New Roman"/>
                <a:sym typeface="Times New Roman"/>
              </a:rPr>
              <a:t>CONTENTS</a:t>
            </a:r>
            <a:endParaRPr b="0" i="0" sz="3200" u="none" cap="none" strike="noStrike">
              <a:solidFill>
                <a:srgbClr val="DDDDDD"/>
              </a:solidFill>
              <a:latin typeface="Arial"/>
              <a:ea typeface="Arial"/>
              <a:cs typeface="Arial"/>
              <a:sym typeface="Arial"/>
            </a:endParaRPr>
          </a:p>
        </p:txBody>
      </p:sp>
      <p:sp>
        <p:nvSpPr>
          <p:cNvPr id="52" name="Google Shape;52;p3"/>
          <p:cNvSpPr/>
          <p:nvPr/>
        </p:nvSpPr>
        <p:spPr>
          <a:xfrm>
            <a:off x="4432896" y="3108350"/>
            <a:ext cx="7034298" cy="638175"/>
          </a:xfrm>
          <a:prstGeom prst="rect">
            <a:avLst/>
          </a:prstGeom>
          <a:noFill/>
          <a:ln cap="flat" cmpd="sng" w="9525">
            <a:solidFill>
              <a:srgbClr val="01ACF1"/>
            </a:solidFill>
            <a:prstDash val="solid"/>
            <a:round/>
            <a:headEnd len="sm" w="sm" type="none"/>
            <a:tailEnd len="sm" w="sm" type="none"/>
          </a:ln>
        </p:spPr>
        <p:txBody>
          <a:bodyPr anchorCtr="0" anchor="ctr" bIns="0" lIns="180000" spcFirstLastPara="1" rIns="0" wrap="square" tIns="0">
            <a:normAutofit/>
          </a:bodyPr>
          <a:lstStyle/>
          <a:p>
            <a:pPr indent="0" lvl="0" marL="0" marR="0" rtl="0" algn="l">
              <a:spcBef>
                <a:spcPts val="0"/>
              </a:spcBef>
              <a:spcAft>
                <a:spcPts val="0"/>
              </a:spcAft>
              <a:buNone/>
            </a:pPr>
            <a:r>
              <a:rPr b="1" i="0" lang="en-US" sz="2340" u="none" cap="none" strike="noStrike">
                <a:solidFill>
                  <a:srgbClr val="1CADE4"/>
                </a:solidFill>
                <a:latin typeface="Times New Roman"/>
                <a:ea typeface="Times New Roman"/>
                <a:cs typeface="Times New Roman"/>
                <a:sym typeface="Times New Roman"/>
              </a:rPr>
              <a:t>Section 3. Scheme Design of VOD Scenario</a:t>
            </a:r>
            <a:endParaRPr/>
          </a:p>
        </p:txBody>
      </p:sp>
      <p:sp>
        <p:nvSpPr>
          <p:cNvPr id="53" name="Google Shape;53;p3"/>
          <p:cNvSpPr/>
          <p:nvPr/>
        </p:nvSpPr>
        <p:spPr>
          <a:xfrm>
            <a:off x="4367808" y="3108350"/>
            <a:ext cx="97793" cy="638175"/>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b="0" i="0" sz="2400" u="none" cap="none" strike="noStrike">
              <a:solidFill>
                <a:srgbClr val="1482AB"/>
              </a:solidFill>
              <a:latin typeface="Arial"/>
              <a:ea typeface="Arial"/>
              <a:cs typeface="Arial"/>
              <a:sym typeface="Arial"/>
            </a:endParaRPr>
          </a:p>
        </p:txBody>
      </p:sp>
      <p:sp>
        <p:nvSpPr>
          <p:cNvPr id="54" name="Google Shape;54;p3"/>
          <p:cNvSpPr/>
          <p:nvPr/>
        </p:nvSpPr>
        <p:spPr>
          <a:xfrm>
            <a:off x="4439791" y="3843446"/>
            <a:ext cx="7034298" cy="638175"/>
          </a:xfrm>
          <a:prstGeom prst="rect">
            <a:avLst/>
          </a:prstGeom>
          <a:noFill/>
          <a:ln cap="flat" cmpd="sng" w="9525">
            <a:solidFill>
              <a:srgbClr val="01ACF1"/>
            </a:solidFill>
            <a:prstDash val="solid"/>
            <a:round/>
            <a:headEnd len="sm" w="sm" type="none"/>
            <a:tailEnd len="sm" w="sm" type="none"/>
          </a:ln>
        </p:spPr>
        <p:txBody>
          <a:bodyPr anchorCtr="0" anchor="ctr" bIns="0" lIns="180000" spcFirstLastPara="1" rIns="0" wrap="square" tIns="0">
            <a:normAutofit/>
          </a:bodyPr>
          <a:lstStyle/>
          <a:p>
            <a:pPr indent="0" lvl="0" marL="0" marR="0" rtl="0" algn="l">
              <a:spcBef>
                <a:spcPts val="0"/>
              </a:spcBef>
              <a:spcAft>
                <a:spcPts val="0"/>
              </a:spcAft>
              <a:buNone/>
            </a:pPr>
            <a:r>
              <a:rPr b="1" i="0" lang="en-US" sz="2340" u="none" cap="none" strike="noStrike">
                <a:solidFill>
                  <a:srgbClr val="1CADE4"/>
                </a:solidFill>
                <a:latin typeface="Times New Roman"/>
                <a:ea typeface="Times New Roman"/>
                <a:cs typeface="Times New Roman"/>
                <a:sym typeface="Times New Roman"/>
              </a:rPr>
              <a:t>Section 4. Scheme Design of RTC Scenario</a:t>
            </a:r>
            <a:endParaRPr/>
          </a:p>
        </p:txBody>
      </p:sp>
      <p:sp>
        <p:nvSpPr>
          <p:cNvPr id="55" name="Google Shape;55;p3"/>
          <p:cNvSpPr/>
          <p:nvPr/>
        </p:nvSpPr>
        <p:spPr>
          <a:xfrm>
            <a:off x="4374703" y="3843446"/>
            <a:ext cx="97793" cy="638175"/>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b="0" i="0" sz="2400" u="none" cap="none" strike="noStrike">
              <a:solidFill>
                <a:srgbClr val="1482AB"/>
              </a:solidFill>
              <a:latin typeface="Arial"/>
              <a:ea typeface="Arial"/>
              <a:cs typeface="Arial"/>
              <a:sym typeface="Arial"/>
            </a:endParaRPr>
          </a:p>
        </p:txBody>
      </p:sp>
      <p:sp>
        <p:nvSpPr>
          <p:cNvPr id="56" name="Google Shape;56;p3"/>
          <p:cNvSpPr/>
          <p:nvPr/>
        </p:nvSpPr>
        <p:spPr>
          <a:xfrm>
            <a:off x="4432896" y="4578542"/>
            <a:ext cx="7034298" cy="638175"/>
          </a:xfrm>
          <a:prstGeom prst="rect">
            <a:avLst/>
          </a:prstGeom>
          <a:noFill/>
          <a:ln cap="flat" cmpd="sng" w="9525">
            <a:solidFill>
              <a:srgbClr val="01ACF1"/>
            </a:solidFill>
            <a:prstDash val="solid"/>
            <a:round/>
            <a:headEnd len="sm" w="sm" type="none"/>
            <a:tailEnd len="sm" w="sm" type="none"/>
          </a:ln>
        </p:spPr>
        <p:txBody>
          <a:bodyPr anchorCtr="0" anchor="ctr" bIns="0" lIns="180000" spcFirstLastPara="1" rIns="0" wrap="square" tIns="0">
            <a:normAutofit/>
          </a:bodyPr>
          <a:lstStyle/>
          <a:p>
            <a:pPr indent="0" lvl="0" marL="0" marR="0" rtl="0" algn="l">
              <a:spcBef>
                <a:spcPts val="0"/>
              </a:spcBef>
              <a:spcAft>
                <a:spcPts val="0"/>
              </a:spcAft>
              <a:buNone/>
            </a:pPr>
            <a:r>
              <a:rPr b="1" i="0" lang="en-US" sz="2340" u="none" cap="none" strike="noStrike">
                <a:solidFill>
                  <a:srgbClr val="1CADE4"/>
                </a:solidFill>
                <a:latin typeface="Times New Roman"/>
                <a:ea typeface="Times New Roman"/>
                <a:cs typeface="Times New Roman"/>
                <a:sym typeface="Times New Roman"/>
              </a:rPr>
              <a:t>Section 5. Video Industry Case Study</a:t>
            </a:r>
            <a:endParaRPr/>
          </a:p>
        </p:txBody>
      </p:sp>
      <p:sp>
        <p:nvSpPr>
          <p:cNvPr id="57" name="Google Shape;57;p3"/>
          <p:cNvSpPr/>
          <p:nvPr/>
        </p:nvSpPr>
        <p:spPr>
          <a:xfrm>
            <a:off x="4367808" y="4578542"/>
            <a:ext cx="97793" cy="638175"/>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b="0" i="0" sz="2400" u="none" cap="none" strike="noStrike">
              <a:solidFill>
                <a:srgbClr val="1482AB"/>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28"/>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3.2 Tencent Cloud VOD solutions (continued)</a:t>
            </a:r>
            <a:endParaRPr/>
          </a:p>
        </p:txBody>
      </p:sp>
      <p:sp>
        <p:nvSpPr>
          <p:cNvPr id="712" name="Google Shape;712;p28"/>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000"/>
              <a:buFont typeface="Noto Sans Symbols"/>
              <a:buChar char="●"/>
            </a:pPr>
            <a:r>
              <a:rPr b="0" i="0" lang="en-US" sz="2000" cap="none" strike="noStrike">
                <a:solidFill>
                  <a:srgbClr val="000000"/>
                </a:solidFill>
                <a:latin typeface="Times New Roman"/>
                <a:ea typeface="Times New Roman"/>
                <a:cs typeface="Times New Roman"/>
                <a:sym typeface="Times New Roman"/>
              </a:rPr>
              <a:t>Audio/Video storage - overview of upload methods:</a:t>
            </a:r>
            <a:endParaRPr sz="2000"/>
          </a:p>
          <a:p>
            <a:pPr indent="0" lvl="0" marL="0" rtl="0" algn="l">
              <a:lnSpc>
                <a:spcPct val="150000"/>
              </a:lnSpc>
              <a:spcBef>
                <a:spcPts val="0"/>
              </a:spcBef>
              <a:spcAft>
                <a:spcPts val="0"/>
              </a:spcAft>
              <a:buSzPts val="2000"/>
              <a:buNone/>
            </a:pPr>
            <a:r>
              <a:t/>
            </a:r>
            <a:endParaRPr sz="2000"/>
          </a:p>
          <a:p>
            <a:pPr indent="-241291" lvl="1" marL="836063" rtl="0" algn="l">
              <a:lnSpc>
                <a:spcPct val="150000"/>
              </a:lnSpc>
              <a:spcBef>
                <a:spcPts val="500"/>
              </a:spcBef>
              <a:spcAft>
                <a:spcPts val="0"/>
              </a:spcAft>
              <a:buSzPts val="1800"/>
              <a:buNone/>
            </a:pPr>
            <a:r>
              <a:t/>
            </a:r>
            <a:endParaRPr sz="1800"/>
          </a:p>
          <a:p>
            <a:pPr indent="0" lvl="0" marL="0" rtl="0" algn="l">
              <a:lnSpc>
                <a:spcPct val="150000"/>
              </a:lnSpc>
              <a:spcBef>
                <a:spcPts val="0"/>
              </a:spcBef>
              <a:spcAft>
                <a:spcPts val="0"/>
              </a:spcAft>
              <a:buSzPts val="2000"/>
              <a:buNone/>
            </a:pPr>
            <a:r>
              <a:t/>
            </a:r>
            <a:endParaRPr sz="2000"/>
          </a:p>
        </p:txBody>
      </p:sp>
      <p:grpSp>
        <p:nvGrpSpPr>
          <p:cNvPr id="713" name="Google Shape;713;p28"/>
          <p:cNvGrpSpPr/>
          <p:nvPr/>
        </p:nvGrpSpPr>
        <p:grpSpPr>
          <a:xfrm>
            <a:off x="1127448" y="1863217"/>
            <a:ext cx="9732761" cy="4448047"/>
            <a:chOff x="547960" y="1590779"/>
            <a:chExt cx="9732761" cy="4448047"/>
          </a:xfrm>
        </p:grpSpPr>
        <p:sp>
          <p:nvSpPr>
            <p:cNvPr id="714" name="Google Shape;714;p28"/>
            <p:cNvSpPr/>
            <p:nvPr/>
          </p:nvSpPr>
          <p:spPr>
            <a:xfrm>
              <a:off x="1177573" y="3496390"/>
              <a:ext cx="9103148" cy="944756"/>
            </a:xfrm>
            <a:prstGeom prst="roundRect">
              <a:avLst>
                <a:gd fmla="val 16667" name="adj"/>
              </a:avLst>
            </a:prstGeom>
            <a:noFill/>
            <a:ln cap="flat"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400" cap="none" strike="noStrike">
                  <a:solidFill>
                    <a:srgbClr val="000000"/>
                  </a:solidFill>
                  <a:latin typeface="Times New Roman"/>
                  <a:ea typeface="Times New Roman"/>
                  <a:cs typeface="Times New Roman"/>
                  <a:sym typeface="Times New Roman"/>
                </a:rPr>
                <a:t>VOD API</a:t>
              </a:r>
              <a:endParaRPr/>
            </a:p>
          </p:txBody>
        </p:sp>
        <p:cxnSp>
          <p:nvCxnSpPr>
            <p:cNvPr id="715" name="Google Shape;715;p28"/>
            <p:cNvCxnSpPr/>
            <p:nvPr/>
          </p:nvCxnSpPr>
          <p:spPr>
            <a:xfrm rot="10800000">
              <a:off x="2019245" y="2685792"/>
              <a:ext cx="0" cy="810597"/>
            </a:xfrm>
            <a:prstGeom prst="straightConnector1">
              <a:avLst/>
            </a:prstGeom>
            <a:noFill/>
            <a:ln cap="flat" cmpd="sng" w="19050">
              <a:solidFill>
                <a:schemeClr val="lt1"/>
              </a:solidFill>
              <a:prstDash val="solid"/>
              <a:round/>
              <a:headEnd len="lg" w="lg" type="triangle"/>
              <a:tailEnd len="sm" w="sm" type="none"/>
            </a:ln>
          </p:spPr>
        </p:cxnSp>
        <p:sp>
          <p:nvSpPr>
            <p:cNvPr id="716" name="Google Shape;716;p28"/>
            <p:cNvSpPr/>
            <p:nvPr/>
          </p:nvSpPr>
          <p:spPr>
            <a:xfrm>
              <a:off x="547960" y="1596300"/>
              <a:ext cx="1966283" cy="1412995"/>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2000" cap="none" strike="noStrike">
                  <a:solidFill>
                    <a:srgbClr val="000000"/>
                  </a:solidFill>
                  <a:latin typeface="Times New Roman"/>
                  <a:ea typeface="Times New Roman"/>
                  <a:cs typeface="Times New Roman"/>
                  <a:sym typeface="Times New Roman"/>
                </a:rPr>
                <a:t>Live streaming</a:t>
              </a:r>
              <a:endParaRPr sz="2000">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t/>
              </a:r>
              <a:endParaRPr sz="2000">
                <a:solidFill>
                  <a:schemeClr val="dk1"/>
                </a:solidFill>
                <a:latin typeface="Arial"/>
                <a:ea typeface="Arial"/>
                <a:cs typeface="Arial"/>
                <a:sym typeface="Arial"/>
              </a:endParaRPr>
            </a:p>
          </p:txBody>
        </p:sp>
        <p:sp>
          <p:nvSpPr>
            <p:cNvPr id="717" name="Google Shape;717;p28"/>
            <p:cNvSpPr/>
            <p:nvPr/>
          </p:nvSpPr>
          <p:spPr>
            <a:xfrm>
              <a:off x="2663468" y="1596300"/>
              <a:ext cx="2317936" cy="1412995"/>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2000" cap="none" strike="noStrike">
                  <a:solidFill>
                    <a:srgbClr val="000000"/>
                  </a:solidFill>
                  <a:latin typeface="Times New Roman"/>
                  <a:ea typeface="Times New Roman"/>
                  <a:cs typeface="Times New Roman"/>
                  <a:sym typeface="Times New Roman"/>
                </a:rPr>
                <a:t>Developer backend</a:t>
              </a:r>
              <a:endParaRPr sz="2000">
                <a:solidFill>
                  <a:schemeClr val="dk1"/>
                </a:solidFill>
                <a:latin typeface="Arial"/>
                <a:ea typeface="Arial"/>
                <a:cs typeface="Arial"/>
                <a:sym typeface="Arial"/>
              </a:endParaRPr>
            </a:p>
          </p:txBody>
        </p:sp>
        <p:sp>
          <p:nvSpPr>
            <p:cNvPr id="718" name="Google Shape;718;p28"/>
            <p:cNvSpPr/>
            <p:nvPr/>
          </p:nvSpPr>
          <p:spPr>
            <a:xfrm>
              <a:off x="5045899" y="1596300"/>
              <a:ext cx="1757493" cy="1412995"/>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2000" cap="none" strike="noStrike">
                  <a:solidFill>
                    <a:srgbClr val="000000"/>
                  </a:solidFill>
                  <a:latin typeface="Times New Roman"/>
                  <a:ea typeface="Times New Roman"/>
                  <a:cs typeface="Times New Roman"/>
                  <a:sym typeface="Times New Roman"/>
                </a:rPr>
                <a:t>Mobile client</a:t>
              </a:r>
              <a:endParaRPr sz="2000">
                <a:solidFill>
                  <a:schemeClr val="dk1"/>
                </a:solidFill>
                <a:latin typeface="Arial"/>
                <a:ea typeface="Arial"/>
                <a:cs typeface="Arial"/>
                <a:sym typeface="Arial"/>
              </a:endParaRPr>
            </a:p>
          </p:txBody>
        </p:sp>
        <p:sp>
          <p:nvSpPr>
            <p:cNvPr id="719" name="Google Shape;719;p28"/>
            <p:cNvSpPr/>
            <p:nvPr/>
          </p:nvSpPr>
          <p:spPr>
            <a:xfrm>
              <a:off x="6932185" y="1601732"/>
              <a:ext cx="1078799" cy="1419291"/>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2000" cap="none" strike="noStrike">
                  <a:solidFill>
                    <a:srgbClr val="000000"/>
                  </a:solidFill>
                  <a:latin typeface="Times New Roman"/>
                  <a:ea typeface="Times New Roman"/>
                  <a:cs typeface="Times New Roman"/>
                  <a:sym typeface="Times New Roman"/>
                </a:rPr>
                <a:t>Console</a:t>
              </a:r>
              <a:endParaRPr sz="2000">
                <a:solidFill>
                  <a:schemeClr val="dk1"/>
                </a:solidFill>
                <a:latin typeface="Arial"/>
                <a:ea typeface="Arial"/>
                <a:cs typeface="Arial"/>
                <a:sym typeface="Arial"/>
              </a:endParaRPr>
            </a:p>
          </p:txBody>
        </p:sp>
        <p:sp>
          <p:nvSpPr>
            <p:cNvPr id="720" name="Google Shape;720;p28"/>
            <p:cNvSpPr/>
            <p:nvPr/>
          </p:nvSpPr>
          <p:spPr>
            <a:xfrm>
              <a:off x="1173015" y="5139538"/>
              <a:ext cx="9107705" cy="899288"/>
            </a:xfrm>
            <a:prstGeom prst="roundRect">
              <a:avLst>
                <a:gd fmla="val 16667" name="adj"/>
              </a:avLst>
            </a:prstGeom>
            <a:noFill/>
            <a:ln cap="flat"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400" cap="none" strike="noStrike">
                  <a:solidFill>
                    <a:srgbClr val="000000"/>
                  </a:solidFill>
                  <a:latin typeface="Times New Roman"/>
                  <a:ea typeface="Times New Roman"/>
                  <a:cs typeface="Times New Roman"/>
                  <a:sym typeface="Times New Roman"/>
                </a:rPr>
                <a:t>Audio/Video storage</a:t>
              </a:r>
              <a:endParaRPr sz="2400">
                <a:solidFill>
                  <a:schemeClr val="dk1"/>
                </a:solidFill>
                <a:latin typeface="Arial"/>
                <a:ea typeface="Arial"/>
                <a:cs typeface="Arial"/>
                <a:sym typeface="Arial"/>
              </a:endParaRPr>
            </a:p>
          </p:txBody>
        </p:sp>
        <p:sp>
          <p:nvSpPr>
            <p:cNvPr id="721" name="Google Shape;721;p28"/>
            <p:cNvSpPr/>
            <p:nvPr/>
          </p:nvSpPr>
          <p:spPr>
            <a:xfrm>
              <a:off x="8329949" y="1590779"/>
              <a:ext cx="1950772" cy="143024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2000" cap="none" strike="noStrike">
                  <a:solidFill>
                    <a:srgbClr val="000000"/>
                  </a:solidFill>
                  <a:latin typeface="Times New Roman"/>
                  <a:ea typeface="Times New Roman"/>
                  <a:cs typeface="Times New Roman"/>
                  <a:sym typeface="Times New Roman"/>
                </a:rPr>
                <a:t>Video URL</a:t>
              </a:r>
              <a:endParaRPr/>
            </a:p>
          </p:txBody>
        </p:sp>
        <p:sp>
          <p:nvSpPr>
            <p:cNvPr id="722" name="Google Shape;722;p28"/>
            <p:cNvSpPr/>
            <p:nvPr/>
          </p:nvSpPr>
          <p:spPr>
            <a:xfrm>
              <a:off x="5346380" y="4560581"/>
              <a:ext cx="760973" cy="487971"/>
            </a:xfrm>
            <a:prstGeom prst="downArrow">
              <a:avLst>
                <a:gd fmla="val 50000" name="adj1"/>
                <a:gd fmla="val 50000" name="adj2"/>
              </a:avLst>
            </a:prstGeom>
            <a:solidFill>
              <a:srgbClr val="57C3FF"/>
            </a:solidFill>
            <a:ln cap="flat" cmpd="sng" w="19050">
              <a:solidFill>
                <a:schemeClr val="lt1"/>
              </a:solidFill>
              <a:prstDash val="solid"/>
              <a:miter lim="800000"/>
              <a:headEnd len="sm" w="sm" type="none"/>
              <a:tailEnd len="sm" w="sm" type="none"/>
            </a:ln>
            <a:effectLst>
              <a:outerShdw blurRad="50800" rotWithShape="0" dir="5400000" dist="25000">
                <a:srgbClr val="000000">
                  <a:alpha val="37647"/>
                </a:srgbClr>
              </a:outerShdw>
            </a:effectLst>
          </p:spPr>
          <p:txBody>
            <a:bodyPr anchorCtr="0" anchor="ctr" bIns="60950" lIns="121900" spcFirstLastPara="1" rIns="121900" wrap="square" tIns="60950">
              <a:noAutofit/>
            </a:bodyPr>
            <a:lstStyle/>
            <a:p>
              <a:pPr indent="0" lvl="0" marL="0" marR="0" rtl="0" algn="ctr">
                <a:spcBef>
                  <a:spcPts val="0"/>
                </a:spcBef>
                <a:spcAft>
                  <a:spcPts val="0"/>
                </a:spcAft>
                <a:buClr>
                  <a:schemeClr val="dk1"/>
                </a:buClr>
                <a:buSzPts val="1050"/>
                <a:buFont typeface="Arial"/>
                <a:buNone/>
              </a:pPr>
              <a:r>
                <a:t/>
              </a:r>
              <a:endParaRPr sz="1050">
                <a:solidFill>
                  <a:schemeClr val="dk1"/>
                </a:solidFill>
                <a:latin typeface="Arial"/>
                <a:ea typeface="Arial"/>
                <a:cs typeface="Arial"/>
                <a:sym typeface="Arial"/>
              </a:endParaRPr>
            </a:p>
          </p:txBody>
        </p:sp>
        <p:pic>
          <p:nvPicPr>
            <p:cNvPr id="723" name="Google Shape;723;p28"/>
            <p:cNvPicPr preferRelativeResize="0"/>
            <p:nvPr/>
          </p:nvPicPr>
          <p:blipFill rotWithShape="1">
            <a:blip r:embed="rId3">
              <a:alphaModFix/>
            </a:blip>
            <a:srcRect b="0" l="0" r="0" t="0"/>
            <a:stretch/>
          </p:blipFill>
          <p:spPr>
            <a:xfrm>
              <a:off x="1579314" y="2156446"/>
              <a:ext cx="538475" cy="538475"/>
            </a:xfrm>
            <a:prstGeom prst="rect">
              <a:avLst/>
            </a:prstGeom>
            <a:noFill/>
            <a:ln>
              <a:noFill/>
            </a:ln>
          </p:spPr>
        </p:pic>
        <p:pic>
          <p:nvPicPr>
            <p:cNvPr id="724" name="Google Shape;724;p28"/>
            <p:cNvPicPr preferRelativeResize="0"/>
            <p:nvPr/>
          </p:nvPicPr>
          <p:blipFill rotWithShape="1">
            <a:blip r:embed="rId4">
              <a:alphaModFix/>
            </a:blip>
            <a:srcRect b="0" l="0" r="0" t="0"/>
            <a:stretch/>
          </p:blipFill>
          <p:spPr>
            <a:xfrm>
              <a:off x="3485150" y="2096514"/>
              <a:ext cx="589277" cy="589277"/>
            </a:xfrm>
            <a:prstGeom prst="rect">
              <a:avLst/>
            </a:prstGeom>
            <a:noFill/>
            <a:ln>
              <a:noFill/>
            </a:ln>
          </p:spPr>
        </p:pic>
        <p:pic>
          <p:nvPicPr>
            <p:cNvPr id="725" name="Google Shape;725;p28"/>
            <p:cNvPicPr preferRelativeResize="0"/>
            <p:nvPr/>
          </p:nvPicPr>
          <p:blipFill rotWithShape="1">
            <a:blip r:embed="rId5">
              <a:alphaModFix/>
            </a:blip>
            <a:srcRect b="0" l="0" r="0" t="0"/>
            <a:stretch/>
          </p:blipFill>
          <p:spPr>
            <a:xfrm>
              <a:off x="5526012" y="2287392"/>
              <a:ext cx="589277" cy="589277"/>
            </a:xfrm>
            <a:prstGeom prst="rect">
              <a:avLst/>
            </a:prstGeom>
            <a:noFill/>
            <a:ln>
              <a:noFill/>
            </a:ln>
          </p:spPr>
        </p:pic>
        <p:pic>
          <p:nvPicPr>
            <p:cNvPr id="726" name="Google Shape;726;p28"/>
            <p:cNvPicPr preferRelativeResize="0"/>
            <p:nvPr/>
          </p:nvPicPr>
          <p:blipFill rotWithShape="1">
            <a:blip r:embed="rId6">
              <a:alphaModFix/>
            </a:blip>
            <a:srcRect b="0" l="0" r="0" t="0"/>
            <a:stretch/>
          </p:blipFill>
          <p:spPr>
            <a:xfrm>
              <a:off x="6621080" y="3554132"/>
              <a:ext cx="829272" cy="829272"/>
            </a:xfrm>
            <a:prstGeom prst="rect">
              <a:avLst/>
            </a:prstGeom>
            <a:noFill/>
            <a:ln>
              <a:noFill/>
            </a:ln>
          </p:spPr>
        </p:pic>
        <p:pic>
          <p:nvPicPr>
            <p:cNvPr id="727" name="Google Shape;727;p28"/>
            <p:cNvPicPr preferRelativeResize="0"/>
            <p:nvPr/>
          </p:nvPicPr>
          <p:blipFill rotWithShape="1">
            <a:blip r:embed="rId7">
              <a:alphaModFix/>
            </a:blip>
            <a:srcRect b="0" l="0" r="0" t="0"/>
            <a:stretch/>
          </p:blipFill>
          <p:spPr>
            <a:xfrm>
              <a:off x="7211364" y="5253905"/>
              <a:ext cx="687600" cy="687600"/>
            </a:xfrm>
            <a:prstGeom prst="rect">
              <a:avLst/>
            </a:prstGeom>
            <a:noFill/>
            <a:ln>
              <a:noFill/>
            </a:ln>
          </p:spPr>
        </p:pic>
        <p:cxnSp>
          <p:nvCxnSpPr>
            <p:cNvPr id="728" name="Google Shape;728;p28"/>
            <p:cNvCxnSpPr/>
            <p:nvPr/>
          </p:nvCxnSpPr>
          <p:spPr>
            <a:xfrm rot="10800000">
              <a:off x="3780071" y="2694921"/>
              <a:ext cx="0" cy="801468"/>
            </a:xfrm>
            <a:prstGeom prst="straightConnector1">
              <a:avLst/>
            </a:prstGeom>
            <a:noFill/>
            <a:ln cap="flat" cmpd="sng" w="19050">
              <a:solidFill>
                <a:schemeClr val="lt1"/>
              </a:solidFill>
              <a:prstDash val="solid"/>
              <a:round/>
              <a:headEnd len="lg" w="lg" type="triangle"/>
              <a:tailEnd len="sm" w="sm" type="none"/>
            </a:ln>
          </p:spPr>
        </p:cxnSp>
        <p:cxnSp>
          <p:nvCxnSpPr>
            <p:cNvPr id="729" name="Google Shape;729;p28"/>
            <p:cNvCxnSpPr/>
            <p:nvPr/>
          </p:nvCxnSpPr>
          <p:spPr>
            <a:xfrm rot="10800000">
              <a:off x="5833489" y="2685792"/>
              <a:ext cx="0" cy="810597"/>
            </a:xfrm>
            <a:prstGeom prst="straightConnector1">
              <a:avLst/>
            </a:prstGeom>
            <a:noFill/>
            <a:ln cap="flat" cmpd="sng" w="19050">
              <a:solidFill>
                <a:schemeClr val="lt1"/>
              </a:solidFill>
              <a:prstDash val="solid"/>
              <a:round/>
              <a:headEnd len="lg" w="lg" type="triangle"/>
              <a:tailEnd len="sm" w="sm" type="none"/>
            </a:ln>
          </p:spPr>
        </p:cxnSp>
        <p:cxnSp>
          <p:nvCxnSpPr>
            <p:cNvPr id="730" name="Google Shape;730;p28"/>
            <p:cNvCxnSpPr/>
            <p:nvPr/>
          </p:nvCxnSpPr>
          <p:spPr>
            <a:xfrm rot="10800000">
              <a:off x="7477863" y="2685791"/>
              <a:ext cx="0" cy="810598"/>
            </a:xfrm>
            <a:prstGeom prst="straightConnector1">
              <a:avLst/>
            </a:prstGeom>
            <a:noFill/>
            <a:ln cap="flat" cmpd="sng" w="19050">
              <a:solidFill>
                <a:schemeClr val="lt1"/>
              </a:solidFill>
              <a:prstDash val="solid"/>
              <a:round/>
              <a:headEnd len="lg" w="lg" type="triangle"/>
              <a:tailEnd len="sm" w="sm" type="none"/>
            </a:ln>
          </p:spPr>
        </p:cxnSp>
        <p:cxnSp>
          <p:nvCxnSpPr>
            <p:cNvPr id="731" name="Google Shape;731;p28"/>
            <p:cNvCxnSpPr/>
            <p:nvPr/>
          </p:nvCxnSpPr>
          <p:spPr>
            <a:xfrm rot="10800000">
              <a:off x="9311613" y="2685792"/>
              <a:ext cx="0" cy="810597"/>
            </a:xfrm>
            <a:prstGeom prst="straightConnector1">
              <a:avLst/>
            </a:prstGeom>
            <a:noFill/>
            <a:ln cap="flat" cmpd="sng" w="19050">
              <a:solidFill>
                <a:schemeClr val="lt1"/>
              </a:solidFill>
              <a:prstDash val="solid"/>
              <a:round/>
              <a:headEnd len="lg" w="lg" type="triangle"/>
              <a:tailEnd len="sm" w="sm" type="none"/>
            </a:ln>
          </p:spPr>
        </p:cxnSp>
        <p:pic>
          <p:nvPicPr>
            <p:cNvPr id="732" name="Google Shape;732;p28"/>
            <p:cNvPicPr preferRelativeResize="0"/>
            <p:nvPr/>
          </p:nvPicPr>
          <p:blipFill rotWithShape="1">
            <a:blip r:embed="rId8">
              <a:alphaModFix/>
            </a:blip>
            <a:srcRect b="0" l="0" r="0" t="0"/>
            <a:stretch/>
          </p:blipFill>
          <p:spPr>
            <a:xfrm>
              <a:off x="9016974" y="2052899"/>
              <a:ext cx="589277" cy="589277"/>
            </a:xfrm>
            <a:prstGeom prst="rect">
              <a:avLst/>
            </a:prstGeom>
            <a:noFill/>
            <a:ln>
              <a:noFill/>
            </a:ln>
          </p:spPr>
        </p:pic>
        <p:pic>
          <p:nvPicPr>
            <p:cNvPr id="733" name="Google Shape;733;p28"/>
            <p:cNvPicPr preferRelativeResize="0"/>
            <p:nvPr/>
          </p:nvPicPr>
          <p:blipFill rotWithShape="1">
            <a:blip r:embed="rId9">
              <a:alphaModFix/>
            </a:blip>
            <a:srcRect b="0" l="0" r="0" t="0"/>
            <a:stretch/>
          </p:blipFill>
          <p:spPr>
            <a:xfrm>
              <a:off x="7184153" y="2052899"/>
              <a:ext cx="598292" cy="586516"/>
            </a:xfrm>
            <a:prstGeom prst="rect">
              <a:avLst/>
            </a:prstGeom>
            <a:noFill/>
            <a:ln>
              <a:noFill/>
            </a:ln>
          </p:spPr>
        </p:pic>
        <p:sp>
          <p:nvSpPr>
            <p:cNvPr id="734" name="Google Shape;734;p28"/>
            <p:cNvSpPr/>
            <p:nvPr/>
          </p:nvSpPr>
          <p:spPr>
            <a:xfrm>
              <a:off x="834110" y="3156516"/>
              <a:ext cx="1266964"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r">
                <a:lnSpc>
                  <a:spcPct val="15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Recording</a:t>
              </a:r>
              <a:endParaRPr/>
            </a:p>
          </p:txBody>
        </p:sp>
        <p:sp>
          <p:nvSpPr>
            <p:cNvPr id="735" name="Google Shape;735;p28"/>
            <p:cNvSpPr/>
            <p:nvPr/>
          </p:nvSpPr>
          <p:spPr>
            <a:xfrm>
              <a:off x="3112983" y="3184302"/>
              <a:ext cx="1266964"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r">
                <a:lnSpc>
                  <a:spcPct val="15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API/SDK</a:t>
              </a:r>
              <a:endParaRPr sz="1600">
                <a:solidFill>
                  <a:schemeClr val="dk1"/>
                </a:solidFill>
                <a:latin typeface="Arial"/>
                <a:ea typeface="Arial"/>
                <a:cs typeface="Arial"/>
                <a:sym typeface="Arial"/>
              </a:endParaRPr>
            </a:p>
          </p:txBody>
        </p:sp>
        <p:sp>
          <p:nvSpPr>
            <p:cNvPr id="736" name="Google Shape;736;p28"/>
            <p:cNvSpPr/>
            <p:nvPr/>
          </p:nvSpPr>
          <p:spPr>
            <a:xfrm>
              <a:off x="4848325" y="3156516"/>
              <a:ext cx="1266964"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r">
                <a:lnSpc>
                  <a:spcPct val="15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SDK</a:t>
              </a:r>
              <a:endParaRPr sz="1600">
                <a:solidFill>
                  <a:schemeClr val="dk1"/>
                </a:solidFill>
                <a:latin typeface="Arial"/>
                <a:ea typeface="Arial"/>
                <a:cs typeface="Arial"/>
                <a:sym typeface="Arial"/>
              </a:endParaRPr>
            </a:p>
          </p:txBody>
        </p:sp>
        <p:sp>
          <p:nvSpPr>
            <p:cNvPr id="737" name="Google Shape;737;p28"/>
            <p:cNvSpPr/>
            <p:nvPr/>
          </p:nvSpPr>
          <p:spPr>
            <a:xfrm>
              <a:off x="6577882" y="3128730"/>
              <a:ext cx="1266964"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r">
                <a:lnSpc>
                  <a:spcPct val="15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Web</a:t>
              </a:r>
              <a:endParaRPr sz="1600">
                <a:solidFill>
                  <a:schemeClr val="dk1"/>
                </a:solidFill>
                <a:latin typeface="Arial"/>
                <a:ea typeface="Arial"/>
                <a:cs typeface="Arial"/>
                <a:sym typeface="Arial"/>
              </a:endParaRPr>
            </a:p>
          </p:txBody>
        </p:sp>
        <p:sp>
          <p:nvSpPr>
            <p:cNvPr id="738" name="Google Shape;738;p28"/>
            <p:cNvSpPr/>
            <p:nvPr/>
          </p:nvSpPr>
          <p:spPr>
            <a:xfrm>
              <a:off x="8329949" y="3104296"/>
              <a:ext cx="1266964"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r">
                <a:lnSpc>
                  <a:spcPct val="15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Pull</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29"/>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3.2 Tencent Cloud VOD solutions (continued)</a:t>
            </a:r>
            <a:endParaRPr/>
          </a:p>
        </p:txBody>
      </p:sp>
      <p:sp>
        <p:nvSpPr>
          <p:cNvPr id="744" name="Google Shape;744;p29"/>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00000"/>
              </a:lnSpc>
              <a:spcBef>
                <a:spcPts val="0"/>
              </a:spcBef>
              <a:spcAft>
                <a:spcPts val="0"/>
              </a:spcAft>
              <a:buSzPts val="2400"/>
              <a:buChar char="●"/>
            </a:pPr>
            <a:r>
              <a:rPr b="0" i="0" lang="en-US" sz="2400" cap="none" strike="noStrike">
                <a:solidFill>
                  <a:srgbClr val="000000"/>
                </a:solidFill>
                <a:latin typeface="Times New Roman"/>
                <a:ea typeface="Times New Roman"/>
                <a:cs typeface="Times New Roman"/>
                <a:sym typeface="Times New Roman"/>
              </a:rPr>
              <a:t>Audio/Video storage - live recording architecture:</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Business scenarios: regulatory compliance, live stream replay, and content operations</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Main features: expiration time settings, HLS-based stream resumption, and placement of moov in front of MP4 files</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Architecture:</a:t>
            </a:r>
            <a:endParaRPr/>
          </a:p>
          <a:p>
            <a:pPr indent="0" lvl="1" marL="480471" rtl="0" algn="l">
              <a:lnSpc>
                <a:spcPct val="100000"/>
              </a:lnSpc>
              <a:spcBef>
                <a:spcPts val="500"/>
              </a:spcBef>
              <a:spcAft>
                <a:spcPts val="0"/>
              </a:spcAft>
              <a:buSzPts val="2000"/>
              <a:buNone/>
            </a:pPr>
            <a:r>
              <a:t/>
            </a:r>
            <a:endParaRPr/>
          </a:p>
          <a:p>
            <a:pPr indent="-328071" lvl="0" marL="480471" rtl="0" algn="l">
              <a:lnSpc>
                <a:spcPct val="100000"/>
              </a:lnSpc>
              <a:spcBef>
                <a:spcPts val="0"/>
              </a:spcBef>
              <a:spcAft>
                <a:spcPts val="0"/>
              </a:spcAft>
              <a:buSzPts val="2400"/>
              <a:buNone/>
            </a:pPr>
            <a:r>
              <a:t/>
            </a:r>
            <a:endParaRPr/>
          </a:p>
          <a:p>
            <a:pPr indent="0" lvl="0" marL="0" rtl="0" algn="l">
              <a:lnSpc>
                <a:spcPct val="100000"/>
              </a:lnSpc>
              <a:spcBef>
                <a:spcPts val="0"/>
              </a:spcBef>
              <a:spcAft>
                <a:spcPts val="0"/>
              </a:spcAft>
              <a:buSzPts val="2400"/>
              <a:buNone/>
            </a:pPr>
            <a:r>
              <a:t/>
            </a:r>
            <a:endParaRPr/>
          </a:p>
          <a:p>
            <a:pPr indent="-228591" lvl="1" marL="836063" rtl="0" algn="l">
              <a:lnSpc>
                <a:spcPct val="100000"/>
              </a:lnSpc>
              <a:spcBef>
                <a:spcPts val="500"/>
              </a:spcBef>
              <a:spcAft>
                <a:spcPts val="0"/>
              </a:spcAft>
              <a:buSzPts val="2000"/>
              <a:buNone/>
            </a:pPr>
            <a:r>
              <a:t/>
            </a:r>
            <a:endParaRPr/>
          </a:p>
          <a:p>
            <a:pPr indent="0" lvl="0" marL="0" rtl="0" algn="l">
              <a:lnSpc>
                <a:spcPct val="100000"/>
              </a:lnSpc>
              <a:spcBef>
                <a:spcPts val="0"/>
              </a:spcBef>
              <a:spcAft>
                <a:spcPts val="0"/>
              </a:spcAft>
              <a:buSzPts val="2400"/>
              <a:buNone/>
            </a:pPr>
            <a:r>
              <a:t/>
            </a:r>
            <a:endParaRPr/>
          </a:p>
        </p:txBody>
      </p:sp>
      <p:grpSp>
        <p:nvGrpSpPr>
          <p:cNvPr id="745" name="Google Shape;745;p29"/>
          <p:cNvGrpSpPr/>
          <p:nvPr/>
        </p:nvGrpSpPr>
        <p:grpSpPr>
          <a:xfrm>
            <a:off x="2063552" y="3398791"/>
            <a:ext cx="8705630" cy="3151334"/>
            <a:chOff x="1080027" y="3137958"/>
            <a:chExt cx="9578996" cy="3467482"/>
          </a:xfrm>
        </p:grpSpPr>
        <p:sp>
          <p:nvSpPr>
            <p:cNvPr id="746" name="Google Shape;746;p29"/>
            <p:cNvSpPr/>
            <p:nvPr/>
          </p:nvSpPr>
          <p:spPr>
            <a:xfrm>
              <a:off x="4913514" y="5055591"/>
              <a:ext cx="1398694" cy="1084271"/>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VOD API</a:t>
              </a:r>
              <a:endParaRPr sz="1400">
                <a:solidFill>
                  <a:schemeClr val="dk1"/>
                </a:solidFill>
                <a:latin typeface="Arial"/>
                <a:ea typeface="Arial"/>
                <a:cs typeface="Arial"/>
                <a:sym typeface="Arial"/>
              </a:endParaRPr>
            </a:p>
          </p:txBody>
        </p:sp>
        <p:sp>
          <p:nvSpPr>
            <p:cNvPr id="747" name="Google Shape;747;p29"/>
            <p:cNvSpPr/>
            <p:nvPr/>
          </p:nvSpPr>
          <p:spPr>
            <a:xfrm>
              <a:off x="1080027" y="3143179"/>
              <a:ext cx="1349910" cy="1089491"/>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Host</a:t>
              </a:r>
              <a:endParaRPr sz="1600">
                <a:solidFill>
                  <a:schemeClr val="dk1"/>
                </a:solidFill>
                <a:latin typeface="Arial"/>
                <a:ea typeface="Arial"/>
                <a:cs typeface="Arial"/>
                <a:sym typeface="Arial"/>
              </a:endParaRPr>
            </a:p>
          </p:txBody>
        </p:sp>
        <p:sp>
          <p:nvSpPr>
            <p:cNvPr id="748" name="Google Shape;748;p29"/>
            <p:cNvSpPr/>
            <p:nvPr/>
          </p:nvSpPr>
          <p:spPr>
            <a:xfrm>
              <a:off x="7300596" y="4543231"/>
              <a:ext cx="2226409" cy="716523"/>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a:t>
              </a:r>
              <a:r>
                <a:rPr b="0" i="0" lang="en-US" sz="1400" cap="none" strike="noStrike">
                  <a:solidFill>
                    <a:srgbClr val="000000"/>
                  </a:solidFill>
                  <a:latin typeface="Times New Roman"/>
                  <a:ea typeface="Times New Roman"/>
                  <a:cs typeface="Times New Roman"/>
                  <a:sym typeface="Times New Roman"/>
                </a:rPr>
                <a:t>Audio/Video storage</a:t>
              </a:r>
              <a:endParaRPr sz="1400">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     (hot)</a:t>
              </a:r>
              <a:endParaRPr sz="1400">
                <a:solidFill>
                  <a:schemeClr val="dk1"/>
                </a:solidFill>
                <a:latin typeface="Arial"/>
                <a:ea typeface="Arial"/>
                <a:cs typeface="Arial"/>
                <a:sym typeface="Arial"/>
              </a:endParaRPr>
            </a:p>
          </p:txBody>
        </p:sp>
        <p:sp>
          <p:nvSpPr>
            <p:cNvPr id="749" name="Google Shape;749;p29"/>
            <p:cNvSpPr/>
            <p:nvPr/>
          </p:nvSpPr>
          <p:spPr>
            <a:xfrm>
              <a:off x="2969900" y="3143178"/>
              <a:ext cx="1614936" cy="1084271"/>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RTMP access</a:t>
              </a:r>
              <a:endParaRPr sz="1600">
                <a:solidFill>
                  <a:schemeClr val="dk1"/>
                </a:solidFill>
                <a:latin typeface="Arial"/>
                <a:ea typeface="Arial"/>
                <a:cs typeface="Arial"/>
                <a:sym typeface="Arial"/>
              </a:endParaRPr>
            </a:p>
          </p:txBody>
        </p:sp>
        <p:pic>
          <p:nvPicPr>
            <p:cNvPr id="750" name="Google Shape;750;p29"/>
            <p:cNvPicPr preferRelativeResize="0"/>
            <p:nvPr/>
          </p:nvPicPr>
          <p:blipFill rotWithShape="1">
            <a:blip r:embed="rId3">
              <a:alphaModFix/>
            </a:blip>
            <a:srcRect b="0" l="0" r="0" t="0"/>
            <a:stretch/>
          </p:blipFill>
          <p:spPr>
            <a:xfrm>
              <a:off x="8892153" y="4632254"/>
              <a:ext cx="538475" cy="538475"/>
            </a:xfrm>
            <a:prstGeom prst="rect">
              <a:avLst/>
            </a:prstGeom>
            <a:noFill/>
            <a:ln>
              <a:noFill/>
            </a:ln>
          </p:spPr>
        </p:pic>
        <p:cxnSp>
          <p:nvCxnSpPr>
            <p:cNvPr id="751" name="Google Shape;751;p29"/>
            <p:cNvCxnSpPr/>
            <p:nvPr/>
          </p:nvCxnSpPr>
          <p:spPr>
            <a:xfrm flipH="1">
              <a:off x="2429936" y="3703126"/>
              <a:ext cx="539964" cy="2488"/>
            </a:xfrm>
            <a:prstGeom prst="straightConnector1">
              <a:avLst/>
            </a:prstGeom>
            <a:noFill/>
            <a:ln cap="flat" cmpd="sng" w="19050">
              <a:solidFill>
                <a:srgbClr val="57C3FF"/>
              </a:solidFill>
              <a:prstDash val="solid"/>
              <a:round/>
              <a:headEnd len="lg" w="lg" type="triangle"/>
              <a:tailEnd len="sm" w="sm" type="none"/>
            </a:ln>
          </p:spPr>
        </p:cxnSp>
        <p:pic>
          <p:nvPicPr>
            <p:cNvPr id="752" name="Google Shape;752;p29"/>
            <p:cNvPicPr preferRelativeResize="0"/>
            <p:nvPr/>
          </p:nvPicPr>
          <p:blipFill rotWithShape="1">
            <a:blip r:embed="rId4">
              <a:alphaModFix/>
            </a:blip>
            <a:srcRect b="0" l="0" r="0" t="0"/>
            <a:stretch/>
          </p:blipFill>
          <p:spPr>
            <a:xfrm>
              <a:off x="5313089" y="5496763"/>
              <a:ext cx="609604" cy="609604"/>
            </a:xfrm>
            <a:prstGeom prst="rect">
              <a:avLst/>
            </a:prstGeom>
            <a:noFill/>
            <a:ln>
              <a:noFill/>
            </a:ln>
          </p:spPr>
        </p:pic>
        <p:sp>
          <p:nvSpPr>
            <p:cNvPr id="753" name="Google Shape;753;p29"/>
            <p:cNvSpPr/>
            <p:nvPr/>
          </p:nvSpPr>
          <p:spPr>
            <a:xfrm>
              <a:off x="8655180" y="5345001"/>
              <a:ext cx="2003843" cy="372576"/>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Automatic shift to cold storage upon expiration</a:t>
              </a:r>
              <a:endParaRPr/>
            </a:p>
          </p:txBody>
        </p:sp>
        <p:pic>
          <p:nvPicPr>
            <p:cNvPr id="754" name="Google Shape;754;p29"/>
            <p:cNvPicPr preferRelativeResize="0"/>
            <p:nvPr/>
          </p:nvPicPr>
          <p:blipFill rotWithShape="1">
            <a:blip r:embed="rId5">
              <a:alphaModFix/>
            </a:blip>
            <a:srcRect b="0" l="0" r="0" t="0"/>
            <a:stretch/>
          </p:blipFill>
          <p:spPr>
            <a:xfrm>
              <a:off x="1460343" y="3622490"/>
              <a:ext cx="589277" cy="589277"/>
            </a:xfrm>
            <a:prstGeom prst="rect">
              <a:avLst/>
            </a:prstGeom>
            <a:noFill/>
            <a:ln>
              <a:noFill/>
            </a:ln>
          </p:spPr>
        </p:pic>
        <p:sp>
          <p:nvSpPr>
            <p:cNvPr id="755" name="Google Shape;755;p29"/>
            <p:cNvSpPr/>
            <p:nvPr/>
          </p:nvSpPr>
          <p:spPr>
            <a:xfrm>
              <a:off x="5118779" y="3140690"/>
              <a:ext cx="1196021" cy="1084271"/>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Transcoding</a:t>
              </a:r>
              <a:endParaRPr sz="1600">
                <a:solidFill>
                  <a:schemeClr val="dk1"/>
                </a:solidFill>
                <a:latin typeface="Arial"/>
                <a:ea typeface="Arial"/>
                <a:cs typeface="Arial"/>
                <a:sym typeface="Arial"/>
              </a:endParaRPr>
            </a:p>
          </p:txBody>
        </p:sp>
        <p:sp>
          <p:nvSpPr>
            <p:cNvPr id="756" name="Google Shape;756;p29"/>
            <p:cNvSpPr/>
            <p:nvPr/>
          </p:nvSpPr>
          <p:spPr>
            <a:xfrm>
              <a:off x="6852171" y="3140689"/>
              <a:ext cx="1193428" cy="1084271"/>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CDN</a:t>
              </a:r>
              <a:endParaRPr/>
            </a:p>
          </p:txBody>
        </p:sp>
        <p:sp>
          <p:nvSpPr>
            <p:cNvPr id="757" name="Google Shape;757;p29"/>
            <p:cNvSpPr/>
            <p:nvPr/>
          </p:nvSpPr>
          <p:spPr>
            <a:xfrm>
              <a:off x="8582135" y="3137958"/>
              <a:ext cx="1349910" cy="1089491"/>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Viewer</a:t>
              </a:r>
              <a:endParaRPr sz="1600">
                <a:solidFill>
                  <a:schemeClr val="dk1"/>
                </a:solidFill>
                <a:latin typeface="Arial"/>
                <a:ea typeface="Arial"/>
                <a:cs typeface="Arial"/>
                <a:sym typeface="Arial"/>
              </a:endParaRPr>
            </a:p>
          </p:txBody>
        </p:sp>
        <p:pic>
          <p:nvPicPr>
            <p:cNvPr id="758" name="Google Shape;758;p29"/>
            <p:cNvPicPr preferRelativeResize="0"/>
            <p:nvPr/>
          </p:nvPicPr>
          <p:blipFill rotWithShape="1">
            <a:blip r:embed="rId5">
              <a:alphaModFix/>
            </a:blip>
            <a:srcRect b="0" l="0" r="0" t="0"/>
            <a:stretch/>
          </p:blipFill>
          <p:spPr>
            <a:xfrm>
              <a:off x="8962451" y="3617269"/>
              <a:ext cx="589277" cy="589277"/>
            </a:xfrm>
            <a:prstGeom prst="rect">
              <a:avLst/>
            </a:prstGeom>
            <a:noFill/>
            <a:ln>
              <a:noFill/>
            </a:ln>
          </p:spPr>
        </p:pic>
        <p:cxnSp>
          <p:nvCxnSpPr>
            <p:cNvPr id="759" name="Google Shape;759;p29"/>
            <p:cNvCxnSpPr/>
            <p:nvPr/>
          </p:nvCxnSpPr>
          <p:spPr>
            <a:xfrm flipH="1">
              <a:off x="4578815" y="3697549"/>
              <a:ext cx="539964" cy="2488"/>
            </a:xfrm>
            <a:prstGeom prst="straightConnector1">
              <a:avLst/>
            </a:prstGeom>
            <a:noFill/>
            <a:ln cap="flat" cmpd="sng" w="19050">
              <a:solidFill>
                <a:srgbClr val="57C3FF"/>
              </a:solidFill>
              <a:prstDash val="solid"/>
              <a:round/>
              <a:headEnd len="lg" w="lg" type="triangle"/>
              <a:tailEnd len="sm" w="sm" type="none"/>
            </a:ln>
          </p:spPr>
        </p:cxnSp>
        <p:cxnSp>
          <p:nvCxnSpPr>
            <p:cNvPr id="760" name="Google Shape;760;p29"/>
            <p:cNvCxnSpPr/>
            <p:nvPr/>
          </p:nvCxnSpPr>
          <p:spPr>
            <a:xfrm flipH="1">
              <a:off x="6312207" y="3693611"/>
              <a:ext cx="539964" cy="2488"/>
            </a:xfrm>
            <a:prstGeom prst="straightConnector1">
              <a:avLst/>
            </a:prstGeom>
            <a:noFill/>
            <a:ln cap="flat" cmpd="sng" w="19050">
              <a:solidFill>
                <a:srgbClr val="57C3FF"/>
              </a:solidFill>
              <a:prstDash val="solid"/>
              <a:round/>
              <a:headEnd len="lg" w="lg" type="triangle"/>
              <a:tailEnd len="sm" w="sm" type="none"/>
            </a:ln>
          </p:spPr>
        </p:cxnSp>
        <p:cxnSp>
          <p:nvCxnSpPr>
            <p:cNvPr id="761" name="Google Shape;761;p29"/>
            <p:cNvCxnSpPr/>
            <p:nvPr/>
          </p:nvCxnSpPr>
          <p:spPr>
            <a:xfrm flipH="1">
              <a:off x="8045599" y="3690091"/>
              <a:ext cx="539964" cy="2488"/>
            </a:xfrm>
            <a:prstGeom prst="straightConnector1">
              <a:avLst/>
            </a:prstGeom>
            <a:noFill/>
            <a:ln cap="flat" cmpd="sng" w="19050">
              <a:solidFill>
                <a:srgbClr val="57C3FF"/>
              </a:solidFill>
              <a:prstDash val="solid"/>
              <a:round/>
              <a:headEnd len="lg" w="lg" type="triangle"/>
              <a:tailEnd len="sm" w="sm" type="none"/>
            </a:ln>
          </p:spPr>
        </p:cxnSp>
        <p:sp>
          <p:nvSpPr>
            <p:cNvPr id="762" name="Google Shape;762;p29"/>
            <p:cNvSpPr/>
            <p:nvPr/>
          </p:nvSpPr>
          <p:spPr>
            <a:xfrm>
              <a:off x="3156246" y="5055591"/>
              <a:ext cx="1217303" cy="1084271"/>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Recording</a:t>
              </a:r>
              <a:endParaRPr sz="1600">
                <a:solidFill>
                  <a:schemeClr val="dk1"/>
                </a:solidFill>
                <a:latin typeface="Arial"/>
                <a:ea typeface="Arial"/>
                <a:cs typeface="Arial"/>
                <a:sym typeface="Arial"/>
              </a:endParaRPr>
            </a:p>
          </p:txBody>
        </p:sp>
        <p:pic>
          <p:nvPicPr>
            <p:cNvPr id="763" name="Google Shape;763;p29"/>
            <p:cNvPicPr preferRelativeResize="0"/>
            <p:nvPr/>
          </p:nvPicPr>
          <p:blipFill rotWithShape="1">
            <a:blip r:embed="rId6">
              <a:alphaModFix/>
            </a:blip>
            <a:srcRect b="0" l="0" r="0" t="0"/>
            <a:stretch/>
          </p:blipFill>
          <p:spPr>
            <a:xfrm>
              <a:off x="3541404" y="5507584"/>
              <a:ext cx="538475" cy="538475"/>
            </a:xfrm>
            <a:prstGeom prst="rect">
              <a:avLst/>
            </a:prstGeom>
            <a:noFill/>
            <a:ln>
              <a:noFill/>
            </a:ln>
          </p:spPr>
        </p:pic>
        <p:cxnSp>
          <p:nvCxnSpPr>
            <p:cNvPr id="764" name="Google Shape;764;p29"/>
            <p:cNvCxnSpPr/>
            <p:nvPr/>
          </p:nvCxnSpPr>
          <p:spPr>
            <a:xfrm rot="10800000">
              <a:off x="3764897" y="4232670"/>
              <a:ext cx="2795" cy="828142"/>
            </a:xfrm>
            <a:prstGeom prst="straightConnector1">
              <a:avLst/>
            </a:prstGeom>
            <a:noFill/>
            <a:ln cap="flat" cmpd="sng" w="19050">
              <a:solidFill>
                <a:srgbClr val="57C3FF"/>
              </a:solidFill>
              <a:prstDash val="solid"/>
              <a:round/>
              <a:headEnd len="lg" w="lg" type="triangle"/>
              <a:tailEnd len="sm" w="sm" type="none"/>
            </a:ln>
          </p:spPr>
        </p:cxnSp>
        <p:cxnSp>
          <p:nvCxnSpPr>
            <p:cNvPr id="765" name="Google Shape;765;p29"/>
            <p:cNvCxnSpPr/>
            <p:nvPr/>
          </p:nvCxnSpPr>
          <p:spPr>
            <a:xfrm flipH="1">
              <a:off x="4373549" y="5592029"/>
              <a:ext cx="539964" cy="2488"/>
            </a:xfrm>
            <a:prstGeom prst="straightConnector1">
              <a:avLst/>
            </a:prstGeom>
            <a:noFill/>
            <a:ln cap="flat" cmpd="sng" w="19050">
              <a:solidFill>
                <a:srgbClr val="57C3FF"/>
              </a:solidFill>
              <a:prstDash val="solid"/>
              <a:round/>
              <a:headEnd len="lg" w="lg" type="triangle"/>
              <a:tailEnd len="sm" w="sm" type="none"/>
            </a:ln>
          </p:spPr>
        </p:cxnSp>
        <p:cxnSp>
          <p:nvCxnSpPr>
            <p:cNvPr id="766" name="Google Shape;766;p29"/>
            <p:cNvCxnSpPr>
              <a:stCxn id="748" idx="1"/>
            </p:cNvCxnSpPr>
            <p:nvPr/>
          </p:nvCxnSpPr>
          <p:spPr>
            <a:xfrm flipH="1">
              <a:off x="6312096" y="4901492"/>
              <a:ext cx="988500" cy="678900"/>
            </a:xfrm>
            <a:prstGeom prst="straightConnector1">
              <a:avLst/>
            </a:prstGeom>
            <a:noFill/>
            <a:ln cap="flat" cmpd="sng" w="19050">
              <a:solidFill>
                <a:srgbClr val="57C3FF"/>
              </a:solidFill>
              <a:prstDash val="solid"/>
              <a:round/>
              <a:headEnd len="lg" w="lg" type="triangle"/>
              <a:tailEnd len="sm" w="sm" type="none"/>
            </a:ln>
          </p:spPr>
        </p:cxnSp>
        <p:sp>
          <p:nvSpPr>
            <p:cNvPr id="767" name="Google Shape;767;p29"/>
            <p:cNvSpPr/>
            <p:nvPr/>
          </p:nvSpPr>
          <p:spPr>
            <a:xfrm>
              <a:off x="7299280" y="5888917"/>
              <a:ext cx="2226409" cy="716523"/>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Audio/Video storage</a:t>
              </a:r>
              <a:endParaRPr sz="1600">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a:t>
              </a:r>
              <a:r>
                <a:rPr b="0" i="0" lang="en-US" sz="1200" cap="none" strike="noStrike">
                  <a:solidFill>
                    <a:srgbClr val="000000"/>
                  </a:solidFill>
                  <a:latin typeface="Times New Roman"/>
                  <a:ea typeface="Times New Roman"/>
                  <a:cs typeface="Times New Roman"/>
                  <a:sym typeface="Times New Roman"/>
                </a:rPr>
                <a:t>(cold)</a:t>
              </a:r>
              <a:endParaRPr sz="1600">
                <a:solidFill>
                  <a:schemeClr val="dk1"/>
                </a:solidFill>
                <a:latin typeface="Arial"/>
                <a:ea typeface="Arial"/>
                <a:cs typeface="Arial"/>
                <a:sym typeface="Arial"/>
              </a:endParaRPr>
            </a:p>
          </p:txBody>
        </p:sp>
        <p:pic>
          <p:nvPicPr>
            <p:cNvPr id="768" name="Google Shape;768;p29"/>
            <p:cNvPicPr preferRelativeResize="0"/>
            <p:nvPr/>
          </p:nvPicPr>
          <p:blipFill rotWithShape="1">
            <a:blip r:embed="rId7">
              <a:alphaModFix/>
            </a:blip>
            <a:srcRect b="0" l="0" r="0" t="0"/>
            <a:stretch/>
          </p:blipFill>
          <p:spPr>
            <a:xfrm>
              <a:off x="8889187" y="5974164"/>
              <a:ext cx="538475" cy="538475"/>
            </a:xfrm>
            <a:prstGeom prst="rect">
              <a:avLst/>
            </a:prstGeom>
            <a:noFill/>
            <a:ln>
              <a:noFill/>
            </a:ln>
          </p:spPr>
        </p:pic>
        <p:cxnSp>
          <p:nvCxnSpPr>
            <p:cNvPr id="769" name="Google Shape;769;p29"/>
            <p:cNvCxnSpPr>
              <a:stCxn id="767" idx="1"/>
              <a:endCxn id="746" idx="3"/>
            </p:cNvCxnSpPr>
            <p:nvPr/>
          </p:nvCxnSpPr>
          <p:spPr>
            <a:xfrm rot="10800000">
              <a:off x="6312280" y="5597679"/>
              <a:ext cx="987000" cy="649500"/>
            </a:xfrm>
            <a:prstGeom prst="straightConnector1">
              <a:avLst/>
            </a:prstGeom>
            <a:noFill/>
            <a:ln cap="flat" cmpd="sng" w="19050">
              <a:solidFill>
                <a:srgbClr val="57C3FF"/>
              </a:solidFill>
              <a:prstDash val="dash"/>
              <a:round/>
              <a:headEnd len="lg" w="lg" type="triangle"/>
              <a:tailEnd len="sm" w="sm" type="none"/>
            </a:ln>
          </p:spPr>
        </p:cxnSp>
        <p:cxnSp>
          <p:nvCxnSpPr>
            <p:cNvPr id="770" name="Google Shape;770;p29"/>
            <p:cNvCxnSpPr>
              <a:stCxn id="767" idx="0"/>
              <a:endCxn id="748" idx="2"/>
            </p:cNvCxnSpPr>
            <p:nvPr/>
          </p:nvCxnSpPr>
          <p:spPr>
            <a:xfrm flipH="1" rot="10800000">
              <a:off x="8412484" y="5259817"/>
              <a:ext cx="1200" cy="629100"/>
            </a:xfrm>
            <a:prstGeom prst="straightConnector1">
              <a:avLst/>
            </a:prstGeom>
            <a:noFill/>
            <a:ln cap="flat" cmpd="sng" w="19050">
              <a:solidFill>
                <a:srgbClr val="57C3FF"/>
              </a:solidFill>
              <a:prstDash val="dash"/>
              <a:round/>
              <a:headEnd len="lg" w="lg" type="triangle"/>
              <a:tailEnd len="sm" w="sm" type="none"/>
            </a:ln>
          </p:spPr>
        </p:cxnSp>
        <p:pic>
          <p:nvPicPr>
            <p:cNvPr id="771" name="Google Shape;771;p29"/>
            <p:cNvPicPr preferRelativeResize="0"/>
            <p:nvPr/>
          </p:nvPicPr>
          <p:blipFill rotWithShape="1">
            <a:blip r:embed="rId8">
              <a:alphaModFix/>
            </a:blip>
            <a:srcRect b="0" l="0" r="0" t="0"/>
            <a:stretch/>
          </p:blipFill>
          <p:spPr>
            <a:xfrm>
              <a:off x="5420854" y="3601563"/>
              <a:ext cx="589277" cy="589277"/>
            </a:xfrm>
            <a:prstGeom prst="rect">
              <a:avLst/>
            </a:prstGeom>
            <a:noFill/>
            <a:ln>
              <a:noFill/>
            </a:ln>
          </p:spPr>
        </p:pic>
        <p:pic>
          <p:nvPicPr>
            <p:cNvPr id="772" name="Google Shape;772;p29"/>
            <p:cNvPicPr preferRelativeResize="0"/>
            <p:nvPr/>
          </p:nvPicPr>
          <p:blipFill rotWithShape="1">
            <a:blip r:embed="rId4">
              <a:alphaModFix/>
            </a:blip>
            <a:srcRect b="0" l="0" r="0" t="0"/>
            <a:stretch/>
          </p:blipFill>
          <p:spPr>
            <a:xfrm>
              <a:off x="3472566" y="3581236"/>
              <a:ext cx="609604" cy="609604"/>
            </a:xfrm>
            <a:prstGeom prst="rect">
              <a:avLst/>
            </a:prstGeom>
            <a:noFill/>
            <a:ln>
              <a:noFill/>
            </a:ln>
          </p:spPr>
        </p:pic>
        <p:pic>
          <p:nvPicPr>
            <p:cNvPr id="773" name="Google Shape;773;p29"/>
            <p:cNvPicPr preferRelativeResize="0"/>
            <p:nvPr/>
          </p:nvPicPr>
          <p:blipFill rotWithShape="1">
            <a:blip r:embed="rId9">
              <a:alphaModFix/>
            </a:blip>
            <a:srcRect b="0" l="0" r="0" t="0"/>
            <a:stretch/>
          </p:blipFill>
          <p:spPr>
            <a:xfrm>
              <a:off x="7154246" y="3617269"/>
              <a:ext cx="589277" cy="589277"/>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30"/>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3.2 Tencent Cloud VOD solutions (continued)</a:t>
            </a:r>
            <a:endParaRPr/>
          </a:p>
        </p:txBody>
      </p:sp>
      <p:sp>
        <p:nvSpPr>
          <p:cNvPr id="779" name="Google Shape;779;p30"/>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00000"/>
              </a:lnSpc>
              <a:spcBef>
                <a:spcPts val="0"/>
              </a:spcBef>
              <a:spcAft>
                <a:spcPts val="0"/>
              </a:spcAft>
              <a:buSzPts val="2400"/>
              <a:buChar char="●"/>
            </a:pPr>
            <a:r>
              <a:rPr b="0" i="0" lang="en-US" sz="2400" cap="none" strike="noStrike">
                <a:solidFill>
                  <a:srgbClr val="000000"/>
                </a:solidFill>
                <a:latin typeface="Times New Roman"/>
                <a:ea typeface="Times New Roman"/>
                <a:cs typeface="Times New Roman"/>
                <a:sym typeface="Times New Roman"/>
              </a:rPr>
              <a:t>Audio/Video storage - upload from server architecture:</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Business scenarios: getting resources from multiple channels for unified upload and specifying storage region</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Main features: API and SDK (recommended), event notification mechanism, and automatic video processing (task flow)</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Architecture:</a:t>
            </a:r>
            <a:endParaRPr/>
          </a:p>
          <a:p>
            <a:pPr indent="0" lvl="1" marL="480471" rtl="0" algn="l">
              <a:lnSpc>
                <a:spcPct val="100000"/>
              </a:lnSpc>
              <a:spcBef>
                <a:spcPts val="500"/>
              </a:spcBef>
              <a:spcAft>
                <a:spcPts val="0"/>
              </a:spcAft>
              <a:buSzPts val="2000"/>
              <a:buNone/>
            </a:pPr>
            <a:r>
              <a:t/>
            </a:r>
            <a:endParaRPr/>
          </a:p>
          <a:p>
            <a:pPr indent="-328071" lvl="0" marL="480471" rtl="0" algn="l">
              <a:lnSpc>
                <a:spcPct val="100000"/>
              </a:lnSpc>
              <a:spcBef>
                <a:spcPts val="0"/>
              </a:spcBef>
              <a:spcAft>
                <a:spcPts val="0"/>
              </a:spcAft>
              <a:buSzPts val="2400"/>
              <a:buNone/>
            </a:pPr>
            <a:r>
              <a:t/>
            </a:r>
            <a:endParaRPr/>
          </a:p>
          <a:p>
            <a:pPr indent="0" lvl="0" marL="0" rtl="0" algn="l">
              <a:lnSpc>
                <a:spcPct val="100000"/>
              </a:lnSpc>
              <a:spcBef>
                <a:spcPts val="0"/>
              </a:spcBef>
              <a:spcAft>
                <a:spcPts val="0"/>
              </a:spcAft>
              <a:buSzPts val="2400"/>
              <a:buNone/>
            </a:pPr>
            <a:r>
              <a:t/>
            </a:r>
            <a:endParaRPr/>
          </a:p>
          <a:p>
            <a:pPr indent="-228591" lvl="1" marL="836063" rtl="0" algn="l">
              <a:lnSpc>
                <a:spcPct val="100000"/>
              </a:lnSpc>
              <a:spcBef>
                <a:spcPts val="500"/>
              </a:spcBef>
              <a:spcAft>
                <a:spcPts val="0"/>
              </a:spcAft>
              <a:buSzPts val="2000"/>
              <a:buNone/>
            </a:pPr>
            <a:r>
              <a:t/>
            </a:r>
            <a:endParaRPr/>
          </a:p>
          <a:p>
            <a:pPr indent="0" lvl="0" marL="0" rtl="0" algn="l">
              <a:lnSpc>
                <a:spcPct val="100000"/>
              </a:lnSpc>
              <a:spcBef>
                <a:spcPts val="0"/>
              </a:spcBef>
              <a:spcAft>
                <a:spcPts val="0"/>
              </a:spcAft>
              <a:buSzPts val="2400"/>
              <a:buNone/>
            </a:pPr>
            <a:r>
              <a:t/>
            </a:r>
            <a:endParaRPr/>
          </a:p>
        </p:txBody>
      </p:sp>
      <p:pic>
        <p:nvPicPr>
          <p:cNvPr descr="图：服务端上传流程图" id="780" name="Google Shape;780;p30"/>
          <p:cNvPicPr preferRelativeResize="0"/>
          <p:nvPr/>
        </p:nvPicPr>
        <p:blipFill rotWithShape="1">
          <a:blip r:embed="rId3">
            <a:alphaModFix/>
          </a:blip>
          <a:srcRect b="0" l="0" r="0" t="0"/>
          <a:stretch/>
        </p:blipFill>
        <p:spPr>
          <a:xfrm>
            <a:off x="5159896" y="2694718"/>
            <a:ext cx="4814679" cy="393406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31"/>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3.2 Tencent Cloud VOD solutions (continued)</a:t>
            </a:r>
            <a:endParaRPr/>
          </a:p>
        </p:txBody>
      </p:sp>
      <p:sp>
        <p:nvSpPr>
          <p:cNvPr id="786" name="Google Shape;786;p31"/>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00000"/>
              </a:lnSpc>
              <a:spcBef>
                <a:spcPts val="0"/>
              </a:spcBef>
              <a:spcAft>
                <a:spcPts val="0"/>
              </a:spcAft>
              <a:buSzPts val="2400"/>
              <a:buChar char="●"/>
            </a:pPr>
            <a:r>
              <a:rPr b="0" i="0" lang="en-US" sz="2400" cap="none" strike="noStrike">
                <a:solidFill>
                  <a:srgbClr val="000000"/>
                </a:solidFill>
                <a:latin typeface="Times New Roman"/>
                <a:ea typeface="Times New Roman"/>
                <a:cs typeface="Times New Roman"/>
                <a:sym typeface="Times New Roman"/>
              </a:rPr>
              <a:t>Audio/Video storage - upload through client architecture:</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Business scenarios: UGC</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Main features: SDK for Android/iOS/web, event notification mechanism, automatic video processing (task flow), nearby upload, and checkpoint restart</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Architecture:</a:t>
            </a:r>
            <a:endParaRPr/>
          </a:p>
          <a:p>
            <a:pPr indent="0" lvl="1" marL="480471" rtl="0" algn="l">
              <a:lnSpc>
                <a:spcPct val="100000"/>
              </a:lnSpc>
              <a:spcBef>
                <a:spcPts val="500"/>
              </a:spcBef>
              <a:spcAft>
                <a:spcPts val="0"/>
              </a:spcAft>
              <a:buSzPts val="2000"/>
              <a:buNone/>
            </a:pPr>
            <a:r>
              <a:t/>
            </a:r>
            <a:endParaRPr/>
          </a:p>
          <a:p>
            <a:pPr indent="-328071" lvl="0" marL="480471" rtl="0" algn="l">
              <a:lnSpc>
                <a:spcPct val="100000"/>
              </a:lnSpc>
              <a:spcBef>
                <a:spcPts val="0"/>
              </a:spcBef>
              <a:spcAft>
                <a:spcPts val="0"/>
              </a:spcAft>
              <a:buSzPts val="2400"/>
              <a:buNone/>
            </a:pPr>
            <a:r>
              <a:t/>
            </a:r>
            <a:endParaRPr/>
          </a:p>
          <a:p>
            <a:pPr indent="0" lvl="0" marL="0" rtl="0" algn="l">
              <a:lnSpc>
                <a:spcPct val="100000"/>
              </a:lnSpc>
              <a:spcBef>
                <a:spcPts val="0"/>
              </a:spcBef>
              <a:spcAft>
                <a:spcPts val="0"/>
              </a:spcAft>
              <a:buSzPts val="2400"/>
              <a:buNone/>
            </a:pPr>
            <a:r>
              <a:t/>
            </a:r>
            <a:endParaRPr/>
          </a:p>
          <a:p>
            <a:pPr indent="-228591" lvl="1" marL="836063" rtl="0" algn="l">
              <a:lnSpc>
                <a:spcPct val="100000"/>
              </a:lnSpc>
              <a:spcBef>
                <a:spcPts val="500"/>
              </a:spcBef>
              <a:spcAft>
                <a:spcPts val="0"/>
              </a:spcAft>
              <a:buSzPts val="2000"/>
              <a:buNone/>
            </a:pPr>
            <a:r>
              <a:t/>
            </a:r>
            <a:endParaRPr/>
          </a:p>
          <a:p>
            <a:pPr indent="0" lvl="0" marL="0" rtl="0" algn="l">
              <a:lnSpc>
                <a:spcPct val="100000"/>
              </a:lnSpc>
              <a:spcBef>
                <a:spcPts val="0"/>
              </a:spcBef>
              <a:spcAft>
                <a:spcPts val="0"/>
              </a:spcAft>
              <a:buSzPts val="2400"/>
              <a:buNone/>
            </a:pPr>
            <a:r>
              <a:t/>
            </a:r>
            <a:endParaRPr/>
          </a:p>
        </p:txBody>
      </p:sp>
      <p:pic>
        <p:nvPicPr>
          <p:cNvPr descr="客户端上传流程图" id="787" name="Google Shape;787;p31"/>
          <p:cNvPicPr preferRelativeResize="0"/>
          <p:nvPr/>
        </p:nvPicPr>
        <p:blipFill rotWithShape="1">
          <a:blip r:embed="rId3">
            <a:alphaModFix/>
          </a:blip>
          <a:srcRect b="0" l="0" r="0" t="0"/>
          <a:stretch/>
        </p:blipFill>
        <p:spPr>
          <a:xfrm>
            <a:off x="3598666" y="2852936"/>
            <a:ext cx="4994667" cy="361726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32"/>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3.2 Tencent Cloud VOD solutions (continued)</a:t>
            </a:r>
            <a:endParaRPr/>
          </a:p>
        </p:txBody>
      </p:sp>
      <p:sp>
        <p:nvSpPr>
          <p:cNvPr id="793" name="Google Shape;793;p32"/>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00000"/>
              </a:lnSpc>
              <a:spcBef>
                <a:spcPts val="0"/>
              </a:spcBef>
              <a:spcAft>
                <a:spcPts val="0"/>
              </a:spcAft>
              <a:buSzPts val="2400"/>
              <a:buChar char="●"/>
            </a:pPr>
            <a:r>
              <a:rPr b="0" i="0" lang="en-US" sz="2400" cap="none" strike="noStrike">
                <a:solidFill>
                  <a:srgbClr val="000000"/>
                </a:solidFill>
                <a:latin typeface="Times New Roman"/>
                <a:ea typeface="Times New Roman"/>
                <a:cs typeface="Times New Roman"/>
                <a:sym typeface="Times New Roman"/>
              </a:rPr>
              <a:t>Audio/Video storage - pull from URL:</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Business scenarios: syncing resources from other cloud vendors/origin servers</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Main features: event notification mechanism, automatic video processing (task flow), and MD5 check</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Architecture:</a:t>
            </a:r>
            <a:endParaRPr/>
          </a:p>
          <a:p>
            <a:pPr indent="0" lvl="1" marL="480471" rtl="0" algn="l">
              <a:lnSpc>
                <a:spcPct val="100000"/>
              </a:lnSpc>
              <a:spcBef>
                <a:spcPts val="500"/>
              </a:spcBef>
              <a:spcAft>
                <a:spcPts val="0"/>
              </a:spcAft>
              <a:buSzPts val="2000"/>
              <a:buNone/>
            </a:pPr>
            <a:r>
              <a:t/>
            </a:r>
            <a:endParaRPr/>
          </a:p>
          <a:p>
            <a:pPr indent="-328071" lvl="0" marL="480471" rtl="0" algn="l">
              <a:lnSpc>
                <a:spcPct val="100000"/>
              </a:lnSpc>
              <a:spcBef>
                <a:spcPts val="0"/>
              </a:spcBef>
              <a:spcAft>
                <a:spcPts val="0"/>
              </a:spcAft>
              <a:buSzPts val="2400"/>
              <a:buNone/>
            </a:pPr>
            <a:r>
              <a:t/>
            </a:r>
            <a:endParaRPr/>
          </a:p>
          <a:p>
            <a:pPr indent="0" lvl="0" marL="0" rtl="0" algn="l">
              <a:lnSpc>
                <a:spcPct val="100000"/>
              </a:lnSpc>
              <a:spcBef>
                <a:spcPts val="0"/>
              </a:spcBef>
              <a:spcAft>
                <a:spcPts val="0"/>
              </a:spcAft>
              <a:buSzPts val="2400"/>
              <a:buNone/>
            </a:pPr>
            <a:r>
              <a:t/>
            </a:r>
            <a:endParaRPr/>
          </a:p>
          <a:p>
            <a:pPr indent="-228591" lvl="1" marL="836063" rtl="0" algn="l">
              <a:lnSpc>
                <a:spcPct val="100000"/>
              </a:lnSpc>
              <a:spcBef>
                <a:spcPts val="500"/>
              </a:spcBef>
              <a:spcAft>
                <a:spcPts val="0"/>
              </a:spcAft>
              <a:buSzPts val="2000"/>
              <a:buNone/>
            </a:pPr>
            <a:r>
              <a:t/>
            </a:r>
            <a:endParaRPr/>
          </a:p>
          <a:p>
            <a:pPr indent="0" lvl="0" marL="0" rtl="0" algn="l">
              <a:lnSpc>
                <a:spcPct val="100000"/>
              </a:lnSpc>
              <a:spcBef>
                <a:spcPts val="0"/>
              </a:spcBef>
              <a:spcAft>
                <a:spcPts val="0"/>
              </a:spcAft>
              <a:buSzPts val="2400"/>
              <a:buNone/>
            </a:pPr>
            <a:r>
              <a:t/>
            </a:r>
            <a:endParaRPr/>
          </a:p>
        </p:txBody>
      </p:sp>
      <p:grpSp>
        <p:nvGrpSpPr>
          <p:cNvPr id="794" name="Google Shape;794;p32"/>
          <p:cNvGrpSpPr/>
          <p:nvPr/>
        </p:nvGrpSpPr>
        <p:grpSpPr>
          <a:xfrm>
            <a:off x="1633846" y="3442140"/>
            <a:ext cx="8999400" cy="2866585"/>
            <a:chOff x="1633846" y="3442140"/>
            <a:chExt cx="8999400" cy="2866585"/>
          </a:xfrm>
        </p:grpSpPr>
        <p:sp>
          <p:nvSpPr>
            <p:cNvPr id="795" name="Google Shape;795;p32"/>
            <p:cNvSpPr/>
            <p:nvPr/>
          </p:nvSpPr>
          <p:spPr>
            <a:xfrm>
              <a:off x="4905030" y="3456116"/>
              <a:ext cx="2381098" cy="1068770"/>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800" cap="none" strike="noStrike">
                  <a:solidFill>
                    <a:srgbClr val="000000"/>
                  </a:solidFill>
                  <a:latin typeface="Times New Roman"/>
                  <a:ea typeface="Times New Roman"/>
                  <a:cs typeface="Times New Roman"/>
                  <a:sym typeface="Times New Roman"/>
                </a:rPr>
                <a:t>VOD API</a:t>
              </a:r>
              <a:endParaRPr sz="1800">
                <a:solidFill>
                  <a:schemeClr val="dk1"/>
                </a:solidFill>
                <a:latin typeface="Arial"/>
                <a:ea typeface="Arial"/>
                <a:cs typeface="Arial"/>
                <a:sym typeface="Arial"/>
              </a:endParaRPr>
            </a:p>
          </p:txBody>
        </p:sp>
        <p:sp>
          <p:nvSpPr>
            <p:cNvPr id="796" name="Google Shape;796;p32"/>
            <p:cNvSpPr/>
            <p:nvPr/>
          </p:nvSpPr>
          <p:spPr>
            <a:xfrm>
              <a:off x="1633846" y="3442140"/>
              <a:ext cx="1889759" cy="1089491"/>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Developer</a:t>
              </a:r>
              <a:endParaRPr sz="1600">
                <a:solidFill>
                  <a:schemeClr val="dk1"/>
                </a:solidFill>
                <a:latin typeface="Arial"/>
                <a:ea typeface="Arial"/>
                <a:cs typeface="Arial"/>
                <a:sym typeface="Arial"/>
              </a:endParaRPr>
            </a:p>
          </p:txBody>
        </p:sp>
        <p:sp>
          <p:nvSpPr>
            <p:cNvPr id="797" name="Google Shape;797;p32"/>
            <p:cNvSpPr/>
            <p:nvPr/>
          </p:nvSpPr>
          <p:spPr>
            <a:xfrm>
              <a:off x="4905451" y="5213062"/>
              <a:ext cx="2381098" cy="1095663"/>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800" cap="none" strike="noStrike">
                  <a:solidFill>
                    <a:srgbClr val="000000"/>
                  </a:solidFill>
                  <a:latin typeface="Times New Roman"/>
                  <a:ea typeface="Times New Roman"/>
                  <a:cs typeface="Times New Roman"/>
                  <a:sym typeface="Times New Roman"/>
                </a:rPr>
                <a:t>Audio/Video storage</a:t>
              </a:r>
              <a:endParaRPr/>
            </a:p>
          </p:txBody>
        </p:sp>
        <p:sp>
          <p:nvSpPr>
            <p:cNvPr id="798" name="Google Shape;798;p32"/>
            <p:cNvSpPr/>
            <p:nvPr/>
          </p:nvSpPr>
          <p:spPr>
            <a:xfrm>
              <a:off x="8682474" y="3456116"/>
              <a:ext cx="1950772" cy="107551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Video origin server</a:t>
              </a:r>
              <a:endParaRPr sz="1600">
                <a:solidFill>
                  <a:schemeClr val="dk1"/>
                </a:solidFill>
                <a:latin typeface="Arial"/>
                <a:ea typeface="Arial"/>
                <a:cs typeface="Arial"/>
                <a:sym typeface="Arial"/>
              </a:endParaRPr>
            </a:p>
          </p:txBody>
        </p:sp>
        <p:pic>
          <p:nvPicPr>
            <p:cNvPr id="799" name="Google Shape;799;p32"/>
            <p:cNvPicPr preferRelativeResize="0"/>
            <p:nvPr/>
          </p:nvPicPr>
          <p:blipFill rotWithShape="1">
            <a:blip r:embed="rId3">
              <a:alphaModFix/>
            </a:blip>
            <a:srcRect b="0" l="0" r="0" t="0"/>
            <a:stretch/>
          </p:blipFill>
          <p:spPr>
            <a:xfrm>
              <a:off x="5826762" y="5730625"/>
              <a:ext cx="538475" cy="538475"/>
            </a:xfrm>
            <a:prstGeom prst="rect">
              <a:avLst/>
            </a:prstGeom>
            <a:noFill/>
            <a:ln>
              <a:noFill/>
            </a:ln>
          </p:spPr>
        </p:pic>
        <p:cxnSp>
          <p:nvCxnSpPr>
            <p:cNvPr id="800" name="Google Shape;800;p32"/>
            <p:cNvCxnSpPr/>
            <p:nvPr/>
          </p:nvCxnSpPr>
          <p:spPr>
            <a:xfrm rot="10800000">
              <a:off x="3523606" y="3865470"/>
              <a:ext cx="1381423" cy="0"/>
            </a:xfrm>
            <a:prstGeom prst="straightConnector1">
              <a:avLst/>
            </a:prstGeom>
            <a:noFill/>
            <a:ln cap="flat" cmpd="sng" w="19050">
              <a:solidFill>
                <a:srgbClr val="57C3FF"/>
              </a:solidFill>
              <a:prstDash val="solid"/>
              <a:round/>
              <a:headEnd len="lg" w="lg" type="triangle"/>
              <a:tailEnd len="sm" w="sm" type="none"/>
            </a:ln>
          </p:spPr>
        </p:cxnSp>
        <p:pic>
          <p:nvPicPr>
            <p:cNvPr id="801" name="Google Shape;801;p32"/>
            <p:cNvPicPr preferRelativeResize="0"/>
            <p:nvPr/>
          </p:nvPicPr>
          <p:blipFill rotWithShape="1">
            <a:blip r:embed="rId4">
              <a:alphaModFix/>
            </a:blip>
            <a:srcRect b="0" l="0" r="0" t="0"/>
            <a:stretch/>
          </p:blipFill>
          <p:spPr>
            <a:xfrm>
              <a:off x="5794266" y="3888574"/>
              <a:ext cx="609604" cy="609604"/>
            </a:xfrm>
            <a:prstGeom prst="rect">
              <a:avLst/>
            </a:prstGeom>
            <a:noFill/>
            <a:ln>
              <a:noFill/>
            </a:ln>
          </p:spPr>
        </p:pic>
        <p:cxnSp>
          <p:nvCxnSpPr>
            <p:cNvPr id="802" name="Google Shape;802;p32"/>
            <p:cNvCxnSpPr>
              <a:stCxn id="797" idx="0"/>
              <a:endCxn id="795" idx="2"/>
            </p:cNvCxnSpPr>
            <p:nvPr/>
          </p:nvCxnSpPr>
          <p:spPr>
            <a:xfrm rot="10800000">
              <a:off x="6095700" y="4524862"/>
              <a:ext cx="300" cy="688200"/>
            </a:xfrm>
            <a:prstGeom prst="straightConnector1">
              <a:avLst/>
            </a:prstGeom>
            <a:noFill/>
            <a:ln cap="flat" cmpd="sng" w="19050">
              <a:solidFill>
                <a:srgbClr val="57C3FF"/>
              </a:solidFill>
              <a:prstDash val="solid"/>
              <a:round/>
              <a:headEnd len="lg" w="lg" type="triangle"/>
              <a:tailEnd len="sm" w="sm" type="none"/>
            </a:ln>
          </p:spPr>
        </p:cxnSp>
        <p:sp>
          <p:nvSpPr>
            <p:cNvPr id="803" name="Google Shape;803;p32"/>
            <p:cNvSpPr/>
            <p:nvPr/>
          </p:nvSpPr>
          <p:spPr>
            <a:xfrm>
              <a:off x="3559913" y="3487137"/>
              <a:ext cx="1268720"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1. Pull</a:t>
              </a:r>
              <a:endParaRPr/>
            </a:p>
          </p:txBody>
        </p:sp>
        <p:sp>
          <p:nvSpPr>
            <p:cNvPr id="804" name="Google Shape;804;p32"/>
            <p:cNvSpPr/>
            <p:nvPr/>
          </p:nvSpPr>
          <p:spPr>
            <a:xfrm>
              <a:off x="7443548" y="3570088"/>
              <a:ext cx="1071897"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2. Download</a:t>
              </a:r>
              <a:endParaRPr/>
            </a:p>
          </p:txBody>
        </p:sp>
        <p:sp>
          <p:nvSpPr>
            <p:cNvPr id="805" name="Google Shape;805;p32"/>
            <p:cNvSpPr/>
            <p:nvPr/>
          </p:nvSpPr>
          <p:spPr>
            <a:xfrm>
              <a:off x="6077137" y="4691262"/>
              <a:ext cx="932408"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3. Upload</a:t>
              </a:r>
              <a:endParaRPr/>
            </a:p>
          </p:txBody>
        </p:sp>
        <p:cxnSp>
          <p:nvCxnSpPr>
            <p:cNvPr id="806" name="Google Shape;806;p32"/>
            <p:cNvCxnSpPr/>
            <p:nvPr/>
          </p:nvCxnSpPr>
          <p:spPr>
            <a:xfrm>
              <a:off x="3523606" y="4069652"/>
              <a:ext cx="1381424" cy="0"/>
            </a:xfrm>
            <a:prstGeom prst="straightConnector1">
              <a:avLst/>
            </a:prstGeom>
            <a:noFill/>
            <a:ln cap="flat" cmpd="sng" w="19050">
              <a:solidFill>
                <a:srgbClr val="57C3FF"/>
              </a:solidFill>
              <a:prstDash val="solid"/>
              <a:round/>
              <a:headEnd len="lg" w="lg" type="triangle"/>
              <a:tailEnd len="sm" w="sm" type="none"/>
            </a:ln>
          </p:spPr>
        </p:cxnSp>
        <p:sp>
          <p:nvSpPr>
            <p:cNvPr id="807" name="Google Shape;807;p32"/>
            <p:cNvSpPr/>
            <p:nvPr/>
          </p:nvSpPr>
          <p:spPr>
            <a:xfrm>
              <a:off x="3559913" y="4066815"/>
              <a:ext cx="1266964"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4. Notification upon completion</a:t>
              </a:r>
              <a:endParaRPr/>
            </a:p>
          </p:txBody>
        </p:sp>
        <p:pic>
          <p:nvPicPr>
            <p:cNvPr id="808" name="Google Shape;808;p32"/>
            <p:cNvPicPr preferRelativeResize="0"/>
            <p:nvPr/>
          </p:nvPicPr>
          <p:blipFill rotWithShape="1">
            <a:blip r:embed="rId5">
              <a:alphaModFix/>
            </a:blip>
            <a:srcRect b="0" l="0" r="0" t="0"/>
            <a:stretch/>
          </p:blipFill>
          <p:spPr>
            <a:xfrm>
              <a:off x="9363221" y="3885618"/>
              <a:ext cx="589277" cy="589277"/>
            </a:xfrm>
            <a:prstGeom prst="rect">
              <a:avLst/>
            </a:prstGeom>
            <a:noFill/>
            <a:ln>
              <a:noFill/>
            </a:ln>
          </p:spPr>
        </p:pic>
        <p:pic>
          <p:nvPicPr>
            <p:cNvPr id="809" name="Google Shape;809;p32"/>
            <p:cNvPicPr preferRelativeResize="0"/>
            <p:nvPr/>
          </p:nvPicPr>
          <p:blipFill rotWithShape="1">
            <a:blip r:embed="rId6">
              <a:alphaModFix/>
            </a:blip>
            <a:srcRect b="0" l="0" r="0" t="0"/>
            <a:stretch/>
          </p:blipFill>
          <p:spPr>
            <a:xfrm>
              <a:off x="2239931" y="3898738"/>
              <a:ext cx="589277" cy="589277"/>
            </a:xfrm>
            <a:prstGeom prst="rect">
              <a:avLst/>
            </a:prstGeom>
            <a:noFill/>
            <a:ln>
              <a:noFill/>
            </a:ln>
          </p:spPr>
        </p:pic>
        <p:cxnSp>
          <p:nvCxnSpPr>
            <p:cNvPr id="810" name="Google Shape;810;p32"/>
            <p:cNvCxnSpPr/>
            <p:nvPr/>
          </p:nvCxnSpPr>
          <p:spPr>
            <a:xfrm>
              <a:off x="7301050" y="3985170"/>
              <a:ext cx="1381424" cy="0"/>
            </a:xfrm>
            <a:prstGeom prst="straightConnector1">
              <a:avLst/>
            </a:prstGeom>
            <a:noFill/>
            <a:ln cap="flat" cmpd="sng" w="19050">
              <a:solidFill>
                <a:srgbClr val="57C3FF"/>
              </a:solidFill>
              <a:prstDash val="solid"/>
              <a:round/>
              <a:headEnd len="lg" w="lg" type="triangle"/>
              <a:tailEnd len="sm" w="sm" type="none"/>
            </a:ln>
          </p:spPr>
        </p:cxn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33"/>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3.2 Tencent Cloud VOD solutions (continued)</a:t>
            </a:r>
            <a:endParaRPr/>
          </a:p>
        </p:txBody>
      </p:sp>
      <p:sp>
        <p:nvSpPr>
          <p:cNvPr id="816" name="Google Shape;816;p33"/>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00000"/>
              </a:lnSpc>
              <a:spcBef>
                <a:spcPts val="0"/>
              </a:spcBef>
              <a:spcAft>
                <a:spcPts val="0"/>
              </a:spcAft>
              <a:buSzPts val="2400"/>
              <a:buChar char="●"/>
            </a:pPr>
            <a:r>
              <a:rPr b="0" i="0" lang="en-US" sz="2400" cap="none" strike="noStrike">
                <a:solidFill>
                  <a:srgbClr val="000000"/>
                </a:solidFill>
                <a:latin typeface="Times New Roman"/>
                <a:ea typeface="Times New Roman"/>
                <a:cs typeface="Times New Roman"/>
                <a:sym typeface="Times New Roman"/>
              </a:rPr>
              <a:t>Audio/Video processing - basic transcoding:</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Supported formats: multiple input formats and </a:t>
            </a:r>
            <a:r>
              <a:rPr b="1" i="0" lang="en-US" sz="2000" cap="none" strike="noStrike">
                <a:solidFill>
                  <a:srgbClr val="000000"/>
                </a:solidFill>
                <a:latin typeface="Times New Roman"/>
                <a:ea typeface="Times New Roman"/>
                <a:cs typeface="Times New Roman"/>
                <a:sym typeface="Times New Roman"/>
              </a:rPr>
              <a:t>HLS, MP4, FLV</a:t>
            </a:r>
            <a:r>
              <a:rPr b="0" i="0" lang="en-US" sz="2000" cap="none" strike="noStrike">
                <a:solidFill>
                  <a:srgbClr val="000000"/>
                </a:solidFill>
                <a:latin typeface="Times New Roman"/>
                <a:ea typeface="Times New Roman"/>
                <a:cs typeface="Times New Roman"/>
                <a:sym typeface="Times New Roman"/>
              </a:rPr>
              <a:t> </a:t>
            </a:r>
            <a:r>
              <a:rPr b="1" i="0" lang="en-US" sz="2000" cap="none" strike="noStrike">
                <a:solidFill>
                  <a:srgbClr val="000000"/>
                </a:solidFill>
                <a:latin typeface="Times New Roman"/>
                <a:ea typeface="Times New Roman"/>
                <a:cs typeface="Times New Roman"/>
                <a:sym typeface="Times New Roman"/>
              </a:rPr>
              <a:t>output formats</a:t>
            </a:r>
            <a:endParaRPr b="1"/>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Parameter control: video bitrate/resolution/frame rate and audio bitrate/sample rate/sound channel</a:t>
            </a:r>
            <a:endParaRPr/>
          </a:p>
          <a:p>
            <a:pPr indent="-355591" lvl="1" marL="836063" rtl="0" algn="l">
              <a:lnSpc>
                <a:spcPct val="100000"/>
              </a:lnSpc>
              <a:spcBef>
                <a:spcPts val="500"/>
              </a:spcBef>
              <a:spcAft>
                <a:spcPts val="0"/>
              </a:spcAft>
              <a:buSzPts val="2000"/>
              <a:buChar char="■"/>
            </a:pPr>
            <a:r>
              <a:rPr b="1" i="0" lang="en-US" sz="2000" cap="none" strike="noStrike">
                <a:solidFill>
                  <a:srgbClr val="000000"/>
                </a:solidFill>
                <a:latin typeface="Times New Roman"/>
                <a:ea typeface="Times New Roman"/>
                <a:cs typeface="Times New Roman"/>
                <a:sym typeface="Times New Roman"/>
              </a:rPr>
              <a:t>Watermark</a:t>
            </a:r>
            <a:r>
              <a:rPr b="0" i="0" lang="en-US" sz="2000" cap="none" strike="noStrike">
                <a:solidFill>
                  <a:srgbClr val="000000"/>
                </a:solidFill>
                <a:latin typeface="Times New Roman"/>
                <a:ea typeface="Times New Roman"/>
                <a:cs typeface="Times New Roman"/>
                <a:sym typeface="Times New Roman"/>
              </a:rPr>
              <a:t>: static watermark (JPG or PNG) and dynamic watermark (APNG)</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Animation: video to GIF and resolution/frame rate control</a:t>
            </a:r>
            <a:endParaRPr/>
          </a:p>
          <a:p>
            <a:pPr indent="-355591" lvl="1" marL="836063" rtl="0" algn="l">
              <a:lnSpc>
                <a:spcPct val="100000"/>
              </a:lnSpc>
              <a:spcBef>
                <a:spcPts val="500"/>
              </a:spcBef>
              <a:spcAft>
                <a:spcPts val="0"/>
              </a:spcAft>
              <a:buSzPts val="2000"/>
              <a:buChar char="■"/>
            </a:pPr>
            <a:r>
              <a:rPr b="1" i="0" lang="en-US" sz="2000" cap="none" strike="noStrike">
                <a:solidFill>
                  <a:srgbClr val="000000"/>
                </a:solidFill>
                <a:latin typeface="Times New Roman"/>
                <a:ea typeface="Times New Roman"/>
                <a:cs typeface="Times New Roman"/>
                <a:sym typeface="Times New Roman"/>
              </a:rPr>
              <a:t>Editing</a:t>
            </a:r>
            <a:r>
              <a:rPr b="0" i="0" lang="en-US" sz="2000" cap="none" strike="noStrike">
                <a:solidFill>
                  <a:srgbClr val="000000"/>
                </a:solidFill>
                <a:latin typeface="Times New Roman"/>
                <a:ea typeface="Times New Roman"/>
                <a:cs typeface="Times New Roman"/>
                <a:sym typeface="Times New Roman"/>
              </a:rPr>
              <a:t>: multi-video splicing and visual editing of video clips (coming soon)</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Others: HLS Master Playlist, digital rights management (DRM), and independent transcoding mode</a:t>
            </a:r>
            <a:endParaRPr/>
          </a:p>
          <a:p>
            <a:pPr indent="0" lvl="1" marL="480471" rtl="0" algn="l">
              <a:lnSpc>
                <a:spcPct val="100000"/>
              </a:lnSpc>
              <a:spcBef>
                <a:spcPts val="500"/>
              </a:spcBef>
              <a:spcAft>
                <a:spcPts val="0"/>
              </a:spcAft>
              <a:buSzPts val="2000"/>
              <a:buNone/>
            </a:pPr>
            <a:r>
              <a:t/>
            </a:r>
            <a:endParaRPr/>
          </a:p>
          <a:p>
            <a:pPr indent="-328071" lvl="0" marL="480471" rtl="0" algn="l">
              <a:lnSpc>
                <a:spcPct val="100000"/>
              </a:lnSpc>
              <a:spcBef>
                <a:spcPts val="0"/>
              </a:spcBef>
              <a:spcAft>
                <a:spcPts val="0"/>
              </a:spcAft>
              <a:buSzPts val="2400"/>
              <a:buNone/>
            </a:pPr>
            <a:r>
              <a:t/>
            </a:r>
            <a:endParaRPr/>
          </a:p>
          <a:p>
            <a:pPr indent="0" lvl="0" marL="0" rtl="0" algn="l">
              <a:lnSpc>
                <a:spcPct val="100000"/>
              </a:lnSpc>
              <a:spcBef>
                <a:spcPts val="0"/>
              </a:spcBef>
              <a:spcAft>
                <a:spcPts val="0"/>
              </a:spcAft>
              <a:buSzPts val="2400"/>
              <a:buNone/>
            </a:pPr>
            <a:r>
              <a:t/>
            </a:r>
            <a:endParaRPr/>
          </a:p>
          <a:p>
            <a:pPr indent="-228591" lvl="1" marL="836063" rtl="0" algn="l">
              <a:lnSpc>
                <a:spcPct val="100000"/>
              </a:lnSpc>
              <a:spcBef>
                <a:spcPts val="500"/>
              </a:spcBef>
              <a:spcAft>
                <a:spcPts val="0"/>
              </a:spcAft>
              <a:buSzPts val="2000"/>
              <a:buNone/>
            </a:pPr>
            <a:r>
              <a:t/>
            </a:r>
            <a:endParaRPr/>
          </a:p>
          <a:p>
            <a:pPr indent="0" lvl="0" marL="0" rtl="0" algn="l">
              <a:lnSpc>
                <a:spcPct val="100000"/>
              </a:lnSpc>
              <a:spcBef>
                <a:spcPts val="0"/>
              </a:spcBef>
              <a:spcAft>
                <a:spcPts val="0"/>
              </a:spcAft>
              <a:buSzPts val="2400"/>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34"/>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3.2 Tencent Cloud VOD solutions (continued)</a:t>
            </a:r>
            <a:endParaRPr/>
          </a:p>
        </p:txBody>
      </p:sp>
      <p:sp>
        <p:nvSpPr>
          <p:cNvPr id="822" name="Google Shape;822;p34"/>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00000"/>
              </a:lnSpc>
              <a:spcBef>
                <a:spcPts val="0"/>
              </a:spcBef>
              <a:spcAft>
                <a:spcPts val="0"/>
              </a:spcAft>
              <a:buSzPts val="2400"/>
              <a:buChar char="●"/>
            </a:pPr>
            <a:r>
              <a:rPr b="0" i="0" lang="en-US" sz="2400" cap="none" strike="noStrike">
                <a:solidFill>
                  <a:srgbClr val="000000"/>
                </a:solidFill>
                <a:latin typeface="Times New Roman"/>
                <a:ea typeface="Times New Roman"/>
                <a:cs typeface="Times New Roman"/>
                <a:sym typeface="Times New Roman"/>
              </a:rPr>
              <a:t>Audio/Video processing - basic transcoding - DRM:</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Business scenarios: protection against malicious distribution of copyrighted video and education industry</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Main features: compliance with HLS standards and independent key for each encryption operation</a:t>
            </a:r>
            <a:endParaRPr/>
          </a:p>
          <a:p>
            <a:pPr indent="0" lvl="1" marL="480471" rtl="0" algn="l">
              <a:lnSpc>
                <a:spcPct val="100000"/>
              </a:lnSpc>
              <a:spcBef>
                <a:spcPts val="500"/>
              </a:spcBef>
              <a:spcAft>
                <a:spcPts val="0"/>
              </a:spcAft>
              <a:buSzPts val="2000"/>
              <a:buNone/>
            </a:pPr>
            <a:r>
              <a:t/>
            </a:r>
            <a:endParaRPr/>
          </a:p>
          <a:p>
            <a:pPr indent="-328071" lvl="0" marL="480471" rtl="0" algn="l">
              <a:lnSpc>
                <a:spcPct val="100000"/>
              </a:lnSpc>
              <a:spcBef>
                <a:spcPts val="0"/>
              </a:spcBef>
              <a:spcAft>
                <a:spcPts val="0"/>
              </a:spcAft>
              <a:buSzPts val="2400"/>
              <a:buNone/>
            </a:pPr>
            <a:r>
              <a:t/>
            </a:r>
            <a:endParaRPr/>
          </a:p>
          <a:p>
            <a:pPr indent="0" lvl="0" marL="0" rtl="0" algn="l">
              <a:lnSpc>
                <a:spcPct val="100000"/>
              </a:lnSpc>
              <a:spcBef>
                <a:spcPts val="0"/>
              </a:spcBef>
              <a:spcAft>
                <a:spcPts val="0"/>
              </a:spcAft>
              <a:buSzPts val="2400"/>
              <a:buNone/>
            </a:pPr>
            <a:r>
              <a:t/>
            </a:r>
            <a:endParaRPr/>
          </a:p>
          <a:p>
            <a:pPr indent="-228591" lvl="1" marL="836063" rtl="0" algn="l">
              <a:lnSpc>
                <a:spcPct val="100000"/>
              </a:lnSpc>
              <a:spcBef>
                <a:spcPts val="500"/>
              </a:spcBef>
              <a:spcAft>
                <a:spcPts val="0"/>
              </a:spcAft>
              <a:buSzPts val="2000"/>
              <a:buNone/>
            </a:pPr>
            <a:r>
              <a:t/>
            </a:r>
            <a:endParaRPr/>
          </a:p>
          <a:p>
            <a:pPr indent="0" lvl="0" marL="0" rtl="0" algn="l">
              <a:lnSpc>
                <a:spcPct val="100000"/>
              </a:lnSpc>
              <a:spcBef>
                <a:spcPts val="0"/>
              </a:spcBef>
              <a:spcAft>
                <a:spcPts val="0"/>
              </a:spcAft>
              <a:buSzPts val="2400"/>
              <a:buNone/>
            </a:pPr>
            <a:r>
              <a:t/>
            </a:r>
            <a:endParaRPr/>
          </a:p>
        </p:txBody>
      </p:sp>
      <p:pic>
        <p:nvPicPr>
          <p:cNvPr id="823" name="Google Shape;823;p34"/>
          <p:cNvPicPr preferRelativeResize="0"/>
          <p:nvPr/>
        </p:nvPicPr>
        <p:blipFill>
          <a:blip r:embed="rId3">
            <a:alphaModFix/>
          </a:blip>
          <a:stretch>
            <a:fillRect/>
          </a:stretch>
        </p:blipFill>
        <p:spPr>
          <a:xfrm>
            <a:off x="2517499" y="2980225"/>
            <a:ext cx="7583774" cy="35348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35"/>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3.2 Tencent Cloud VOD solutions (continued)</a:t>
            </a:r>
            <a:endParaRPr/>
          </a:p>
        </p:txBody>
      </p:sp>
      <p:sp>
        <p:nvSpPr>
          <p:cNvPr id="829" name="Google Shape;829;p35"/>
          <p:cNvSpPr txBox="1"/>
          <p:nvPr>
            <p:ph idx="1" type="body"/>
          </p:nvPr>
        </p:nvSpPr>
        <p:spPr>
          <a:xfrm>
            <a:off x="838201" y="1136946"/>
            <a:ext cx="1101843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00000"/>
              </a:lnSpc>
              <a:spcBef>
                <a:spcPts val="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Audio/Video processing - basic transcoding - COS+SCF+VOD:</a:t>
            </a:r>
            <a:endParaRPr sz="2000"/>
          </a:p>
          <a:p>
            <a:pPr indent="-355591" lvl="1" marL="836063" rtl="0" algn="l">
              <a:lnSpc>
                <a:spcPct val="10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Business scenarios: use of the transcoding service alone without storage and acceleration</a:t>
            </a:r>
            <a:endParaRPr/>
          </a:p>
          <a:p>
            <a:pPr indent="-355591" lvl="1" marL="836063" rtl="0" algn="l">
              <a:lnSpc>
                <a:spcPct val="10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Main features: direct read/write of users' COS resources (authorization required) and integration with SCF to automatically trigger transcoding</a:t>
            </a:r>
            <a:endParaRPr/>
          </a:p>
          <a:p>
            <a:pPr indent="0" lvl="1" marL="480471" rtl="0" algn="l">
              <a:lnSpc>
                <a:spcPct val="100000"/>
              </a:lnSpc>
              <a:spcBef>
                <a:spcPts val="500"/>
              </a:spcBef>
              <a:spcAft>
                <a:spcPts val="0"/>
              </a:spcAft>
              <a:buSzPts val="1800"/>
              <a:buNone/>
            </a:pPr>
            <a:r>
              <a:t/>
            </a:r>
            <a:endParaRPr sz="1800"/>
          </a:p>
          <a:p>
            <a:pPr indent="-353471" lvl="0" marL="480471" rtl="0" algn="l">
              <a:lnSpc>
                <a:spcPct val="100000"/>
              </a:lnSpc>
              <a:spcBef>
                <a:spcPts val="0"/>
              </a:spcBef>
              <a:spcAft>
                <a:spcPts val="0"/>
              </a:spcAft>
              <a:buSzPts val="2000"/>
              <a:buNone/>
            </a:pPr>
            <a:r>
              <a:t/>
            </a:r>
            <a:endParaRPr sz="2000"/>
          </a:p>
          <a:p>
            <a:pPr indent="0" lvl="0" marL="0" rtl="0" algn="l">
              <a:lnSpc>
                <a:spcPct val="100000"/>
              </a:lnSpc>
              <a:spcBef>
                <a:spcPts val="0"/>
              </a:spcBef>
              <a:spcAft>
                <a:spcPts val="0"/>
              </a:spcAft>
              <a:buSzPts val="2000"/>
              <a:buNone/>
            </a:pPr>
            <a:r>
              <a:t/>
            </a:r>
            <a:endParaRPr sz="2000"/>
          </a:p>
          <a:p>
            <a:pPr indent="-241291" lvl="1" marL="836063" rtl="0" algn="l">
              <a:lnSpc>
                <a:spcPct val="100000"/>
              </a:lnSpc>
              <a:spcBef>
                <a:spcPts val="500"/>
              </a:spcBef>
              <a:spcAft>
                <a:spcPts val="0"/>
              </a:spcAft>
              <a:buSzPts val="1800"/>
              <a:buNone/>
            </a:pPr>
            <a:r>
              <a:t/>
            </a:r>
            <a:endParaRPr sz="1800"/>
          </a:p>
          <a:p>
            <a:pPr indent="0" lvl="0" marL="0" rtl="0" algn="l">
              <a:lnSpc>
                <a:spcPct val="100000"/>
              </a:lnSpc>
              <a:spcBef>
                <a:spcPts val="0"/>
              </a:spcBef>
              <a:spcAft>
                <a:spcPts val="0"/>
              </a:spcAft>
              <a:buSzPts val="2000"/>
              <a:buNone/>
            </a:pPr>
            <a:r>
              <a:t/>
            </a:r>
            <a:endParaRPr sz="2000"/>
          </a:p>
        </p:txBody>
      </p:sp>
      <p:grpSp>
        <p:nvGrpSpPr>
          <p:cNvPr id="830" name="Google Shape;830;p35"/>
          <p:cNvGrpSpPr/>
          <p:nvPr/>
        </p:nvGrpSpPr>
        <p:grpSpPr>
          <a:xfrm>
            <a:off x="2255260" y="2916636"/>
            <a:ext cx="7810804" cy="3569894"/>
            <a:chOff x="1576997" y="2405293"/>
            <a:chExt cx="8737660" cy="3993509"/>
          </a:xfrm>
        </p:grpSpPr>
        <p:sp>
          <p:nvSpPr>
            <p:cNvPr id="831" name="Google Shape;831;p35"/>
            <p:cNvSpPr/>
            <p:nvPr/>
          </p:nvSpPr>
          <p:spPr>
            <a:xfrm>
              <a:off x="1576997" y="2951465"/>
              <a:ext cx="2809117" cy="705976"/>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800" cap="none" strike="noStrike">
                  <a:solidFill>
                    <a:srgbClr val="000000"/>
                  </a:solidFill>
                  <a:latin typeface="Times New Roman"/>
                  <a:ea typeface="Times New Roman"/>
                  <a:cs typeface="Times New Roman"/>
                  <a:sym typeface="Times New Roman"/>
                </a:rPr>
                <a:t>VOD API</a:t>
              </a:r>
              <a:endParaRPr sz="1800">
                <a:solidFill>
                  <a:schemeClr val="dk1"/>
                </a:solidFill>
                <a:latin typeface="Arial"/>
                <a:ea typeface="Arial"/>
                <a:cs typeface="Arial"/>
                <a:sym typeface="Arial"/>
              </a:endParaRPr>
            </a:p>
          </p:txBody>
        </p:sp>
        <p:sp>
          <p:nvSpPr>
            <p:cNvPr id="832" name="Google Shape;832;p35"/>
            <p:cNvSpPr/>
            <p:nvPr/>
          </p:nvSpPr>
          <p:spPr>
            <a:xfrm>
              <a:off x="1596300" y="5698789"/>
              <a:ext cx="2789814" cy="69458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Audio/Video storage</a:t>
              </a:r>
              <a:endParaRPr/>
            </a:p>
          </p:txBody>
        </p:sp>
        <p:pic>
          <p:nvPicPr>
            <p:cNvPr id="833" name="Google Shape;833;p35"/>
            <p:cNvPicPr preferRelativeResize="0"/>
            <p:nvPr/>
          </p:nvPicPr>
          <p:blipFill rotWithShape="1">
            <a:blip r:embed="rId3">
              <a:alphaModFix/>
            </a:blip>
            <a:srcRect b="0" l="0" r="0" t="0"/>
            <a:stretch/>
          </p:blipFill>
          <p:spPr>
            <a:xfrm>
              <a:off x="3992007" y="5776843"/>
              <a:ext cx="538475" cy="538475"/>
            </a:xfrm>
            <a:prstGeom prst="rect">
              <a:avLst/>
            </a:prstGeom>
            <a:noFill/>
            <a:ln>
              <a:noFill/>
            </a:ln>
          </p:spPr>
        </p:pic>
        <p:pic>
          <p:nvPicPr>
            <p:cNvPr id="834" name="Google Shape;834;p35"/>
            <p:cNvPicPr preferRelativeResize="0"/>
            <p:nvPr/>
          </p:nvPicPr>
          <p:blipFill rotWithShape="1">
            <a:blip r:embed="rId4">
              <a:alphaModFix/>
            </a:blip>
            <a:srcRect b="0" l="0" r="0" t="0"/>
            <a:stretch/>
          </p:blipFill>
          <p:spPr>
            <a:xfrm>
              <a:off x="3687205" y="2998970"/>
              <a:ext cx="609604" cy="609604"/>
            </a:xfrm>
            <a:prstGeom prst="rect">
              <a:avLst/>
            </a:prstGeom>
            <a:noFill/>
            <a:ln>
              <a:noFill/>
            </a:ln>
          </p:spPr>
        </p:pic>
        <p:cxnSp>
          <p:nvCxnSpPr>
            <p:cNvPr id="835" name="Google Shape;835;p35"/>
            <p:cNvCxnSpPr/>
            <p:nvPr/>
          </p:nvCxnSpPr>
          <p:spPr>
            <a:xfrm flipH="1" rot="10800000">
              <a:off x="2901213" y="3691981"/>
              <a:ext cx="1296" cy="655326"/>
            </a:xfrm>
            <a:prstGeom prst="straightConnector1">
              <a:avLst/>
            </a:prstGeom>
            <a:noFill/>
            <a:ln cap="flat" cmpd="sng" w="19050">
              <a:solidFill>
                <a:srgbClr val="57C3FF"/>
              </a:solidFill>
              <a:prstDash val="solid"/>
              <a:round/>
              <a:headEnd len="lg" w="lg" type="triangle"/>
              <a:tailEnd len="sm" w="sm" type="none"/>
            </a:ln>
          </p:spPr>
        </p:cxnSp>
        <p:sp>
          <p:nvSpPr>
            <p:cNvPr id="836" name="Google Shape;836;p35"/>
            <p:cNvSpPr/>
            <p:nvPr/>
          </p:nvSpPr>
          <p:spPr>
            <a:xfrm>
              <a:off x="1970101" y="3788756"/>
              <a:ext cx="932408"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200" cap="none" strike="noStrike">
                  <a:solidFill>
                    <a:srgbClr val="000000"/>
                  </a:solidFill>
                  <a:latin typeface="Times New Roman"/>
                  <a:ea typeface="Times New Roman"/>
                  <a:cs typeface="Times New Roman"/>
                  <a:sym typeface="Times New Roman"/>
                </a:rPr>
                <a:t>1. Request</a:t>
              </a:r>
              <a:endParaRPr/>
            </a:p>
          </p:txBody>
        </p:sp>
        <p:sp>
          <p:nvSpPr>
            <p:cNvPr id="837" name="Google Shape;837;p35"/>
            <p:cNvSpPr/>
            <p:nvPr/>
          </p:nvSpPr>
          <p:spPr>
            <a:xfrm>
              <a:off x="1596300" y="4329250"/>
              <a:ext cx="2789814" cy="69458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800" cap="none" strike="noStrike">
                  <a:solidFill>
                    <a:srgbClr val="000000"/>
                  </a:solidFill>
                  <a:latin typeface="Times New Roman"/>
                  <a:ea typeface="Times New Roman"/>
                  <a:cs typeface="Times New Roman"/>
                  <a:sym typeface="Times New Roman"/>
                </a:rPr>
                <a:t>Transcoding service</a:t>
              </a:r>
              <a:endParaRPr/>
            </a:p>
          </p:txBody>
        </p:sp>
        <p:pic>
          <p:nvPicPr>
            <p:cNvPr id="838" name="Google Shape;838;p35"/>
            <p:cNvPicPr preferRelativeResize="0"/>
            <p:nvPr/>
          </p:nvPicPr>
          <p:blipFill rotWithShape="1">
            <a:blip r:embed="rId5">
              <a:alphaModFix/>
            </a:blip>
            <a:srcRect b="0" l="0" r="0" t="0"/>
            <a:stretch/>
          </p:blipFill>
          <p:spPr>
            <a:xfrm>
              <a:off x="4159618" y="4347307"/>
              <a:ext cx="589277" cy="589277"/>
            </a:xfrm>
            <a:prstGeom prst="rect">
              <a:avLst/>
            </a:prstGeom>
            <a:noFill/>
            <a:ln>
              <a:noFill/>
            </a:ln>
          </p:spPr>
        </p:pic>
        <p:cxnSp>
          <p:nvCxnSpPr>
            <p:cNvPr id="839" name="Google Shape;839;p35"/>
            <p:cNvCxnSpPr/>
            <p:nvPr/>
          </p:nvCxnSpPr>
          <p:spPr>
            <a:xfrm>
              <a:off x="3126198" y="3657441"/>
              <a:ext cx="0" cy="669526"/>
            </a:xfrm>
            <a:prstGeom prst="straightConnector1">
              <a:avLst/>
            </a:prstGeom>
            <a:noFill/>
            <a:ln cap="flat" cmpd="sng" w="19050">
              <a:solidFill>
                <a:srgbClr val="57C3FF"/>
              </a:solidFill>
              <a:prstDash val="solid"/>
              <a:round/>
              <a:headEnd len="lg" w="lg" type="triangle"/>
              <a:tailEnd len="sm" w="sm" type="none"/>
            </a:ln>
          </p:spPr>
        </p:cxnSp>
        <p:cxnSp>
          <p:nvCxnSpPr>
            <p:cNvPr id="840" name="Google Shape;840;p35"/>
            <p:cNvCxnSpPr/>
            <p:nvPr/>
          </p:nvCxnSpPr>
          <p:spPr>
            <a:xfrm flipH="1" rot="10800000">
              <a:off x="3126198" y="5055218"/>
              <a:ext cx="1296" cy="655326"/>
            </a:xfrm>
            <a:prstGeom prst="straightConnector1">
              <a:avLst/>
            </a:prstGeom>
            <a:noFill/>
            <a:ln cap="flat" cmpd="sng" w="19050">
              <a:solidFill>
                <a:srgbClr val="57C3FF"/>
              </a:solidFill>
              <a:prstDash val="solid"/>
              <a:round/>
              <a:headEnd len="lg" w="lg" type="triangle"/>
              <a:tailEnd len="sm" w="sm" type="none"/>
            </a:ln>
          </p:spPr>
        </p:cxnSp>
        <p:cxnSp>
          <p:nvCxnSpPr>
            <p:cNvPr id="841" name="Google Shape;841;p35"/>
            <p:cNvCxnSpPr/>
            <p:nvPr/>
          </p:nvCxnSpPr>
          <p:spPr>
            <a:xfrm>
              <a:off x="2901213" y="5029263"/>
              <a:ext cx="0" cy="669526"/>
            </a:xfrm>
            <a:prstGeom prst="straightConnector1">
              <a:avLst/>
            </a:prstGeom>
            <a:noFill/>
            <a:ln cap="flat" cmpd="sng" w="19050">
              <a:solidFill>
                <a:srgbClr val="57C3FF"/>
              </a:solidFill>
              <a:prstDash val="solid"/>
              <a:round/>
              <a:headEnd len="lg" w="lg" type="triangle"/>
              <a:tailEnd len="sm" w="sm" type="none"/>
            </a:ln>
          </p:spPr>
        </p:cxnSp>
        <p:sp>
          <p:nvSpPr>
            <p:cNvPr id="842" name="Google Shape;842;p35"/>
            <p:cNvSpPr/>
            <p:nvPr/>
          </p:nvSpPr>
          <p:spPr>
            <a:xfrm>
              <a:off x="3109963" y="3788756"/>
              <a:ext cx="1322919" cy="406603"/>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200" cap="none" strike="noStrike">
                  <a:solidFill>
                    <a:srgbClr val="000000"/>
                  </a:solidFill>
                  <a:latin typeface="Times New Roman"/>
                  <a:ea typeface="Times New Roman"/>
                  <a:cs typeface="Times New Roman"/>
                  <a:sym typeface="Times New Roman"/>
                </a:rPr>
                <a:t>4. Notification</a:t>
              </a:r>
              <a:endParaRPr/>
            </a:p>
          </p:txBody>
        </p:sp>
        <p:sp>
          <p:nvSpPr>
            <p:cNvPr id="843" name="Google Shape;843;p35"/>
            <p:cNvSpPr/>
            <p:nvPr/>
          </p:nvSpPr>
          <p:spPr>
            <a:xfrm>
              <a:off x="1943822" y="5140468"/>
              <a:ext cx="932408"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200" cap="none" strike="noStrike">
                  <a:solidFill>
                    <a:srgbClr val="000000"/>
                  </a:solidFill>
                  <a:latin typeface="Times New Roman"/>
                  <a:ea typeface="Times New Roman"/>
                  <a:cs typeface="Times New Roman"/>
                  <a:sym typeface="Times New Roman"/>
                </a:rPr>
                <a:t>2. Read</a:t>
              </a:r>
              <a:endParaRPr/>
            </a:p>
          </p:txBody>
        </p:sp>
        <p:sp>
          <p:nvSpPr>
            <p:cNvPr id="844" name="Google Shape;844;p35"/>
            <p:cNvSpPr/>
            <p:nvPr/>
          </p:nvSpPr>
          <p:spPr>
            <a:xfrm>
              <a:off x="3177460" y="5144585"/>
              <a:ext cx="932408"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200" cap="none" strike="noStrike">
                  <a:solidFill>
                    <a:srgbClr val="000000"/>
                  </a:solidFill>
                  <a:latin typeface="Times New Roman"/>
                  <a:ea typeface="Times New Roman"/>
                  <a:cs typeface="Times New Roman"/>
                  <a:sym typeface="Times New Roman"/>
                </a:rPr>
                <a:t>3. Write</a:t>
              </a:r>
              <a:endParaRPr/>
            </a:p>
          </p:txBody>
        </p:sp>
        <p:sp>
          <p:nvSpPr>
            <p:cNvPr id="845" name="Google Shape;845;p35"/>
            <p:cNvSpPr/>
            <p:nvPr/>
          </p:nvSpPr>
          <p:spPr>
            <a:xfrm>
              <a:off x="5331051" y="2956894"/>
              <a:ext cx="4838935" cy="705976"/>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800" cap="none" strike="noStrike">
                  <a:solidFill>
                    <a:srgbClr val="000000"/>
                  </a:solidFill>
                  <a:latin typeface="Times New Roman"/>
                  <a:ea typeface="Times New Roman"/>
                  <a:cs typeface="Times New Roman"/>
                  <a:sym typeface="Times New Roman"/>
                </a:rPr>
                <a:t>VOD API</a:t>
              </a:r>
              <a:endParaRPr sz="1800">
                <a:solidFill>
                  <a:schemeClr val="dk1"/>
                </a:solidFill>
                <a:latin typeface="Arial"/>
                <a:ea typeface="Arial"/>
                <a:cs typeface="Arial"/>
                <a:sym typeface="Arial"/>
              </a:endParaRPr>
            </a:p>
          </p:txBody>
        </p:sp>
        <p:sp>
          <p:nvSpPr>
            <p:cNvPr id="846" name="Google Shape;846;p35"/>
            <p:cNvSpPr/>
            <p:nvPr/>
          </p:nvSpPr>
          <p:spPr>
            <a:xfrm>
              <a:off x="5350354" y="5704218"/>
              <a:ext cx="2294847" cy="69458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a:t>
              </a:r>
              <a:r>
                <a:rPr b="0" i="0" lang="en-US" sz="1400" cap="none" strike="noStrike">
                  <a:solidFill>
                    <a:srgbClr val="000000"/>
                  </a:solidFill>
                  <a:latin typeface="Times New Roman"/>
                  <a:ea typeface="Times New Roman"/>
                  <a:cs typeface="Times New Roman"/>
                  <a:sym typeface="Times New Roman"/>
                </a:rPr>
                <a:t>COS bucket</a:t>
              </a:r>
              <a:endParaRPr/>
            </a:p>
            <a:p>
              <a:pPr indent="0" lvl="0" marL="0" marR="0" rtl="0" algn="l">
                <a:lnSpc>
                  <a:spcPct val="100000"/>
                </a:lnSpc>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     (input)</a:t>
              </a:r>
              <a:endParaRPr sz="1400">
                <a:solidFill>
                  <a:schemeClr val="dk1"/>
                </a:solidFill>
                <a:latin typeface="Arial"/>
                <a:ea typeface="Arial"/>
                <a:cs typeface="Arial"/>
                <a:sym typeface="Arial"/>
              </a:endParaRPr>
            </a:p>
          </p:txBody>
        </p:sp>
        <p:pic>
          <p:nvPicPr>
            <p:cNvPr id="847" name="Google Shape;847;p35"/>
            <p:cNvPicPr preferRelativeResize="0"/>
            <p:nvPr/>
          </p:nvPicPr>
          <p:blipFill rotWithShape="1">
            <a:blip r:embed="rId4">
              <a:alphaModFix/>
            </a:blip>
            <a:srcRect b="0" l="0" r="0" t="0"/>
            <a:stretch/>
          </p:blipFill>
          <p:spPr>
            <a:xfrm>
              <a:off x="8828652" y="3004399"/>
              <a:ext cx="609604" cy="609604"/>
            </a:xfrm>
            <a:prstGeom prst="rect">
              <a:avLst/>
            </a:prstGeom>
            <a:noFill/>
            <a:ln>
              <a:noFill/>
            </a:ln>
          </p:spPr>
        </p:pic>
        <p:cxnSp>
          <p:nvCxnSpPr>
            <p:cNvPr id="848" name="Google Shape;848;p35"/>
            <p:cNvCxnSpPr/>
            <p:nvPr/>
          </p:nvCxnSpPr>
          <p:spPr>
            <a:xfrm flipH="1" rot="10800000">
              <a:off x="8437965" y="3665153"/>
              <a:ext cx="1296" cy="655326"/>
            </a:xfrm>
            <a:prstGeom prst="straightConnector1">
              <a:avLst/>
            </a:prstGeom>
            <a:noFill/>
            <a:ln cap="flat" cmpd="sng" w="19050">
              <a:solidFill>
                <a:srgbClr val="57C3FF"/>
              </a:solidFill>
              <a:prstDash val="solid"/>
              <a:round/>
              <a:headEnd len="lg" w="lg" type="triangle"/>
              <a:tailEnd len="sm" w="sm" type="none"/>
            </a:ln>
          </p:spPr>
        </p:cxnSp>
        <p:sp>
          <p:nvSpPr>
            <p:cNvPr id="849" name="Google Shape;849;p35"/>
            <p:cNvSpPr/>
            <p:nvPr/>
          </p:nvSpPr>
          <p:spPr>
            <a:xfrm>
              <a:off x="7490935" y="3794185"/>
              <a:ext cx="930797" cy="344432"/>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200" cap="none" strike="noStrike">
                  <a:solidFill>
                    <a:srgbClr val="000000"/>
                  </a:solidFill>
                  <a:latin typeface="Times New Roman"/>
                  <a:ea typeface="Times New Roman"/>
                  <a:cs typeface="Times New Roman"/>
                  <a:sym typeface="Times New Roman"/>
                </a:rPr>
                <a:t>1. Request</a:t>
              </a:r>
              <a:endParaRPr/>
            </a:p>
          </p:txBody>
        </p:sp>
        <p:sp>
          <p:nvSpPr>
            <p:cNvPr id="850" name="Google Shape;850;p35"/>
            <p:cNvSpPr/>
            <p:nvPr/>
          </p:nvSpPr>
          <p:spPr>
            <a:xfrm>
              <a:off x="6952458" y="4334679"/>
              <a:ext cx="3217527" cy="69458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800" cap="none" strike="noStrike">
                  <a:solidFill>
                    <a:srgbClr val="000000"/>
                  </a:solidFill>
                  <a:latin typeface="Times New Roman"/>
                  <a:ea typeface="Times New Roman"/>
                  <a:cs typeface="Times New Roman"/>
                  <a:sym typeface="Times New Roman"/>
                </a:rPr>
                <a:t>Transcoding service</a:t>
              </a:r>
              <a:endParaRPr/>
            </a:p>
          </p:txBody>
        </p:sp>
        <p:pic>
          <p:nvPicPr>
            <p:cNvPr id="851" name="Google Shape;851;p35"/>
            <p:cNvPicPr preferRelativeResize="0"/>
            <p:nvPr/>
          </p:nvPicPr>
          <p:blipFill rotWithShape="1">
            <a:blip r:embed="rId5">
              <a:alphaModFix/>
            </a:blip>
            <a:srcRect b="0" l="0" r="0" t="0"/>
            <a:stretch/>
          </p:blipFill>
          <p:spPr>
            <a:xfrm>
              <a:off x="9725380" y="4388956"/>
              <a:ext cx="589277" cy="589277"/>
            </a:xfrm>
            <a:prstGeom prst="rect">
              <a:avLst/>
            </a:prstGeom>
            <a:noFill/>
            <a:ln>
              <a:noFill/>
            </a:ln>
          </p:spPr>
        </p:pic>
        <p:cxnSp>
          <p:nvCxnSpPr>
            <p:cNvPr id="852" name="Google Shape;852;p35"/>
            <p:cNvCxnSpPr/>
            <p:nvPr/>
          </p:nvCxnSpPr>
          <p:spPr>
            <a:xfrm>
              <a:off x="8645420" y="3662870"/>
              <a:ext cx="0" cy="669526"/>
            </a:xfrm>
            <a:prstGeom prst="straightConnector1">
              <a:avLst/>
            </a:prstGeom>
            <a:noFill/>
            <a:ln cap="flat" cmpd="sng" w="19050">
              <a:solidFill>
                <a:srgbClr val="57C3FF"/>
              </a:solidFill>
              <a:prstDash val="solid"/>
              <a:round/>
              <a:headEnd len="lg" w="lg" type="triangle"/>
              <a:tailEnd len="sm" w="sm" type="none"/>
            </a:ln>
          </p:spPr>
        </p:cxnSp>
        <p:cxnSp>
          <p:nvCxnSpPr>
            <p:cNvPr id="853" name="Google Shape;853;p35"/>
            <p:cNvCxnSpPr/>
            <p:nvPr/>
          </p:nvCxnSpPr>
          <p:spPr>
            <a:xfrm flipH="1" rot="10800000">
              <a:off x="8995431" y="5034692"/>
              <a:ext cx="1296" cy="655326"/>
            </a:xfrm>
            <a:prstGeom prst="straightConnector1">
              <a:avLst/>
            </a:prstGeom>
            <a:noFill/>
            <a:ln cap="flat" cmpd="sng" w="19050">
              <a:solidFill>
                <a:srgbClr val="57C3FF"/>
              </a:solidFill>
              <a:prstDash val="solid"/>
              <a:round/>
              <a:headEnd len="lg" w="lg" type="triangle"/>
              <a:tailEnd len="sm" w="sm" type="none"/>
            </a:ln>
          </p:spPr>
        </p:cxnSp>
        <p:cxnSp>
          <p:nvCxnSpPr>
            <p:cNvPr id="854" name="Google Shape;854;p35"/>
            <p:cNvCxnSpPr/>
            <p:nvPr/>
          </p:nvCxnSpPr>
          <p:spPr>
            <a:xfrm>
              <a:off x="7372742" y="5034692"/>
              <a:ext cx="0" cy="669526"/>
            </a:xfrm>
            <a:prstGeom prst="straightConnector1">
              <a:avLst/>
            </a:prstGeom>
            <a:noFill/>
            <a:ln cap="flat" cmpd="sng" w="19050">
              <a:solidFill>
                <a:srgbClr val="57C3FF"/>
              </a:solidFill>
              <a:prstDash val="solid"/>
              <a:round/>
              <a:headEnd len="lg" w="lg" type="triangle"/>
              <a:tailEnd len="sm" w="sm" type="none"/>
            </a:ln>
          </p:spPr>
        </p:cxnSp>
        <p:sp>
          <p:nvSpPr>
            <p:cNvPr id="855" name="Google Shape;855;p35"/>
            <p:cNvSpPr/>
            <p:nvPr/>
          </p:nvSpPr>
          <p:spPr>
            <a:xfrm>
              <a:off x="8629185" y="3794184"/>
              <a:ext cx="1273977" cy="402888"/>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200" cap="none" strike="noStrike">
                  <a:solidFill>
                    <a:srgbClr val="000000"/>
                  </a:solidFill>
                  <a:latin typeface="Times New Roman"/>
                  <a:ea typeface="Times New Roman"/>
                  <a:cs typeface="Times New Roman"/>
                  <a:sym typeface="Times New Roman"/>
                </a:rPr>
                <a:t>4. Notification</a:t>
              </a:r>
              <a:endParaRPr/>
            </a:p>
          </p:txBody>
        </p:sp>
        <p:sp>
          <p:nvSpPr>
            <p:cNvPr id="856" name="Google Shape;856;p35"/>
            <p:cNvSpPr/>
            <p:nvPr/>
          </p:nvSpPr>
          <p:spPr>
            <a:xfrm>
              <a:off x="6332728" y="5166870"/>
              <a:ext cx="1040015" cy="399842"/>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200" cap="none" strike="noStrike">
                  <a:solidFill>
                    <a:srgbClr val="000000"/>
                  </a:solidFill>
                  <a:latin typeface="Times New Roman"/>
                  <a:ea typeface="Times New Roman"/>
                  <a:cs typeface="Times New Roman"/>
                  <a:sym typeface="Times New Roman"/>
                </a:rPr>
                <a:t>2. Read</a:t>
              </a:r>
              <a:endParaRPr/>
            </a:p>
          </p:txBody>
        </p:sp>
        <p:sp>
          <p:nvSpPr>
            <p:cNvPr id="857" name="Google Shape;857;p35"/>
            <p:cNvSpPr/>
            <p:nvPr/>
          </p:nvSpPr>
          <p:spPr>
            <a:xfrm>
              <a:off x="8972052" y="5177556"/>
              <a:ext cx="932408"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200" cap="none" strike="noStrike">
                  <a:solidFill>
                    <a:srgbClr val="000000"/>
                  </a:solidFill>
                  <a:latin typeface="Times New Roman"/>
                  <a:ea typeface="Times New Roman"/>
                  <a:cs typeface="Times New Roman"/>
                  <a:sym typeface="Times New Roman"/>
                </a:rPr>
                <a:t>3. Write</a:t>
              </a:r>
              <a:endParaRPr/>
            </a:p>
          </p:txBody>
        </p:sp>
        <p:sp>
          <p:nvSpPr>
            <p:cNvPr id="858" name="Google Shape;858;p35"/>
            <p:cNvSpPr/>
            <p:nvPr/>
          </p:nvSpPr>
          <p:spPr>
            <a:xfrm>
              <a:off x="7875139" y="5698789"/>
              <a:ext cx="2294847" cy="69458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 COS bucket</a:t>
              </a:r>
              <a:endParaRPr/>
            </a:p>
            <a:p>
              <a:pPr indent="0" lvl="0" marL="0" marR="0" rtl="0" algn="l">
                <a:lnSpc>
                  <a:spcPct val="100000"/>
                </a:lnSpc>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     (output)</a:t>
              </a:r>
              <a:endParaRPr sz="1400">
                <a:solidFill>
                  <a:schemeClr val="dk1"/>
                </a:solidFill>
                <a:latin typeface="Arial"/>
                <a:ea typeface="Arial"/>
                <a:cs typeface="Arial"/>
                <a:sym typeface="Arial"/>
              </a:endParaRPr>
            </a:p>
          </p:txBody>
        </p:sp>
        <p:sp>
          <p:nvSpPr>
            <p:cNvPr id="859" name="Google Shape;859;p35"/>
            <p:cNvSpPr/>
            <p:nvPr/>
          </p:nvSpPr>
          <p:spPr>
            <a:xfrm>
              <a:off x="1629510" y="2405293"/>
              <a:ext cx="2789814"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600" cap="none" strike="noStrike">
                  <a:solidFill>
                    <a:srgbClr val="000000"/>
                  </a:solidFill>
                  <a:latin typeface="Times New Roman"/>
                  <a:ea typeface="Times New Roman"/>
                  <a:cs typeface="Times New Roman"/>
                  <a:sym typeface="Times New Roman"/>
                </a:rPr>
                <a:t>Standard VOD transcoding mode</a:t>
              </a:r>
              <a:endParaRPr/>
            </a:p>
          </p:txBody>
        </p:sp>
        <p:sp>
          <p:nvSpPr>
            <p:cNvPr id="860" name="Google Shape;860;p35"/>
            <p:cNvSpPr/>
            <p:nvPr/>
          </p:nvSpPr>
          <p:spPr>
            <a:xfrm>
              <a:off x="5383564" y="2421108"/>
              <a:ext cx="4819632"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600" cap="none" strike="noStrike">
                  <a:solidFill>
                    <a:srgbClr val="000000"/>
                  </a:solidFill>
                  <a:latin typeface="Times New Roman"/>
                  <a:ea typeface="Times New Roman"/>
                  <a:cs typeface="Times New Roman"/>
                  <a:sym typeface="Times New Roman"/>
                </a:rPr>
                <a:t>Independent VOD transcoding mode</a:t>
              </a:r>
              <a:endParaRPr/>
            </a:p>
          </p:txBody>
        </p:sp>
        <p:pic>
          <p:nvPicPr>
            <p:cNvPr id="861" name="Google Shape;861;p35"/>
            <p:cNvPicPr preferRelativeResize="0"/>
            <p:nvPr/>
          </p:nvPicPr>
          <p:blipFill rotWithShape="1">
            <a:blip r:embed="rId6">
              <a:alphaModFix/>
            </a:blip>
            <a:srcRect b="0" l="0" r="0" t="0"/>
            <a:stretch/>
          </p:blipFill>
          <p:spPr>
            <a:xfrm>
              <a:off x="6952458" y="5776843"/>
              <a:ext cx="538475" cy="538475"/>
            </a:xfrm>
            <a:prstGeom prst="rect">
              <a:avLst/>
            </a:prstGeom>
            <a:noFill/>
            <a:ln>
              <a:noFill/>
            </a:ln>
          </p:spPr>
        </p:pic>
        <p:pic>
          <p:nvPicPr>
            <p:cNvPr id="862" name="Google Shape;862;p35"/>
            <p:cNvPicPr preferRelativeResize="0"/>
            <p:nvPr/>
          </p:nvPicPr>
          <p:blipFill rotWithShape="1">
            <a:blip r:embed="rId6">
              <a:alphaModFix/>
            </a:blip>
            <a:srcRect b="0" l="0" r="0" t="0"/>
            <a:stretch/>
          </p:blipFill>
          <p:spPr>
            <a:xfrm>
              <a:off x="9464384" y="5776843"/>
              <a:ext cx="538475" cy="538475"/>
            </a:xfrm>
            <a:prstGeom prst="rect">
              <a:avLst/>
            </a:prstGeom>
            <a:noFill/>
            <a:ln>
              <a:noFill/>
            </a:ln>
          </p:spPr>
        </p:pic>
        <p:sp>
          <p:nvSpPr>
            <p:cNvPr id="863" name="Google Shape;863;p35"/>
            <p:cNvSpPr/>
            <p:nvPr/>
          </p:nvSpPr>
          <p:spPr>
            <a:xfrm>
              <a:off x="5331051" y="4332396"/>
              <a:ext cx="1484901" cy="694584"/>
            </a:xfrm>
            <a:prstGeom prst="roundRect">
              <a:avLst>
                <a:gd fmla="val 16667" name="adj"/>
              </a:avLst>
            </a:prstGeom>
            <a:noFill/>
            <a:ln cap="flat" cmpd="sng" w="19050">
              <a:solidFill>
                <a:srgbClr val="57C3FF"/>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800" cap="none" strike="noStrike">
                  <a:solidFill>
                    <a:srgbClr val="000000"/>
                  </a:solidFill>
                  <a:latin typeface="Times New Roman"/>
                  <a:ea typeface="Times New Roman"/>
                  <a:cs typeface="Times New Roman"/>
                  <a:sym typeface="Times New Roman"/>
                </a:rPr>
                <a:t> SCF</a:t>
              </a:r>
              <a:endParaRPr sz="1800">
                <a:solidFill>
                  <a:schemeClr val="dk1"/>
                </a:solidFill>
                <a:latin typeface="Arial"/>
                <a:ea typeface="Arial"/>
                <a:cs typeface="Arial"/>
                <a:sym typeface="Arial"/>
              </a:endParaRPr>
            </a:p>
          </p:txBody>
        </p:sp>
        <p:pic>
          <p:nvPicPr>
            <p:cNvPr id="864" name="Google Shape;864;p35"/>
            <p:cNvPicPr preferRelativeResize="0"/>
            <p:nvPr/>
          </p:nvPicPr>
          <p:blipFill rotWithShape="1">
            <a:blip r:embed="rId7">
              <a:alphaModFix/>
            </a:blip>
            <a:srcRect b="0" l="0" r="0" t="0"/>
            <a:stretch/>
          </p:blipFill>
          <p:spPr>
            <a:xfrm>
              <a:off x="6094692" y="4399735"/>
              <a:ext cx="609604" cy="609604"/>
            </a:xfrm>
            <a:prstGeom prst="rect">
              <a:avLst/>
            </a:prstGeom>
            <a:noFill/>
            <a:ln>
              <a:noFill/>
            </a:ln>
          </p:spPr>
        </p:pic>
        <p:cxnSp>
          <p:nvCxnSpPr>
            <p:cNvPr id="865" name="Google Shape;865;p35"/>
            <p:cNvCxnSpPr/>
            <p:nvPr/>
          </p:nvCxnSpPr>
          <p:spPr>
            <a:xfrm>
              <a:off x="6006006" y="5030159"/>
              <a:ext cx="0" cy="678592"/>
            </a:xfrm>
            <a:prstGeom prst="straightConnector1">
              <a:avLst/>
            </a:prstGeom>
            <a:noFill/>
            <a:ln cap="flat" cmpd="sng" w="19050">
              <a:solidFill>
                <a:srgbClr val="57C3FF"/>
              </a:solidFill>
              <a:prstDash val="dash"/>
              <a:round/>
              <a:headEnd len="lg" w="lg" type="stealth"/>
              <a:tailEnd len="sm" w="sm" type="none"/>
            </a:ln>
          </p:spPr>
        </p:cxnSp>
        <p:cxnSp>
          <p:nvCxnSpPr>
            <p:cNvPr id="866" name="Google Shape;866;p35"/>
            <p:cNvCxnSpPr/>
            <p:nvPr/>
          </p:nvCxnSpPr>
          <p:spPr>
            <a:xfrm>
              <a:off x="6006006" y="3673008"/>
              <a:ext cx="0" cy="678592"/>
            </a:xfrm>
            <a:prstGeom prst="straightConnector1">
              <a:avLst/>
            </a:prstGeom>
            <a:noFill/>
            <a:ln cap="flat" cmpd="sng" w="19050">
              <a:solidFill>
                <a:srgbClr val="57C3FF"/>
              </a:solidFill>
              <a:prstDash val="dash"/>
              <a:round/>
              <a:headEnd len="lg" w="lg" type="stealth"/>
              <a:tailEnd len="sm" w="sm" type="none"/>
            </a:ln>
          </p:spPr>
        </p:cxnSp>
        <p:sp>
          <p:nvSpPr>
            <p:cNvPr id="867" name="Google Shape;867;p35"/>
            <p:cNvSpPr/>
            <p:nvPr/>
          </p:nvSpPr>
          <p:spPr>
            <a:xfrm>
              <a:off x="5075210" y="3832558"/>
              <a:ext cx="930796" cy="359948"/>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200" cap="none" strike="noStrike">
                  <a:solidFill>
                    <a:srgbClr val="000000"/>
                  </a:solidFill>
                  <a:latin typeface="Times New Roman"/>
                  <a:ea typeface="Times New Roman"/>
                  <a:cs typeface="Times New Roman"/>
                  <a:sym typeface="Times New Roman"/>
                </a:rPr>
                <a:t>Request</a:t>
              </a:r>
              <a:endParaRPr/>
            </a:p>
          </p:txBody>
        </p:sp>
        <p:sp>
          <p:nvSpPr>
            <p:cNvPr id="868" name="Google Shape;868;p35"/>
            <p:cNvSpPr/>
            <p:nvPr/>
          </p:nvSpPr>
          <p:spPr>
            <a:xfrm>
              <a:off x="4828269" y="5199051"/>
              <a:ext cx="1177738" cy="343441"/>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200" cap="none" strike="noStrike">
                  <a:solidFill>
                    <a:srgbClr val="000000"/>
                  </a:solidFill>
                  <a:latin typeface="Times New Roman"/>
                  <a:ea typeface="Times New Roman"/>
                  <a:cs typeface="Times New Roman"/>
                  <a:sym typeface="Times New Roman"/>
                </a:rPr>
                <a:t>Notification</a:t>
              </a: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36"/>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3.2 Tencent Cloud VOD solutions (continued)</a:t>
            </a:r>
            <a:endParaRPr/>
          </a:p>
        </p:txBody>
      </p:sp>
      <p:sp>
        <p:nvSpPr>
          <p:cNvPr id="874" name="Google Shape;874;p36"/>
          <p:cNvSpPr txBox="1"/>
          <p:nvPr>
            <p:ph idx="1" type="body"/>
          </p:nvPr>
        </p:nvSpPr>
        <p:spPr>
          <a:xfrm>
            <a:off x="838201" y="1136946"/>
            <a:ext cx="1101843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00000"/>
              </a:lnSpc>
              <a:spcBef>
                <a:spcPts val="0"/>
              </a:spcBef>
              <a:spcAft>
                <a:spcPts val="0"/>
              </a:spcAft>
              <a:buSzPts val="2400"/>
              <a:buChar char="●"/>
            </a:pPr>
            <a:r>
              <a:rPr b="0" i="0" lang="en-US" sz="2400" cap="none" strike="noStrike">
                <a:solidFill>
                  <a:srgbClr val="000000"/>
                </a:solidFill>
                <a:latin typeface="Times New Roman"/>
                <a:ea typeface="Times New Roman"/>
                <a:cs typeface="Times New Roman"/>
                <a:sym typeface="Times New Roman"/>
              </a:rPr>
              <a:t>Audio/Video processing - event notification mode:</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Business scenarios: developer backend logic triggering by events</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Main features: general mode (HTTP request) and reliable mode (message queue) that supports batch pull and batch confirmation</a:t>
            </a:r>
            <a:endParaRPr/>
          </a:p>
          <a:p>
            <a:pPr indent="0" lvl="1" marL="480471" rtl="0" algn="l">
              <a:lnSpc>
                <a:spcPct val="100000"/>
              </a:lnSpc>
              <a:spcBef>
                <a:spcPts val="500"/>
              </a:spcBef>
              <a:spcAft>
                <a:spcPts val="0"/>
              </a:spcAft>
              <a:buSzPts val="2000"/>
              <a:buNone/>
            </a:pPr>
            <a:r>
              <a:t/>
            </a:r>
            <a:endParaRPr/>
          </a:p>
          <a:p>
            <a:pPr indent="-328071" lvl="0" marL="480471" rtl="0" algn="l">
              <a:lnSpc>
                <a:spcPct val="100000"/>
              </a:lnSpc>
              <a:spcBef>
                <a:spcPts val="0"/>
              </a:spcBef>
              <a:spcAft>
                <a:spcPts val="0"/>
              </a:spcAft>
              <a:buSzPts val="2400"/>
              <a:buNone/>
            </a:pPr>
            <a:r>
              <a:t/>
            </a:r>
            <a:endParaRPr/>
          </a:p>
          <a:p>
            <a:pPr indent="0" lvl="0" marL="0" rtl="0" algn="l">
              <a:lnSpc>
                <a:spcPct val="100000"/>
              </a:lnSpc>
              <a:spcBef>
                <a:spcPts val="0"/>
              </a:spcBef>
              <a:spcAft>
                <a:spcPts val="0"/>
              </a:spcAft>
              <a:buSzPts val="2400"/>
              <a:buNone/>
            </a:pPr>
            <a:r>
              <a:t/>
            </a:r>
            <a:endParaRPr/>
          </a:p>
          <a:p>
            <a:pPr indent="-228591" lvl="1" marL="836063" rtl="0" algn="l">
              <a:lnSpc>
                <a:spcPct val="100000"/>
              </a:lnSpc>
              <a:spcBef>
                <a:spcPts val="500"/>
              </a:spcBef>
              <a:spcAft>
                <a:spcPts val="0"/>
              </a:spcAft>
              <a:buSzPts val="2000"/>
              <a:buNone/>
            </a:pPr>
            <a:r>
              <a:t/>
            </a:r>
            <a:endParaRPr/>
          </a:p>
          <a:p>
            <a:pPr indent="0" lvl="0" marL="0" rtl="0" algn="l">
              <a:lnSpc>
                <a:spcPct val="100000"/>
              </a:lnSpc>
              <a:spcBef>
                <a:spcPts val="0"/>
              </a:spcBef>
              <a:spcAft>
                <a:spcPts val="0"/>
              </a:spcAft>
              <a:buSzPts val="2400"/>
              <a:buNone/>
            </a:pPr>
            <a:r>
              <a:t/>
            </a:r>
            <a:endParaRPr/>
          </a:p>
        </p:txBody>
      </p:sp>
      <p:grpSp>
        <p:nvGrpSpPr>
          <p:cNvPr id="875" name="Google Shape;875;p36"/>
          <p:cNvGrpSpPr/>
          <p:nvPr/>
        </p:nvGrpSpPr>
        <p:grpSpPr>
          <a:xfrm>
            <a:off x="1122780" y="2924944"/>
            <a:ext cx="9946440" cy="2925353"/>
            <a:chOff x="854950" y="3031257"/>
            <a:chExt cx="9946440" cy="2925353"/>
          </a:xfrm>
        </p:grpSpPr>
        <p:sp>
          <p:nvSpPr>
            <p:cNvPr id="876" name="Google Shape;876;p36"/>
            <p:cNvSpPr/>
            <p:nvPr/>
          </p:nvSpPr>
          <p:spPr>
            <a:xfrm>
              <a:off x="8597958" y="5459236"/>
              <a:ext cx="1818813" cy="49737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Message queue</a:t>
              </a:r>
              <a:endParaRPr sz="1600">
                <a:solidFill>
                  <a:schemeClr val="dk1"/>
                </a:solidFill>
                <a:latin typeface="Arial"/>
                <a:ea typeface="Arial"/>
                <a:cs typeface="Arial"/>
                <a:sym typeface="Arial"/>
              </a:endParaRPr>
            </a:p>
          </p:txBody>
        </p:sp>
        <p:sp>
          <p:nvSpPr>
            <p:cNvPr id="877" name="Google Shape;877;p36"/>
            <p:cNvSpPr/>
            <p:nvPr/>
          </p:nvSpPr>
          <p:spPr>
            <a:xfrm>
              <a:off x="985910" y="3466313"/>
              <a:ext cx="1818813" cy="49737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Developer</a:t>
              </a:r>
              <a:endParaRPr sz="1600">
                <a:solidFill>
                  <a:schemeClr val="dk1"/>
                </a:solidFill>
                <a:latin typeface="Arial"/>
                <a:ea typeface="Arial"/>
                <a:cs typeface="Arial"/>
                <a:sym typeface="Arial"/>
              </a:endParaRPr>
            </a:p>
          </p:txBody>
        </p:sp>
        <p:cxnSp>
          <p:nvCxnSpPr>
            <p:cNvPr id="878" name="Google Shape;878;p36"/>
            <p:cNvCxnSpPr/>
            <p:nvPr/>
          </p:nvCxnSpPr>
          <p:spPr>
            <a:xfrm flipH="1" rot="10800000">
              <a:off x="1890762" y="3950954"/>
              <a:ext cx="4555" cy="515475"/>
            </a:xfrm>
            <a:prstGeom prst="straightConnector1">
              <a:avLst/>
            </a:prstGeom>
            <a:noFill/>
            <a:ln cap="flat" cmpd="sng" w="19050">
              <a:solidFill>
                <a:srgbClr val="57C3FF"/>
              </a:solidFill>
              <a:prstDash val="solid"/>
              <a:round/>
              <a:headEnd len="med" w="med" type="stealth"/>
              <a:tailEnd len="sm" w="sm" type="none"/>
            </a:ln>
          </p:spPr>
        </p:cxnSp>
        <p:sp>
          <p:nvSpPr>
            <p:cNvPr id="879" name="Google Shape;879;p36"/>
            <p:cNvSpPr/>
            <p:nvPr/>
          </p:nvSpPr>
          <p:spPr>
            <a:xfrm>
              <a:off x="981354" y="3031257"/>
              <a:ext cx="4619679"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800" cap="none" strike="noStrike">
                  <a:solidFill>
                    <a:srgbClr val="000000"/>
                  </a:solidFill>
                  <a:latin typeface="Times New Roman"/>
                  <a:ea typeface="Times New Roman"/>
                  <a:cs typeface="Times New Roman"/>
                  <a:sym typeface="Times New Roman"/>
                </a:rPr>
                <a:t>General mode example</a:t>
              </a:r>
              <a:endParaRPr/>
            </a:p>
          </p:txBody>
        </p:sp>
        <p:sp>
          <p:nvSpPr>
            <p:cNvPr id="880" name="Google Shape;880;p36"/>
            <p:cNvSpPr/>
            <p:nvPr/>
          </p:nvSpPr>
          <p:spPr>
            <a:xfrm>
              <a:off x="981355" y="4479162"/>
              <a:ext cx="1818813" cy="49737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VOD API</a:t>
              </a:r>
              <a:endParaRPr sz="1600">
                <a:solidFill>
                  <a:schemeClr val="dk1"/>
                </a:solidFill>
                <a:latin typeface="Arial"/>
                <a:ea typeface="Arial"/>
                <a:cs typeface="Arial"/>
                <a:sym typeface="Arial"/>
              </a:endParaRPr>
            </a:p>
          </p:txBody>
        </p:sp>
        <p:sp>
          <p:nvSpPr>
            <p:cNvPr id="881" name="Google Shape;881;p36"/>
            <p:cNvSpPr/>
            <p:nvPr/>
          </p:nvSpPr>
          <p:spPr>
            <a:xfrm>
              <a:off x="3786777" y="4479162"/>
              <a:ext cx="1818813" cy="503006"/>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Event notification</a:t>
              </a:r>
              <a:endParaRPr sz="1600">
                <a:solidFill>
                  <a:schemeClr val="dk1"/>
                </a:solidFill>
                <a:latin typeface="Arial"/>
                <a:ea typeface="Arial"/>
                <a:cs typeface="Arial"/>
                <a:sym typeface="Arial"/>
              </a:endParaRPr>
            </a:p>
          </p:txBody>
        </p:sp>
        <p:pic>
          <p:nvPicPr>
            <p:cNvPr id="882" name="Google Shape;882;p36"/>
            <p:cNvPicPr preferRelativeResize="0"/>
            <p:nvPr/>
          </p:nvPicPr>
          <p:blipFill rotWithShape="1">
            <a:blip r:embed="rId3">
              <a:alphaModFix/>
            </a:blip>
            <a:srcRect b="0" l="0" r="0" t="0"/>
            <a:stretch/>
          </p:blipFill>
          <p:spPr>
            <a:xfrm>
              <a:off x="4991753" y="4515850"/>
              <a:ext cx="429629" cy="429629"/>
            </a:xfrm>
            <a:prstGeom prst="rect">
              <a:avLst/>
            </a:prstGeom>
            <a:noFill/>
            <a:ln>
              <a:noFill/>
            </a:ln>
          </p:spPr>
        </p:pic>
        <p:cxnSp>
          <p:nvCxnSpPr>
            <p:cNvPr id="883" name="Google Shape;883;p36"/>
            <p:cNvCxnSpPr>
              <a:stCxn id="881" idx="1"/>
              <a:endCxn id="880" idx="3"/>
            </p:cNvCxnSpPr>
            <p:nvPr/>
          </p:nvCxnSpPr>
          <p:spPr>
            <a:xfrm rot="10800000">
              <a:off x="2800077" y="4727965"/>
              <a:ext cx="986700" cy="2700"/>
            </a:xfrm>
            <a:prstGeom prst="straightConnector1">
              <a:avLst/>
            </a:prstGeom>
            <a:noFill/>
            <a:ln cap="flat" cmpd="sng" w="19050">
              <a:solidFill>
                <a:srgbClr val="57C3FF"/>
              </a:solidFill>
              <a:prstDash val="solid"/>
              <a:round/>
              <a:headEnd len="med" w="med" type="stealth"/>
              <a:tailEnd len="sm" w="sm" type="none"/>
            </a:ln>
          </p:spPr>
        </p:cxnSp>
        <p:sp>
          <p:nvSpPr>
            <p:cNvPr id="884" name="Google Shape;884;p36"/>
            <p:cNvSpPr/>
            <p:nvPr/>
          </p:nvSpPr>
          <p:spPr>
            <a:xfrm>
              <a:off x="3786777" y="3466313"/>
              <a:ext cx="1818813" cy="49737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Developer backend</a:t>
              </a:r>
              <a:endParaRPr sz="1600">
                <a:solidFill>
                  <a:schemeClr val="dk1"/>
                </a:solidFill>
                <a:latin typeface="Arial"/>
                <a:ea typeface="Arial"/>
                <a:cs typeface="Arial"/>
                <a:sym typeface="Arial"/>
              </a:endParaRPr>
            </a:p>
          </p:txBody>
        </p:sp>
        <p:pic>
          <p:nvPicPr>
            <p:cNvPr id="885" name="Google Shape;885;p36"/>
            <p:cNvPicPr preferRelativeResize="0"/>
            <p:nvPr/>
          </p:nvPicPr>
          <p:blipFill rotWithShape="1">
            <a:blip r:embed="rId4">
              <a:alphaModFix/>
            </a:blip>
            <a:srcRect b="0" l="0" r="0" t="0"/>
            <a:stretch/>
          </p:blipFill>
          <p:spPr>
            <a:xfrm>
              <a:off x="2148625" y="4481790"/>
              <a:ext cx="473924" cy="473924"/>
            </a:xfrm>
            <a:prstGeom prst="rect">
              <a:avLst/>
            </a:prstGeom>
            <a:noFill/>
            <a:ln>
              <a:noFill/>
            </a:ln>
          </p:spPr>
        </p:pic>
        <p:pic>
          <p:nvPicPr>
            <p:cNvPr id="886" name="Google Shape;886;p36"/>
            <p:cNvPicPr preferRelativeResize="0"/>
            <p:nvPr/>
          </p:nvPicPr>
          <p:blipFill rotWithShape="1">
            <a:blip r:embed="rId5">
              <a:alphaModFix/>
            </a:blip>
            <a:srcRect b="0" l="0" r="0" t="0"/>
            <a:stretch/>
          </p:blipFill>
          <p:spPr>
            <a:xfrm>
              <a:off x="2242948" y="3517173"/>
              <a:ext cx="402185" cy="402185"/>
            </a:xfrm>
            <a:prstGeom prst="rect">
              <a:avLst/>
            </a:prstGeom>
            <a:noFill/>
            <a:ln>
              <a:noFill/>
            </a:ln>
          </p:spPr>
        </p:pic>
        <p:pic>
          <p:nvPicPr>
            <p:cNvPr id="887" name="Google Shape;887;p36"/>
            <p:cNvPicPr preferRelativeResize="0"/>
            <p:nvPr/>
          </p:nvPicPr>
          <p:blipFill rotWithShape="1">
            <a:blip r:embed="rId6">
              <a:alphaModFix/>
            </a:blip>
            <a:srcRect b="0" l="0" r="0" t="0"/>
            <a:stretch/>
          </p:blipFill>
          <p:spPr>
            <a:xfrm>
              <a:off x="5104016" y="3366063"/>
              <a:ext cx="360717" cy="360717"/>
            </a:xfrm>
            <a:prstGeom prst="rect">
              <a:avLst/>
            </a:prstGeom>
            <a:noFill/>
            <a:ln>
              <a:noFill/>
            </a:ln>
          </p:spPr>
        </p:pic>
        <p:cxnSp>
          <p:nvCxnSpPr>
            <p:cNvPr id="888" name="Google Shape;888;p36"/>
            <p:cNvCxnSpPr/>
            <p:nvPr/>
          </p:nvCxnSpPr>
          <p:spPr>
            <a:xfrm rot="10800000">
              <a:off x="1888164" y="4985723"/>
              <a:ext cx="2597" cy="433268"/>
            </a:xfrm>
            <a:prstGeom prst="straightConnector1">
              <a:avLst/>
            </a:prstGeom>
            <a:noFill/>
            <a:ln cap="flat" cmpd="sng" w="19050">
              <a:solidFill>
                <a:srgbClr val="57C3FF"/>
              </a:solidFill>
              <a:prstDash val="solid"/>
              <a:round/>
              <a:headEnd len="med" w="med" type="stealth"/>
              <a:tailEnd len="sm" w="sm" type="none"/>
            </a:ln>
          </p:spPr>
        </p:cxnSp>
        <p:cxnSp>
          <p:nvCxnSpPr>
            <p:cNvPr id="889" name="Google Shape;889;p36"/>
            <p:cNvCxnSpPr/>
            <p:nvPr/>
          </p:nvCxnSpPr>
          <p:spPr>
            <a:xfrm>
              <a:off x="4696184" y="3950954"/>
              <a:ext cx="0" cy="515475"/>
            </a:xfrm>
            <a:prstGeom prst="straightConnector1">
              <a:avLst/>
            </a:prstGeom>
            <a:noFill/>
            <a:ln cap="flat" cmpd="sng" w="19050">
              <a:solidFill>
                <a:srgbClr val="57C3FF"/>
              </a:solidFill>
              <a:prstDash val="solid"/>
              <a:round/>
              <a:headEnd len="med" w="med" type="stealth"/>
              <a:tailEnd len="sm" w="sm" type="none"/>
            </a:ln>
          </p:spPr>
        </p:cxnSp>
        <p:sp>
          <p:nvSpPr>
            <p:cNvPr id="890" name="Google Shape;890;p36"/>
            <p:cNvSpPr/>
            <p:nvPr/>
          </p:nvSpPr>
          <p:spPr>
            <a:xfrm>
              <a:off x="910020" y="4024861"/>
              <a:ext cx="1004507"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1. Request transcoding</a:t>
              </a:r>
              <a:endParaRPr/>
            </a:p>
          </p:txBody>
        </p:sp>
        <p:sp>
          <p:nvSpPr>
            <p:cNvPr id="891" name="Google Shape;891;p36"/>
            <p:cNvSpPr/>
            <p:nvPr/>
          </p:nvSpPr>
          <p:spPr>
            <a:xfrm>
              <a:off x="4676042" y="3996075"/>
              <a:ext cx="1021989" cy="425232"/>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5. Send an event notification</a:t>
              </a:r>
              <a:endParaRPr sz="1200">
                <a:solidFill>
                  <a:schemeClr val="dk1"/>
                </a:solidFill>
                <a:latin typeface="Arial"/>
                <a:ea typeface="Arial"/>
                <a:cs typeface="Arial"/>
                <a:sym typeface="Arial"/>
              </a:endParaRPr>
            </a:p>
            <a:p>
              <a:pPr indent="0" lvl="0" marL="0" marR="0" rtl="0" algn="ctr">
                <a:lnSpc>
                  <a:spcPct val="150000"/>
                </a:lnSpc>
                <a:spcBef>
                  <a:spcPts val="0"/>
                </a:spcBef>
                <a:spcAft>
                  <a:spcPts val="0"/>
                </a:spcAft>
                <a:buNone/>
              </a:pPr>
              <a:r>
                <a:rPr b="0" i="0" lang="en-US" sz="1100" cap="none" strike="noStrike">
                  <a:solidFill>
                    <a:srgbClr val="000000"/>
                  </a:solidFill>
                  <a:latin typeface="Times New Roman"/>
                  <a:ea typeface="Times New Roman"/>
                  <a:cs typeface="Times New Roman"/>
                  <a:sym typeface="Times New Roman"/>
                </a:rPr>
                <a:t>(HTTP)</a:t>
              </a:r>
              <a:endParaRPr sz="1100">
                <a:solidFill>
                  <a:schemeClr val="dk1"/>
                </a:solidFill>
                <a:latin typeface="Arial"/>
                <a:ea typeface="Arial"/>
                <a:cs typeface="Arial"/>
                <a:sym typeface="Arial"/>
              </a:endParaRPr>
            </a:p>
          </p:txBody>
        </p:sp>
        <p:sp>
          <p:nvSpPr>
            <p:cNvPr id="892" name="Google Shape;892;p36"/>
            <p:cNvSpPr/>
            <p:nvPr/>
          </p:nvSpPr>
          <p:spPr>
            <a:xfrm>
              <a:off x="2724192" y="4391789"/>
              <a:ext cx="1031147"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4. Send an event notification</a:t>
              </a:r>
              <a:endParaRPr/>
            </a:p>
          </p:txBody>
        </p:sp>
        <p:sp>
          <p:nvSpPr>
            <p:cNvPr id="893" name="Google Shape;893;p36"/>
            <p:cNvSpPr/>
            <p:nvPr/>
          </p:nvSpPr>
          <p:spPr>
            <a:xfrm>
              <a:off x="854950" y="5018527"/>
              <a:ext cx="1040366"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2. Initiate transcoding</a:t>
              </a:r>
              <a:endParaRPr/>
            </a:p>
          </p:txBody>
        </p:sp>
        <p:pic>
          <p:nvPicPr>
            <p:cNvPr id="894" name="Google Shape;894;p36"/>
            <p:cNvPicPr preferRelativeResize="0"/>
            <p:nvPr/>
          </p:nvPicPr>
          <p:blipFill rotWithShape="1">
            <a:blip r:embed="rId7">
              <a:alphaModFix/>
            </a:blip>
            <a:srcRect b="0" l="0" r="0" t="0"/>
            <a:stretch/>
          </p:blipFill>
          <p:spPr>
            <a:xfrm>
              <a:off x="2291927" y="5520037"/>
              <a:ext cx="375772" cy="375772"/>
            </a:xfrm>
            <a:prstGeom prst="rect">
              <a:avLst/>
            </a:prstGeom>
            <a:noFill/>
            <a:ln>
              <a:noFill/>
            </a:ln>
          </p:spPr>
        </p:pic>
        <p:sp>
          <p:nvSpPr>
            <p:cNvPr id="895" name="Google Shape;895;p36"/>
            <p:cNvSpPr/>
            <p:nvPr/>
          </p:nvSpPr>
          <p:spPr>
            <a:xfrm>
              <a:off x="981354" y="5459236"/>
              <a:ext cx="1818813" cy="49737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Transcoding</a:t>
              </a:r>
              <a:endParaRPr sz="1600">
                <a:solidFill>
                  <a:schemeClr val="dk1"/>
                </a:solidFill>
                <a:latin typeface="Arial"/>
                <a:ea typeface="Arial"/>
                <a:cs typeface="Arial"/>
                <a:sym typeface="Arial"/>
              </a:endParaRPr>
            </a:p>
          </p:txBody>
        </p:sp>
        <p:cxnSp>
          <p:nvCxnSpPr>
            <p:cNvPr id="896" name="Google Shape;896;p36"/>
            <p:cNvCxnSpPr/>
            <p:nvPr/>
          </p:nvCxnSpPr>
          <p:spPr>
            <a:xfrm>
              <a:off x="2047387" y="4973342"/>
              <a:ext cx="0" cy="458030"/>
            </a:xfrm>
            <a:prstGeom prst="straightConnector1">
              <a:avLst/>
            </a:prstGeom>
            <a:noFill/>
            <a:ln cap="flat" cmpd="sng" w="19050">
              <a:solidFill>
                <a:srgbClr val="57C3FF"/>
              </a:solidFill>
              <a:prstDash val="solid"/>
              <a:round/>
              <a:headEnd len="med" w="med" type="stealth"/>
              <a:tailEnd len="sm" w="sm" type="none"/>
            </a:ln>
          </p:spPr>
        </p:cxnSp>
        <p:sp>
          <p:nvSpPr>
            <p:cNvPr id="897" name="Google Shape;897;p36"/>
            <p:cNvSpPr/>
            <p:nvPr/>
          </p:nvSpPr>
          <p:spPr>
            <a:xfrm>
              <a:off x="2044902" y="5018527"/>
              <a:ext cx="1040366"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3. Complete transcoding</a:t>
              </a:r>
              <a:endParaRPr/>
            </a:p>
          </p:txBody>
        </p:sp>
        <p:sp>
          <p:nvSpPr>
            <p:cNvPr id="898" name="Google Shape;898;p36"/>
            <p:cNvSpPr/>
            <p:nvPr/>
          </p:nvSpPr>
          <p:spPr>
            <a:xfrm>
              <a:off x="6186267" y="3466313"/>
              <a:ext cx="1818813" cy="49737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Developer</a:t>
              </a:r>
              <a:endParaRPr sz="1600">
                <a:solidFill>
                  <a:schemeClr val="dk1"/>
                </a:solidFill>
                <a:latin typeface="Arial"/>
                <a:ea typeface="Arial"/>
                <a:cs typeface="Arial"/>
                <a:sym typeface="Arial"/>
              </a:endParaRPr>
            </a:p>
          </p:txBody>
        </p:sp>
        <p:cxnSp>
          <p:nvCxnSpPr>
            <p:cNvPr id="899" name="Google Shape;899;p36"/>
            <p:cNvCxnSpPr/>
            <p:nvPr/>
          </p:nvCxnSpPr>
          <p:spPr>
            <a:xfrm rot="10800000">
              <a:off x="7095674" y="3950954"/>
              <a:ext cx="0" cy="515475"/>
            </a:xfrm>
            <a:prstGeom prst="straightConnector1">
              <a:avLst/>
            </a:prstGeom>
            <a:noFill/>
            <a:ln cap="flat" cmpd="sng" w="19050">
              <a:solidFill>
                <a:srgbClr val="57C3FF"/>
              </a:solidFill>
              <a:prstDash val="solid"/>
              <a:round/>
              <a:headEnd len="med" w="med" type="stealth"/>
              <a:tailEnd len="sm" w="sm" type="none"/>
            </a:ln>
          </p:spPr>
        </p:cxnSp>
        <p:sp>
          <p:nvSpPr>
            <p:cNvPr id="900" name="Google Shape;900;p36"/>
            <p:cNvSpPr/>
            <p:nvPr/>
          </p:nvSpPr>
          <p:spPr>
            <a:xfrm>
              <a:off x="6181711" y="3031257"/>
              <a:ext cx="4619679"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800" cap="none" strike="noStrike">
                  <a:solidFill>
                    <a:srgbClr val="000000"/>
                  </a:solidFill>
                  <a:latin typeface="Times New Roman"/>
                  <a:ea typeface="Times New Roman"/>
                  <a:cs typeface="Times New Roman"/>
                  <a:sym typeface="Times New Roman"/>
                </a:rPr>
                <a:t>Reliable mode example</a:t>
              </a:r>
              <a:endParaRPr/>
            </a:p>
          </p:txBody>
        </p:sp>
        <p:sp>
          <p:nvSpPr>
            <p:cNvPr id="901" name="Google Shape;901;p36"/>
            <p:cNvSpPr/>
            <p:nvPr/>
          </p:nvSpPr>
          <p:spPr>
            <a:xfrm>
              <a:off x="6181712" y="4479162"/>
              <a:ext cx="4235059" cy="49737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VOD API</a:t>
              </a:r>
              <a:endParaRPr sz="1600">
                <a:solidFill>
                  <a:schemeClr val="dk1"/>
                </a:solidFill>
                <a:latin typeface="Arial"/>
                <a:ea typeface="Arial"/>
                <a:cs typeface="Arial"/>
                <a:sym typeface="Arial"/>
              </a:endParaRPr>
            </a:p>
          </p:txBody>
        </p:sp>
        <p:sp>
          <p:nvSpPr>
            <p:cNvPr id="902" name="Google Shape;902;p36"/>
            <p:cNvSpPr/>
            <p:nvPr/>
          </p:nvSpPr>
          <p:spPr>
            <a:xfrm>
              <a:off x="8593424" y="3466313"/>
              <a:ext cx="1818813" cy="49737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Developer backend</a:t>
              </a:r>
              <a:endParaRPr sz="1600">
                <a:solidFill>
                  <a:schemeClr val="dk1"/>
                </a:solidFill>
                <a:latin typeface="Arial"/>
                <a:ea typeface="Arial"/>
                <a:cs typeface="Arial"/>
                <a:sym typeface="Arial"/>
              </a:endParaRPr>
            </a:p>
          </p:txBody>
        </p:sp>
        <p:pic>
          <p:nvPicPr>
            <p:cNvPr id="903" name="Google Shape;903;p36"/>
            <p:cNvPicPr preferRelativeResize="0"/>
            <p:nvPr/>
          </p:nvPicPr>
          <p:blipFill rotWithShape="1">
            <a:blip r:embed="rId4">
              <a:alphaModFix/>
            </a:blip>
            <a:srcRect b="0" l="0" r="0" t="0"/>
            <a:stretch/>
          </p:blipFill>
          <p:spPr>
            <a:xfrm>
              <a:off x="8855522" y="4490887"/>
              <a:ext cx="473924" cy="473924"/>
            </a:xfrm>
            <a:prstGeom prst="rect">
              <a:avLst/>
            </a:prstGeom>
            <a:noFill/>
            <a:ln>
              <a:noFill/>
            </a:ln>
          </p:spPr>
        </p:pic>
        <p:pic>
          <p:nvPicPr>
            <p:cNvPr id="904" name="Google Shape;904;p36"/>
            <p:cNvPicPr preferRelativeResize="0"/>
            <p:nvPr/>
          </p:nvPicPr>
          <p:blipFill rotWithShape="1">
            <a:blip r:embed="rId5">
              <a:alphaModFix/>
            </a:blip>
            <a:srcRect b="0" l="0" r="0" t="0"/>
            <a:stretch/>
          </p:blipFill>
          <p:spPr>
            <a:xfrm>
              <a:off x="7443305" y="3517173"/>
              <a:ext cx="402185" cy="402185"/>
            </a:xfrm>
            <a:prstGeom prst="rect">
              <a:avLst/>
            </a:prstGeom>
            <a:noFill/>
            <a:ln>
              <a:noFill/>
            </a:ln>
          </p:spPr>
        </p:pic>
        <p:pic>
          <p:nvPicPr>
            <p:cNvPr id="905" name="Google Shape;905;p36"/>
            <p:cNvPicPr preferRelativeResize="0"/>
            <p:nvPr/>
          </p:nvPicPr>
          <p:blipFill rotWithShape="1">
            <a:blip r:embed="rId6">
              <a:alphaModFix/>
            </a:blip>
            <a:srcRect b="0" l="0" r="0" t="0"/>
            <a:stretch/>
          </p:blipFill>
          <p:spPr>
            <a:xfrm>
              <a:off x="9930523" y="3530828"/>
              <a:ext cx="360717" cy="360717"/>
            </a:xfrm>
            <a:prstGeom prst="rect">
              <a:avLst/>
            </a:prstGeom>
            <a:noFill/>
            <a:ln>
              <a:noFill/>
            </a:ln>
          </p:spPr>
        </p:pic>
        <p:cxnSp>
          <p:nvCxnSpPr>
            <p:cNvPr id="906" name="Google Shape;906;p36"/>
            <p:cNvCxnSpPr/>
            <p:nvPr/>
          </p:nvCxnSpPr>
          <p:spPr>
            <a:xfrm rot="10800000">
              <a:off x="7088521" y="4985723"/>
              <a:ext cx="2597" cy="433268"/>
            </a:xfrm>
            <a:prstGeom prst="straightConnector1">
              <a:avLst/>
            </a:prstGeom>
            <a:noFill/>
            <a:ln cap="flat" cmpd="sng" w="19050">
              <a:solidFill>
                <a:srgbClr val="57C3FF"/>
              </a:solidFill>
              <a:prstDash val="solid"/>
              <a:round/>
              <a:headEnd len="med" w="med" type="stealth"/>
              <a:tailEnd len="sm" w="sm" type="none"/>
            </a:ln>
          </p:spPr>
        </p:cxnSp>
        <p:cxnSp>
          <p:nvCxnSpPr>
            <p:cNvPr id="907" name="Google Shape;907;p36"/>
            <p:cNvCxnSpPr/>
            <p:nvPr/>
          </p:nvCxnSpPr>
          <p:spPr>
            <a:xfrm>
              <a:off x="9659456" y="3950954"/>
              <a:ext cx="0" cy="515475"/>
            </a:xfrm>
            <a:prstGeom prst="straightConnector1">
              <a:avLst/>
            </a:prstGeom>
            <a:noFill/>
            <a:ln cap="flat" cmpd="sng" w="19050">
              <a:solidFill>
                <a:srgbClr val="57C3FF"/>
              </a:solidFill>
              <a:prstDash val="solid"/>
              <a:round/>
              <a:headEnd len="med" w="med" type="stealth"/>
              <a:tailEnd len="sm" w="sm" type="none"/>
            </a:ln>
          </p:spPr>
        </p:cxnSp>
        <p:sp>
          <p:nvSpPr>
            <p:cNvPr id="908" name="Google Shape;908;p36"/>
            <p:cNvSpPr/>
            <p:nvPr/>
          </p:nvSpPr>
          <p:spPr>
            <a:xfrm>
              <a:off x="6110377" y="4024861"/>
              <a:ext cx="1004507"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1. Request transcoding</a:t>
              </a:r>
              <a:endParaRPr/>
            </a:p>
          </p:txBody>
        </p:sp>
        <p:sp>
          <p:nvSpPr>
            <p:cNvPr id="909" name="Google Shape;909;p36"/>
            <p:cNvSpPr/>
            <p:nvPr/>
          </p:nvSpPr>
          <p:spPr>
            <a:xfrm>
              <a:off x="8285625" y="3996075"/>
              <a:ext cx="1235714" cy="425232"/>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5. Perform long polling</a:t>
              </a:r>
              <a:endParaRPr sz="1100">
                <a:solidFill>
                  <a:schemeClr val="dk1"/>
                </a:solidFill>
                <a:latin typeface="Arial"/>
                <a:ea typeface="Arial"/>
                <a:cs typeface="Arial"/>
                <a:sym typeface="Arial"/>
              </a:endParaRPr>
            </a:p>
          </p:txBody>
        </p:sp>
        <p:sp>
          <p:nvSpPr>
            <p:cNvPr id="910" name="Google Shape;910;p36"/>
            <p:cNvSpPr/>
            <p:nvPr/>
          </p:nvSpPr>
          <p:spPr>
            <a:xfrm>
              <a:off x="6055307" y="5018527"/>
              <a:ext cx="1040366"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2. Initiate transcoding</a:t>
              </a:r>
              <a:endParaRPr/>
            </a:p>
          </p:txBody>
        </p:sp>
        <p:pic>
          <p:nvPicPr>
            <p:cNvPr id="911" name="Google Shape;911;p36"/>
            <p:cNvPicPr preferRelativeResize="0"/>
            <p:nvPr/>
          </p:nvPicPr>
          <p:blipFill rotWithShape="1">
            <a:blip r:embed="rId7">
              <a:alphaModFix/>
            </a:blip>
            <a:srcRect b="0" l="0" r="0" t="0"/>
            <a:stretch/>
          </p:blipFill>
          <p:spPr>
            <a:xfrm>
              <a:off x="7492284" y="5520037"/>
              <a:ext cx="375772" cy="375772"/>
            </a:xfrm>
            <a:prstGeom prst="rect">
              <a:avLst/>
            </a:prstGeom>
            <a:noFill/>
            <a:ln>
              <a:noFill/>
            </a:ln>
          </p:spPr>
        </p:pic>
        <p:sp>
          <p:nvSpPr>
            <p:cNvPr id="912" name="Google Shape;912;p36"/>
            <p:cNvSpPr/>
            <p:nvPr/>
          </p:nvSpPr>
          <p:spPr>
            <a:xfrm>
              <a:off x="6181711" y="5459236"/>
              <a:ext cx="1818813" cy="49737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Transcoding</a:t>
              </a:r>
              <a:endParaRPr sz="1600">
                <a:solidFill>
                  <a:schemeClr val="dk1"/>
                </a:solidFill>
                <a:latin typeface="Arial"/>
                <a:ea typeface="Arial"/>
                <a:cs typeface="Arial"/>
                <a:sym typeface="Arial"/>
              </a:endParaRPr>
            </a:p>
          </p:txBody>
        </p:sp>
        <p:cxnSp>
          <p:nvCxnSpPr>
            <p:cNvPr id="913" name="Google Shape;913;p36"/>
            <p:cNvCxnSpPr/>
            <p:nvPr/>
          </p:nvCxnSpPr>
          <p:spPr>
            <a:xfrm>
              <a:off x="7247744" y="4973342"/>
              <a:ext cx="0" cy="458030"/>
            </a:xfrm>
            <a:prstGeom prst="straightConnector1">
              <a:avLst/>
            </a:prstGeom>
            <a:noFill/>
            <a:ln cap="flat" cmpd="sng" w="19050">
              <a:solidFill>
                <a:srgbClr val="57C3FF"/>
              </a:solidFill>
              <a:prstDash val="solid"/>
              <a:round/>
              <a:headEnd len="med" w="med" type="stealth"/>
              <a:tailEnd len="sm" w="sm" type="none"/>
            </a:ln>
          </p:spPr>
        </p:cxnSp>
        <p:sp>
          <p:nvSpPr>
            <p:cNvPr id="914" name="Google Shape;914;p36"/>
            <p:cNvSpPr/>
            <p:nvPr/>
          </p:nvSpPr>
          <p:spPr>
            <a:xfrm>
              <a:off x="7245259" y="5018527"/>
              <a:ext cx="1040366"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3. Complete transcoding</a:t>
              </a:r>
              <a:endParaRPr/>
            </a:p>
          </p:txBody>
        </p:sp>
        <p:pic>
          <p:nvPicPr>
            <p:cNvPr id="915" name="Google Shape;915;p36"/>
            <p:cNvPicPr preferRelativeResize="0"/>
            <p:nvPr/>
          </p:nvPicPr>
          <p:blipFill rotWithShape="1">
            <a:blip r:embed="rId8">
              <a:alphaModFix/>
            </a:blip>
            <a:srcRect b="0" l="0" r="0" t="0"/>
            <a:stretch/>
          </p:blipFill>
          <p:spPr>
            <a:xfrm>
              <a:off x="10098434" y="5527569"/>
              <a:ext cx="360707" cy="360707"/>
            </a:xfrm>
            <a:prstGeom prst="rect">
              <a:avLst/>
            </a:prstGeom>
            <a:noFill/>
            <a:ln>
              <a:noFill/>
            </a:ln>
          </p:spPr>
        </p:pic>
        <p:cxnSp>
          <p:nvCxnSpPr>
            <p:cNvPr id="916" name="Google Shape;916;p36"/>
            <p:cNvCxnSpPr/>
            <p:nvPr/>
          </p:nvCxnSpPr>
          <p:spPr>
            <a:xfrm rot="10800000">
              <a:off x="9505620" y="4963824"/>
              <a:ext cx="1745" cy="477067"/>
            </a:xfrm>
            <a:prstGeom prst="straightConnector1">
              <a:avLst/>
            </a:prstGeom>
            <a:noFill/>
            <a:ln cap="flat" cmpd="sng" w="19050">
              <a:solidFill>
                <a:srgbClr val="57C3FF"/>
              </a:solidFill>
              <a:prstDash val="solid"/>
              <a:round/>
              <a:headEnd len="med" w="med" type="stealth"/>
              <a:tailEnd len="sm" w="sm" type="none"/>
            </a:ln>
          </p:spPr>
        </p:cxnSp>
        <p:sp>
          <p:nvSpPr>
            <p:cNvPr id="917" name="Google Shape;917;p36"/>
            <p:cNvSpPr/>
            <p:nvPr/>
          </p:nvSpPr>
          <p:spPr>
            <a:xfrm>
              <a:off x="8480841" y="4989741"/>
              <a:ext cx="1021989" cy="425232"/>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4. Write into the queue</a:t>
              </a:r>
              <a:endParaRPr sz="1100">
                <a:solidFill>
                  <a:schemeClr val="dk1"/>
                </a:solidFill>
                <a:latin typeface="Arial"/>
                <a:ea typeface="Arial"/>
                <a:cs typeface="Arial"/>
                <a:sym typeface="Arial"/>
              </a:endParaRPr>
            </a:p>
          </p:txBody>
        </p:sp>
        <p:cxnSp>
          <p:nvCxnSpPr>
            <p:cNvPr id="918" name="Google Shape;918;p36"/>
            <p:cNvCxnSpPr/>
            <p:nvPr/>
          </p:nvCxnSpPr>
          <p:spPr>
            <a:xfrm>
              <a:off x="9659456" y="4958888"/>
              <a:ext cx="1" cy="486939"/>
            </a:xfrm>
            <a:prstGeom prst="straightConnector1">
              <a:avLst/>
            </a:prstGeom>
            <a:noFill/>
            <a:ln cap="flat" cmpd="sng" w="19050">
              <a:solidFill>
                <a:srgbClr val="57C3FF"/>
              </a:solidFill>
              <a:prstDash val="solid"/>
              <a:round/>
              <a:headEnd len="med" w="med" type="stealth"/>
              <a:tailEnd len="sm" w="sm" type="none"/>
            </a:ln>
          </p:spPr>
        </p:cxnSp>
        <p:sp>
          <p:nvSpPr>
            <p:cNvPr id="919" name="Google Shape;919;p36"/>
            <p:cNvSpPr/>
            <p:nvPr/>
          </p:nvSpPr>
          <p:spPr>
            <a:xfrm>
              <a:off x="9659457" y="4989741"/>
              <a:ext cx="1021989" cy="425232"/>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6. Read the queue</a:t>
              </a:r>
              <a:endParaRPr sz="1100">
                <a:solidFill>
                  <a:schemeClr val="dk1"/>
                </a:solidFill>
                <a:latin typeface="Arial"/>
                <a:ea typeface="Arial"/>
                <a:cs typeface="Arial"/>
                <a:sym typeface="Arial"/>
              </a:endParaRPr>
            </a:p>
          </p:txBody>
        </p:sp>
        <p:cxnSp>
          <p:nvCxnSpPr>
            <p:cNvPr id="920" name="Google Shape;920;p36"/>
            <p:cNvCxnSpPr/>
            <p:nvPr/>
          </p:nvCxnSpPr>
          <p:spPr>
            <a:xfrm rot="10800000">
              <a:off x="9507365" y="3970158"/>
              <a:ext cx="1745" cy="477067"/>
            </a:xfrm>
            <a:prstGeom prst="straightConnector1">
              <a:avLst/>
            </a:prstGeom>
            <a:noFill/>
            <a:ln cap="flat" cmpd="sng" w="19050">
              <a:solidFill>
                <a:srgbClr val="57C3FF"/>
              </a:solidFill>
              <a:prstDash val="solid"/>
              <a:round/>
              <a:headEnd len="med" w="med" type="stealth"/>
              <a:tailEnd len="sm" w="sm" type="none"/>
            </a:ln>
          </p:spPr>
        </p:cxnSp>
        <p:sp>
          <p:nvSpPr>
            <p:cNvPr id="921" name="Google Shape;921;p36"/>
            <p:cNvSpPr/>
            <p:nvPr/>
          </p:nvSpPr>
          <p:spPr>
            <a:xfrm>
              <a:off x="9671685" y="3996075"/>
              <a:ext cx="1021989" cy="425232"/>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7. Return the event</a:t>
              </a:r>
              <a:endParaRPr sz="1100">
                <a:solidFill>
                  <a:schemeClr val="dk1"/>
                </a:solidFill>
                <a:latin typeface="Arial"/>
                <a:ea typeface="Arial"/>
                <a:cs typeface="Arial"/>
                <a:sym typeface="Aria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37"/>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3.2 Tencent Cloud VOD solutions (continued)</a:t>
            </a:r>
            <a:endParaRPr/>
          </a:p>
        </p:txBody>
      </p:sp>
      <p:sp>
        <p:nvSpPr>
          <p:cNvPr id="927" name="Google Shape;927;p37"/>
          <p:cNvSpPr txBox="1"/>
          <p:nvPr>
            <p:ph idx="1" type="body"/>
          </p:nvPr>
        </p:nvSpPr>
        <p:spPr>
          <a:xfrm>
            <a:off x="838201" y="1136946"/>
            <a:ext cx="1101843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00000"/>
              </a:lnSpc>
              <a:spcBef>
                <a:spcPts val="0"/>
              </a:spcBef>
              <a:spcAft>
                <a:spcPts val="0"/>
              </a:spcAft>
              <a:buSzPts val="2400"/>
              <a:buChar char="●"/>
            </a:pPr>
            <a:r>
              <a:rPr b="0" i="0" lang="en-US" sz="2400" cap="none" strike="noStrike">
                <a:solidFill>
                  <a:srgbClr val="000000"/>
                </a:solidFill>
                <a:latin typeface="Times New Roman"/>
                <a:ea typeface="Times New Roman"/>
                <a:cs typeface="Times New Roman"/>
                <a:sym typeface="Times New Roman"/>
              </a:rPr>
              <a:t>Audio/Video processing - task flow:</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Business scenarios: video processing according to fixed process</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Main features: single request, automatic processing after video generation (upload, splicing, clipping, and pull), condition-based processing (customization required), and preset common templates</a:t>
            </a:r>
            <a:endParaRPr/>
          </a:p>
          <a:p>
            <a:pPr indent="-328071" lvl="0" marL="480471" rtl="0" algn="l">
              <a:lnSpc>
                <a:spcPct val="100000"/>
              </a:lnSpc>
              <a:spcBef>
                <a:spcPts val="0"/>
              </a:spcBef>
              <a:spcAft>
                <a:spcPts val="0"/>
              </a:spcAft>
              <a:buSzPts val="2400"/>
              <a:buNone/>
            </a:pPr>
            <a:r>
              <a:t/>
            </a:r>
            <a:endParaRPr/>
          </a:p>
          <a:p>
            <a:pPr indent="0" lvl="0" marL="0" rtl="0" algn="l">
              <a:lnSpc>
                <a:spcPct val="100000"/>
              </a:lnSpc>
              <a:spcBef>
                <a:spcPts val="0"/>
              </a:spcBef>
              <a:spcAft>
                <a:spcPts val="0"/>
              </a:spcAft>
              <a:buSzPts val="2400"/>
              <a:buNone/>
            </a:pPr>
            <a:r>
              <a:t/>
            </a:r>
            <a:endParaRPr/>
          </a:p>
          <a:p>
            <a:pPr indent="-228591" lvl="1" marL="836063" rtl="0" algn="l">
              <a:lnSpc>
                <a:spcPct val="100000"/>
              </a:lnSpc>
              <a:spcBef>
                <a:spcPts val="500"/>
              </a:spcBef>
              <a:spcAft>
                <a:spcPts val="0"/>
              </a:spcAft>
              <a:buSzPts val="2000"/>
              <a:buNone/>
            </a:pPr>
            <a:r>
              <a:t/>
            </a:r>
            <a:endParaRPr/>
          </a:p>
          <a:p>
            <a:pPr indent="0" lvl="0" marL="0" rtl="0" algn="l">
              <a:lnSpc>
                <a:spcPct val="100000"/>
              </a:lnSpc>
              <a:spcBef>
                <a:spcPts val="0"/>
              </a:spcBef>
              <a:spcAft>
                <a:spcPts val="0"/>
              </a:spcAft>
              <a:buSzPts val="2400"/>
              <a:buNone/>
            </a:pPr>
            <a:r>
              <a:t/>
            </a:r>
            <a:endParaRPr/>
          </a:p>
        </p:txBody>
      </p:sp>
      <p:grpSp>
        <p:nvGrpSpPr>
          <p:cNvPr id="928" name="Google Shape;928;p37"/>
          <p:cNvGrpSpPr/>
          <p:nvPr/>
        </p:nvGrpSpPr>
        <p:grpSpPr>
          <a:xfrm>
            <a:off x="2384160" y="3284984"/>
            <a:ext cx="7581472" cy="3166871"/>
            <a:chOff x="1038263" y="2670432"/>
            <a:chExt cx="9442888" cy="3944407"/>
          </a:xfrm>
        </p:grpSpPr>
        <p:cxnSp>
          <p:nvCxnSpPr>
            <p:cNvPr id="929" name="Google Shape;929;p37"/>
            <p:cNvCxnSpPr/>
            <p:nvPr/>
          </p:nvCxnSpPr>
          <p:spPr>
            <a:xfrm flipH="1">
              <a:off x="1647591" y="4582188"/>
              <a:ext cx="2960362" cy="444274"/>
            </a:xfrm>
            <a:prstGeom prst="straightConnector1">
              <a:avLst/>
            </a:prstGeom>
            <a:noFill/>
            <a:ln cap="flat" cmpd="sng" w="19050">
              <a:solidFill>
                <a:srgbClr val="57C3FF"/>
              </a:solidFill>
              <a:prstDash val="solid"/>
              <a:round/>
              <a:headEnd len="med" w="med" type="stealth"/>
              <a:tailEnd len="sm" w="sm" type="none"/>
            </a:ln>
          </p:spPr>
        </p:cxnSp>
        <p:sp>
          <p:nvSpPr>
            <p:cNvPr id="930" name="Google Shape;930;p37"/>
            <p:cNvSpPr/>
            <p:nvPr/>
          </p:nvSpPr>
          <p:spPr>
            <a:xfrm>
              <a:off x="2198435" y="3152564"/>
              <a:ext cx="2094539" cy="49737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  Video upload</a:t>
              </a:r>
              <a:endParaRPr sz="1200">
                <a:solidFill>
                  <a:schemeClr val="dk1"/>
                </a:solidFill>
                <a:latin typeface="Arial"/>
                <a:ea typeface="Arial"/>
                <a:cs typeface="Arial"/>
                <a:sym typeface="Arial"/>
              </a:endParaRPr>
            </a:p>
          </p:txBody>
        </p:sp>
        <p:pic>
          <p:nvPicPr>
            <p:cNvPr id="931" name="Google Shape;931;p37"/>
            <p:cNvPicPr preferRelativeResize="0"/>
            <p:nvPr/>
          </p:nvPicPr>
          <p:blipFill rotWithShape="1">
            <a:blip r:embed="rId3">
              <a:alphaModFix/>
            </a:blip>
            <a:srcRect b="0" l="0" r="0" t="0"/>
            <a:stretch/>
          </p:blipFill>
          <p:spPr>
            <a:xfrm>
              <a:off x="3805362" y="6061453"/>
              <a:ext cx="402699" cy="402699"/>
            </a:xfrm>
            <a:prstGeom prst="rect">
              <a:avLst/>
            </a:prstGeom>
            <a:noFill/>
            <a:ln>
              <a:noFill/>
            </a:ln>
          </p:spPr>
        </p:pic>
        <p:cxnSp>
          <p:nvCxnSpPr>
            <p:cNvPr id="932" name="Google Shape;932;p37"/>
            <p:cNvCxnSpPr>
              <a:stCxn id="933" idx="0"/>
            </p:cNvCxnSpPr>
            <p:nvPr/>
          </p:nvCxnSpPr>
          <p:spPr>
            <a:xfrm rot="10800000">
              <a:off x="3249564" y="3668306"/>
              <a:ext cx="21300" cy="414900"/>
            </a:xfrm>
            <a:prstGeom prst="straightConnector1">
              <a:avLst/>
            </a:prstGeom>
            <a:noFill/>
            <a:ln cap="flat" cmpd="sng" w="19050">
              <a:solidFill>
                <a:srgbClr val="57C3FF"/>
              </a:solidFill>
              <a:prstDash val="solid"/>
              <a:round/>
              <a:headEnd len="med" w="med" type="stealth"/>
              <a:tailEnd len="sm" w="sm" type="none"/>
            </a:ln>
          </p:spPr>
        </p:cxnSp>
        <p:pic>
          <p:nvPicPr>
            <p:cNvPr id="934" name="Google Shape;934;p37"/>
            <p:cNvPicPr preferRelativeResize="0"/>
            <p:nvPr/>
          </p:nvPicPr>
          <p:blipFill rotWithShape="1">
            <a:blip r:embed="rId4">
              <a:alphaModFix/>
            </a:blip>
            <a:srcRect b="0" l="0" r="0" t="0"/>
            <a:stretch/>
          </p:blipFill>
          <p:spPr>
            <a:xfrm>
              <a:off x="1853026" y="5107287"/>
              <a:ext cx="375771" cy="375771"/>
            </a:xfrm>
            <a:prstGeom prst="rect">
              <a:avLst/>
            </a:prstGeom>
            <a:noFill/>
            <a:ln>
              <a:noFill/>
            </a:ln>
          </p:spPr>
        </p:pic>
        <p:sp>
          <p:nvSpPr>
            <p:cNvPr id="935" name="Google Shape;935;p37"/>
            <p:cNvSpPr/>
            <p:nvPr/>
          </p:nvSpPr>
          <p:spPr>
            <a:xfrm>
              <a:off x="2471563" y="2670432"/>
              <a:ext cx="2094539" cy="263009"/>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200" cap="none" strike="noStrike">
                  <a:solidFill>
                    <a:srgbClr val="000000"/>
                  </a:solidFill>
                  <a:latin typeface="Times New Roman"/>
                  <a:ea typeface="Times New Roman"/>
                  <a:cs typeface="Times New Roman"/>
                  <a:sym typeface="Times New Roman"/>
                </a:rPr>
                <a:t>Built-in task flow example</a:t>
              </a:r>
              <a:endParaRPr/>
            </a:p>
          </p:txBody>
        </p:sp>
        <p:pic>
          <p:nvPicPr>
            <p:cNvPr id="936" name="Google Shape;936;p37"/>
            <p:cNvPicPr preferRelativeResize="0"/>
            <p:nvPr/>
          </p:nvPicPr>
          <p:blipFill rotWithShape="1">
            <a:blip r:embed="rId5">
              <a:alphaModFix/>
            </a:blip>
            <a:srcRect b="0" l="0" r="0" t="0"/>
            <a:stretch/>
          </p:blipFill>
          <p:spPr>
            <a:xfrm>
              <a:off x="3660901" y="3175968"/>
              <a:ext cx="454940" cy="454940"/>
            </a:xfrm>
            <a:prstGeom prst="rect">
              <a:avLst/>
            </a:prstGeom>
            <a:noFill/>
            <a:ln>
              <a:noFill/>
            </a:ln>
          </p:spPr>
        </p:pic>
        <p:sp>
          <p:nvSpPr>
            <p:cNvPr id="933" name="Google Shape;933;p37"/>
            <p:cNvSpPr/>
            <p:nvPr/>
          </p:nvSpPr>
          <p:spPr>
            <a:xfrm>
              <a:off x="2248755" y="4083206"/>
              <a:ext cx="2044217" cy="49737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  Get the metadata</a:t>
              </a:r>
              <a:endParaRPr sz="1200">
                <a:solidFill>
                  <a:schemeClr val="dk1"/>
                </a:solidFill>
                <a:latin typeface="Arial"/>
                <a:ea typeface="Arial"/>
                <a:cs typeface="Arial"/>
                <a:sym typeface="Arial"/>
              </a:endParaRPr>
            </a:p>
          </p:txBody>
        </p:sp>
        <p:pic>
          <p:nvPicPr>
            <p:cNvPr id="937" name="Google Shape;937;p37"/>
            <p:cNvPicPr preferRelativeResize="0"/>
            <p:nvPr/>
          </p:nvPicPr>
          <p:blipFill rotWithShape="1">
            <a:blip r:embed="rId6">
              <a:alphaModFix/>
            </a:blip>
            <a:srcRect b="0" l="0" r="0" t="0"/>
            <a:stretch/>
          </p:blipFill>
          <p:spPr>
            <a:xfrm>
              <a:off x="3821046" y="4137086"/>
              <a:ext cx="389613" cy="389613"/>
            </a:xfrm>
            <a:prstGeom prst="rect">
              <a:avLst/>
            </a:prstGeom>
            <a:noFill/>
            <a:ln>
              <a:noFill/>
            </a:ln>
          </p:spPr>
        </p:pic>
        <p:sp>
          <p:nvSpPr>
            <p:cNvPr id="938" name="Google Shape;938;p37"/>
            <p:cNvSpPr/>
            <p:nvPr/>
          </p:nvSpPr>
          <p:spPr>
            <a:xfrm>
              <a:off x="1038263" y="5046485"/>
              <a:ext cx="1218656" cy="49737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 Transcode</a:t>
              </a:r>
              <a:endParaRPr sz="1200">
                <a:solidFill>
                  <a:schemeClr val="dk1"/>
                </a:solidFill>
                <a:latin typeface="Arial"/>
                <a:ea typeface="Arial"/>
                <a:cs typeface="Arial"/>
                <a:sym typeface="Arial"/>
              </a:endParaRPr>
            </a:p>
          </p:txBody>
        </p:sp>
        <p:sp>
          <p:nvSpPr>
            <p:cNvPr id="939" name="Google Shape;939;p37"/>
            <p:cNvSpPr/>
            <p:nvPr/>
          </p:nvSpPr>
          <p:spPr>
            <a:xfrm>
              <a:off x="2397507" y="5046485"/>
              <a:ext cx="1561496" cy="49737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 Perform sampled screencapturing</a:t>
              </a:r>
              <a:endParaRPr sz="1200">
                <a:solidFill>
                  <a:schemeClr val="dk1"/>
                </a:solidFill>
                <a:latin typeface="Arial"/>
                <a:ea typeface="Arial"/>
                <a:cs typeface="Arial"/>
                <a:sym typeface="Arial"/>
              </a:endParaRPr>
            </a:p>
          </p:txBody>
        </p:sp>
        <p:sp>
          <p:nvSpPr>
            <p:cNvPr id="940" name="Google Shape;940;p37"/>
            <p:cNvSpPr/>
            <p:nvPr/>
          </p:nvSpPr>
          <p:spPr>
            <a:xfrm>
              <a:off x="4175728" y="5046485"/>
              <a:ext cx="1620420" cy="49737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 Generate an image sprite</a:t>
              </a:r>
              <a:endParaRPr sz="1200">
                <a:solidFill>
                  <a:schemeClr val="dk1"/>
                </a:solidFill>
                <a:latin typeface="Arial"/>
                <a:ea typeface="Arial"/>
                <a:cs typeface="Arial"/>
                <a:sym typeface="Arial"/>
              </a:endParaRPr>
            </a:p>
          </p:txBody>
        </p:sp>
        <p:pic>
          <p:nvPicPr>
            <p:cNvPr id="941" name="Google Shape;941;p37"/>
            <p:cNvPicPr preferRelativeResize="0"/>
            <p:nvPr/>
          </p:nvPicPr>
          <p:blipFill rotWithShape="1">
            <a:blip r:embed="rId7">
              <a:alphaModFix/>
            </a:blip>
            <a:srcRect b="0" l="0" r="0" t="0"/>
            <a:stretch/>
          </p:blipFill>
          <p:spPr>
            <a:xfrm>
              <a:off x="3644810" y="5079563"/>
              <a:ext cx="411988" cy="411988"/>
            </a:xfrm>
            <a:prstGeom prst="rect">
              <a:avLst/>
            </a:prstGeom>
            <a:noFill/>
            <a:ln>
              <a:noFill/>
            </a:ln>
          </p:spPr>
        </p:pic>
        <p:pic>
          <p:nvPicPr>
            <p:cNvPr id="942" name="Google Shape;942;p37"/>
            <p:cNvPicPr preferRelativeResize="0"/>
            <p:nvPr/>
          </p:nvPicPr>
          <p:blipFill rotWithShape="1">
            <a:blip r:embed="rId7">
              <a:alphaModFix/>
            </a:blip>
            <a:srcRect b="0" l="0" r="0" t="0"/>
            <a:stretch/>
          </p:blipFill>
          <p:spPr>
            <a:xfrm>
              <a:off x="5257171" y="5089589"/>
              <a:ext cx="216727" cy="216727"/>
            </a:xfrm>
            <a:prstGeom prst="rect">
              <a:avLst/>
            </a:prstGeom>
            <a:noFill/>
            <a:ln>
              <a:noFill/>
            </a:ln>
          </p:spPr>
        </p:pic>
        <p:pic>
          <p:nvPicPr>
            <p:cNvPr id="943" name="Google Shape;943;p37"/>
            <p:cNvPicPr preferRelativeResize="0"/>
            <p:nvPr/>
          </p:nvPicPr>
          <p:blipFill rotWithShape="1">
            <a:blip r:embed="rId7">
              <a:alphaModFix/>
            </a:blip>
            <a:srcRect b="0" l="0" r="0" t="0"/>
            <a:stretch/>
          </p:blipFill>
          <p:spPr>
            <a:xfrm>
              <a:off x="5257171" y="5266331"/>
              <a:ext cx="216727" cy="216727"/>
            </a:xfrm>
            <a:prstGeom prst="rect">
              <a:avLst/>
            </a:prstGeom>
            <a:noFill/>
            <a:ln>
              <a:noFill/>
            </a:ln>
          </p:spPr>
        </p:pic>
        <p:pic>
          <p:nvPicPr>
            <p:cNvPr id="944" name="Google Shape;944;p37"/>
            <p:cNvPicPr preferRelativeResize="0"/>
            <p:nvPr/>
          </p:nvPicPr>
          <p:blipFill rotWithShape="1">
            <a:blip r:embed="rId7">
              <a:alphaModFix/>
            </a:blip>
            <a:srcRect b="0" l="0" r="0" t="0"/>
            <a:stretch/>
          </p:blipFill>
          <p:spPr>
            <a:xfrm>
              <a:off x="5473898" y="5089589"/>
              <a:ext cx="216727" cy="216727"/>
            </a:xfrm>
            <a:prstGeom prst="rect">
              <a:avLst/>
            </a:prstGeom>
            <a:noFill/>
            <a:ln>
              <a:noFill/>
            </a:ln>
          </p:spPr>
        </p:pic>
        <p:pic>
          <p:nvPicPr>
            <p:cNvPr id="945" name="Google Shape;945;p37"/>
            <p:cNvPicPr preferRelativeResize="0"/>
            <p:nvPr/>
          </p:nvPicPr>
          <p:blipFill rotWithShape="1">
            <a:blip r:embed="rId7">
              <a:alphaModFix/>
            </a:blip>
            <a:srcRect b="0" l="0" r="0" t="0"/>
            <a:stretch/>
          </p:blipFill>
          <p:spPr>
            <a:xfrm>
              <a:off x="5473898" y="5266331"/>
              <a:ext cx="216727" cy="216727"/>
            </a:xfrm>
            <a:prstGeom prst="rect">
              <a:avLst/>
            </a:prstGeom>
            <a:noFill/>
            <a:ln>
              <a:noFill/>
            </a:ln>
          </p:spPr>
        </p:pic>
        <p:sp>
          <p:nvSpPr>
            <p:cNvPr id="946" name="Google Shape;946;p37"/>
            <p:cNvSpPr/>
            <p:nvPr/>
          </p:nvSpPr>
          <p:spPr>
            <a:xfrm>
              <a:off x="1835947" y="5996236"/>
              <a:ext cx="2269276" cy="49737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  Store the audio/video</a:t>
              </a:r>
              <a:endParaRPr sz="1200">
                <a:solidFill>
                  <a:schemeClr val="dk1"/>
                </a:solidFill>
                <a:latin typeface="Arial"/>
                <a:ea typeface="Arial"/>
                <a:cs typeface="Arial"/>
                <a:sym typeface="Arial"/>
              </a:endParaRPr>
            </a:p>
          </p:txBody>
        </p:sp>
        <p:sp>
          <p:nvSpPr>
            <p:cNvPr id="947" name="Google Shape;947;p37"/>
            <p:cNvSpPr/>
            <p:nvPr/>
          </p:nvSpPr>
          <p:spPr>
            <a:xfrm>
              <a:off x="4566102" y="4083866"/>
              <a:ext cx="1811614" cy="49737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  Send an event notification</a:t>
              </a:r>
              <a:endParaRPr sz="1200">
                <a:solidFill>
                  <a:schemeClr val="dk1"/>
                </a:solidFill>
                <a:latin typeface="Arial"/>
                <a:ea typeface="Arial"/>
                <a:cs typeface="Arial"/>
                <a:sym typeface="Arial"/>
              </a:endParaRPr>
            </a:p>
          </p:txBody>
        </p:sp>
        <p:pic>
          <p:nvPicPr>
            <p:cNvPr id="948" name="Google Shape;948;p37"/>
            <p:cNvPicPr preferRelativeResize="0"/>
            <p:nvPr/>
          </p:nvPicPr>
          <p:blipFill rotWithShape="1">
            <a:blip r:embed="rId8">
              <a:alphaModFix/>
            </a:blip>
            <a:srcRect b="0" l="0" r="0" t="0"/>
            <a:stretch/>
          </p:blipFill>
          <p:spPr>
            <a:xfrm>
              <a:off x="5903901" y="4107818"/>
              <a:ext cx="429629" cy="429629"/>
            </a:xfrm>
            <a:prstGeom prst="rect">
              <a:avLst/>
            </a:prstGeom>
            <a:noFill/>
            <a:ln>
              <a:noFill/>
            </a:ln>
          </p:spPr>
        </p:pic>
        <p:cxnSp>
          <p:nvCxnSpPr>
            <p:cNvPr id="949" name="Google Shape;949;p37"/>
            <p:cNvCxnSpPr/>
            <p:nvPr/>
          </p:nvCxnSpPr>
          <p:spPr>
            <a:xfrm flipH="1">
              <a:off x="3913941" y="4617961"/>
              <a:ext cx="899818" cy="416228"/>
            </a:xfrm>
            <a:prstGeom prst="straightConnector1">
              <a:avLst/>
            </a:prstGeom>
            <a:noFill/>
            <a:ln cap="flat" cmpd="sng" w="19050">
              <a:solidFill>
                <a:srgbClr val="57C3FF"/>
              </a:solidFill>
              <a:prstDash val="solid"/>
              <a:round/>
              <a:headEnd len="med" w="med" type="stealth"/>
              <a:tailEnd len="sm" w="sm" type="none"/>
            </a:ln>
          </p:spPr>
        </p:cxnSp>
        <p:cxnSp>
          <p:nvCxnSpPr>
            <p:cNvPr id="950" name="Google Shape;950;p37"/>
            <p:cNvCxnSpPr>
              <a:stCxn id="947" idx="2"/>
              <a:endCxn id="940" idx="0"/>
            </p:cNvCxnSpPr>
            <p:nvPr/>
          </p:nvCxnSpPr>
          <p:spPr>
            <a:xfrm flipH="1">
              <a:off x="4985909" y="4581240"/>
              <a:ext cx="486000" cy="465300"/>
            </a:xfrm>
            <a:prstGeom prst="straightConnector1">
              <a:avLst/>
            </a:prstGeom>
            <a:noFill/>
            <a:ln cap="flat" cmpd="sng" w="19050">
              <a:solidFill>
                <a:srgbClr val="57C3FF"/>
              </a:solidFill>
              <a:prstDash val="solid"/>
              <a:round/>
              <a:headEnd len="med" w="med" type="stealth"/>
              <a:tailEnd len="sm" w="sm" type="none"/>
            </a:ln>
          </p:spPr>
        </p:cxnSp>
        <p:cxnSp>
          <p:nvCxnSpPr>
            <p:cNvPr id="951" name="Google Shape;951;p37"/>
            <p:cNvCxnSpPr/>
            <p:nvPr/>
          </p:nvCxnSpPr>
          <p:spPr>
            <a:xfrm rot="10800000">
              <a:off x="4292973" y="3649937"/>
              <a:ext cx="382303" cy="414840"/>
            </a:xfrm>
            <a:prstGeom prst="straightConnector1">
              <a:avLst/>
            </a:prstGeom>
            <a:noFill/>
            <a:ln cap="flat" cmpd="sng" w="19050">
              <a:solidFill>
                <a:srgbClr val="57C3FF"/>
              </a:solidFill>
              <a:prstDash val="solid"/>
              <a:round/>
              <a:headEnd len="med" w="med" type="stealth"/>
              <a:tailEnd len="sm" w="sm" type="none"/>
            </a:ln>
          </p:spPr>
        </p:cxnSp>
        <p:cxnSp>
          <p:nvCxnSpPr>
            <p:cNvPr id="952" name="Google Shape;952;p37"/>
            <p:cNvCxnSpPr>
              <a:stCxn id="947" idx="1"/>
              <a:endCxn id="933" idx="3"/>
            </p:cNvCxnSpPr>
            <p:nvPr/>
          </p:nvCxnSpPr>
          <p:spPr>
            <a:xfrm rot="10800000">
              <a:off x="4293102" y="4331953"/>
              <a:ext cx="273000" cy="600"/>
            </a:xfrm>
            <a:prstGeom prst="straightConnector1">
              <a:avLst/>
            </a:prstGeom>
            <a:noFill/>
            <a:ln cap="flat" cmpd="sng" w="19050">
              <a:solidFill>
                <a:srgbClr val="57C3FF"/>
              </a:solidFill>
              <a:prstDash val="solid"/>
              <a:round/>
              <a:headEnd len="med" w="med" type="stealth"/>
              <a:tailEnd len="sm" w="sm" type="none"/>
            </a:ln>
          </p:spPr>
        </p:cxnSp>
        <p:sp>
          <p:nvSpPr>
            <p:cNvPr id="953" name="Google Shape;953;p37"/>
            <p:cNvSpPr/>
            <p:nvPr/>
          </p:nvSpPr>
          <p:spPr>
            <a:xfrm>
              <a:off x="3000482" y="4665219"/>
              <a:ext cx="760973" cy="308611"/>
            </a:xfrm>
            <a:prstGeom prst="downArrow">
              <a:avLst>
                <a:gd fmla="val 50000" name="adj1"/>
                <a:gd fmla="val 50000" name="adj2"/>
              </a:avLst>
            </a:prstGeom>
            <a:noFill/>
            <a:ln cap="flat" cmpd="sng" w="19050">
              <a:solidFill>
                <a:schemeClr val="lt1"/>
              </a:solidFill>
              <a:prstDash val="solid"/>
              <a:miter lim="800000"/>
              <a:headEnd len="sm" w="sm" type="none"/>
              <a:tailEnd len="sm" w="sm" type="none"/>
            </a:ln>
            <a:effectLst>
              <a:outerShdw blurRad="50800" rotWithShape="0" dir="5400000" dist="25000">
                <a:srgbClr val="000000">
                  <a:alpha val="37647"/>
                </a:srgbClr>
              </a:outerShdw>
            </a:effectLst>
          </p:spPr>
          <p:txBody>
            <a:bodyPr anchorCtr="0" anchor="ctr" bIns="60950" lIns="121900" spcFirstLastPara="1" rIns="121900" wrap="square" tIns="60950">
              <a:noAutofit/>
            </a:bodyPr>
            <a:lstStyle/>
            <a:p>
              <a:pPr indent="0" lvl="0" marL="0" marR="0" rtl="0" algn="ctr">
                <a:spcBef>
                  <a:spcPts val="0"/>
                </a:spcBef>
                <a:spcAft>
                  <a:spcPts val="0"/>
                </a:spcAft>
                <a:buClr>
                  <a:schemeClr val="dk1"/>
                </a:buClr>
                <a:buSzPts val="900"/>
                <a:buFont typeface="Arial"/>
                <a:buNone/>
              </a:pPr>
              <a:r>
                <a:t/>
              </a:r>
              <a:endParaRPr sz="900">
                <a:solidFill>
                  <a:schemeClr val="dk1"/>
                </a:solidFill>
                <a:latin typeface="Arial"/>
                <a:ea typeface="Arial"/>
                <a:cs typeface="Arial"/>
                <a:sym typeface="Arial"/>
              </a:endParaRPr>
            </a:p>
          </p:txBody>
        </p:sp>
        <p:sp>
          <p:nvSpPr>
            <p:cNvPr id="954" name="Google Shape;954;p37"/>
            <p:cNvSpPr/>
            <p:nvPr/>
          </p:nvSpPr>
          <p:spPr>
            <a:xfrm>
              <a:off x="3000481" y="5624682"/>
              <a:ext cx="760973" cy="308611"/>
            </a:xfrm>
            <a:prstGeom prst="downArrow">
              <a:avLst>
                <a:gd fmla="val 50000" name="adj1"/>
                <a:gd fmla="val 50000" name="adj2"/>
              </a:avLst>
            </a:prstGeom>
            <a:noFill/>
            <a:ln cap="flat" cmpd="sng" w="19050">
              <a:solidFill>
                <a:schemeClr val="lt1"/>
              </a:solidFill>
              <a:prstDash val="solid"/>
              <a:miter lim="800000"/>
              <a:headEnd len="sm" w="sm" type="none"/>
              <a:tailEnd len="sm" w="sm" type="none"/>
            </a:ln>
            <a:effectLst>
              <a:outerShdw blurRad="50800" rotWithShape="0" dir="5400000" dist="25000">
                <a:srgbClr val="000000">
                  <a:alpha val="37647"/>
                </a:srgbClr>
              </a:outerShdw>
            </a:effectLst>
          </p:spPr>
          <p:txBody>
            <a:bodyPr anchorCtr="0" anchor="ctr" bIns="60950" lIns="121900" spcFirstLastPara="1" rIns="121900" wrap="square" tIns="60950">
              <a:noAutofit/>
            </a:bodyPr>
            <a:lstStyle/>
            <a:p>
              <a:pPr indent="0" lvl="0" marL="0" marR="0" rtl="0" algn="ctr">
                <a:spcBef>
                  <a:spcPts val="0"/>
                </a:spcBef>
                <a:spcAft>
                  <a:spcPts val="0"/>
                </a:spcAft>
                <a:buClr>
                  <a:schemeClr val="dk1"/>
                </a:buClr>
                <a:buSzPts val="900"/>
                <a:buFont typeface="Arial"/>
                <a:buNone/>
              </a:pPr>
              <a:r>
                <a:t/>
              </a:r>
              <a:endParaRPr sz="900">
                <a:solidFill>
                  <a:schemeClr val="dk1"/>
                </a:solidFill>
                <a:latin typeface="Arial"/>
                <a:ea typeface="Arial"/>
                <a:cs typeface="Arial"/>
                <a:sym typeface="Arial"/>
              </a:endParaRPr>
            </a:p>
          </p:txBody>
        </p:sp>
        <p:sp>
          <p:nvSpPr>
            <p:cNvPr id="955" name="Google Shape;955;p37"/>
            <p:cNvSpPr/>
            <p:nvPr/>
          </p:nvSpPr>
          <p:spPr>
            <a:xfrm>
              <a:off x="3880178" y="4599009"/>
              <a:ext cx="2269277" cy="1247647"/>
            </a:xfrm>
            <a:prstGeom prst="bentUpArrow">
              <a:avLst>
                <a:gd fmla="val 8263" name="adj1"/>
                <a:gd fmla="val 11821" name="adj2"/>
                <a:gd fmla="val 14037" name="adj3"/>
              </a:avLst>
            </a:prstGeom>
            <a:solidFill>
              <a:srgbClr val="FFFF00"/>
            </a:solidFill>
            <a:ln cap="flat" cmpd="sng" w="25400">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956" name="Google Shape;956;p37"/>
            <p:cNvSpPr/>
            <p:nvPr/>
          </p:nvSpPr>
          <p:spPr>
            <a:xfrm>
              <a:off x="7689123" y="2679960"/>
              <a:ext cx="2068557" cy="435466"/>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200" cap="none" strike="noStrike">
                  <a:solidFill>
                    <a:srgbClr val="000000"/>
                  </a:solidFill>
                  <a:latin typeface="Times New Roman"/>
                  <a:ea typeface="Times New Roman"/>
                  <a:cs typeface="Times New Roman"/>
                  <a:sym typeface="Times New Roman"/>
                </a:rPr>
                <a:t>Condition-based processing example</a:t>
              </a:r>
              <a:endParaRPr/>
            </a:p>
          </p:txBody>
        </p:sp>
        <p:cxnSp>
          <p:nvCxnSpPr>
            <p:cNvPr id="957" name="Google Shape;957;p37"/>
            <p:cNvCxnSpPr>
              <a:stCxn id="958" idx="0"/>
            </p:cNvCxnSpPr>
            <p:nvPr/>
          </p:nvCxnSpPr>
          <p:spPr>
            <a:xfrm rot="10800000">
              <a:off x="8593334" y="3260675"/>
              <a:ext cx="0" cy="285000"/>
            </a:xfrm>
            <a:prstGeom prst="straightConnector1">
              <a:avLst/>
            </a:prstGeom>
            <a:noFill/>
            <a:ln cap="flat" cmpd="sng" w="19050">
              <a:solidFill>
                <a:srgbClr val="57C3FF"/>
              </a:solidFill>
              <a:prstDash val="solid"/>
              <a:round/>
              <a:headEnd len="med" w="med" type="stealth"/>
              <a:tailEnd len="sm" w="sm" type="none"/>
            </a:ln>
          </p:spPr>
        </p:cxnSp>
        <p:sp>
          <p:nvSpPr>
            <p:cNvPr id="958" name="Google Shape;958;p37"/>
            <p:cNvSpPr/>
            <p:nvPr/>
          </p:nvSpPr>
          <p:spPr>
            <a:xfrm>
              <a:off x="7546065" y="3545675"/>
              <a:ext cx="2094539" cy="49737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  Get the metadata</a:t>
              </a:r>
              <a:endParaRPr sz="1200">
                <a:solidFill>
                  <a:schemeClr val="dk1"/>
                </a:solidFill>
                <a:latin typeface="Arial"/>
                <a:ea typeface="Arial"/>
                <a:cs typeface="Arial"/>
                <a:sym typeface="Arial"/>
              </a:endParaRPr>
            </a:p>
          </p:txBody>
        </p:sp>
        <p:pic>
          <p:nvPicPr>
            <p:cNvPr id="959" name="Google Shape;959;p37"/>
            <p:cNvPicPr preferRelativeResize="0"/>
            <p:nvPr/>
          </p:nvPicPr>
          <p:blipFill rotWithShape="1">
            <a:blip r:embed="rId6">
              <a:alphaModFix/>
            </a:blip>
            <a:srcRect b="0" l="0" r="0" t="0"/>
            <a:stretch/>
          </p:blipFill>
          <p:spPr>
            <a:xfrm>
              <a:off x="9227609" y="3599555"/>
              <a:ext cx="389613" cy="389613"/>
            </a:xfrm>
            <a:prstGeom prst="rect">
              <a:avLst/>
            </a:prstGeom>
            <a:noFill/>
            <a:ln>
              <a:noFill/>
            </a:ln>
          </p:spPr>
        </p:pic>
        <p:sp>
          <p:nvSpPr>
            <p:cNvPr id="960" name="Google Shape;960;p37"/>
            <p:cNvSpPr/>
            <p:nvPr/>
          </p:nvSpPr>
          <p:spPr>
            <a:xfrm>
              <a:off x="7986603" y="5349282"/>
              <a:ext cx="1218656" cy="497374"/>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 Transcode</a:t>
              </a:r>
              <a:endParaRPr sz="1200">
                <a:solidFill>
                  <a:schemeClr val="dk1"/>
                </a:solidFill>
                <a:latin typeface="Arial"/>
                <a:ea typeface="Arial"/>
                <a:cs typeface="Arial"/>
                <a:sym typeface="Arial"/>
              </a:endParaRPr>
            </a:p>
          </p:txBody>
        </p:sp>
        <p:pic>
          <p:nvPicPr>
            <p:cNvPr id="961" name="Google Shape;961;p37"/>
            <p:cNvPicPr preferRelativeResize="0"/>
            <p:nvPr/>
          </p:nvPicPr>
          <p:blipFill rotWithShape="1">
            <a:blip r:embed="rId4">
              <a:alphaModFix/>
            </a:blip>
            <a:srcRect b="0" l="0" r="0" t="0"/>
            <a:stretch/>
          </p:blipFill>
          <p:spPr>
            <a:xfrm>
              <a:off x="8997352" y="5424611"/>
              <a:ext cx="375771" cy="375771"/>
            </a:xfrm>
            <a:prstGeom prst="rect">
              <a:avLst/>
            </a:prstGeom>
            <a:noFill/>
            <a:ln>
              <a:noFill/>
            </a:ln>
          </p:spPr>
        </p:pic>
        <p:sp>
          <p:nvSpPr>
            <p:cNvPr id="962" name="Google Shape;962;p37"/>
            <p:cNvSpPr/>
            <p:nvPr/>
          </p:nvSpPr>
          <p:spPr>
            <a:xfrm>
              <a:off x="7175928" y="4359779"/>
              <a:ext cx="2834811" cy="656223"/>
            </a:xfrm>
            <a:prstGeom prst="diamond">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100" cap="none" strike="noStrike">
                  <a:solidFill>
                    <a:srgbClr val="000000"/>
                  </a:solidFill>
                  <a:latin typeface="Times New Roman"/>
                  <a:ea typeface="Times New Roman"/>
                  <a:cs typeface="Times New Roman"/>
                  <a:sym typeface="Times New Roman"/>
                </a:rPr>
                <a:t>Is the bitrate greater than 1 Mbps?</a:t>
              </a:r>
              <a:endParaRPr sz="1100">
                <a:solidFill>
                  <a:schemeClr val="dk1"/>
                </a:solidFill>
                <a:latin typeface="Arial"/>
                <a:ea typeface="Arial"/>
                <a:cs typeface="Arial"/>
                <a:sym typeface="Arial"/>
              </a:endParaRPr>
            </a:p>
          </p:txBody>
        </p:sp>
        <p:cxnSp>
          <p:nvCxnSpPr>
            <p:cNvPr id="963" name="Google Shape;963;p37"/>
            <p:cNvCxnSpPr>
              <a:stCxn id="962" idx="0"/>
              <a:endCxn id="958" idx="2"/>
            </p:cNvCxnSpPr>
            <p:nvPr/>
          </p:nvCxnSpPr>
          <p:spPr>
            <a:xfrm rot="10800000">
              <a:off x="8593334" y="4042979"/>
              <a:ext cx="0" cy="316800"/>
            </a:xfrm>
            <a:prstGeom prst="straightConnector1">
              <a:avLst/>
            </a:prstGeom>
            <a:noFill/>
            <a:ln cap="flat" cmpd="sng" w="19050">
              <a:solidFill>
                <a:srgbClr val="57C3FF"/>
              </a:solidFill>
              <a:prstDash val="solid"/>
              <a:round/>
              <a:headEnd len="med" w="med" type="stealth"/>
              <a:tailEnd len="sm" w="sm" type="none"/>
            </a:ln>
          </p:spPr>
        </p:cxnSp>
        <p:cxnSp>
          <p:nvCxnSpPr>
            <p:cNvPr id="964" name="Google Shape;964;p37"/>
            <p:cNvCxnSpPr>
              <a:stCxn id="960" idx="0"/>
              <a:endCxn id="962" idx="2"/>
            </p:cNvCxnSpPr>
            <p:nvPr/>
          </p:nvCxnSpPr>
          <p:spPr>
            <a:xfrm rot="10800000">
              <a:off x="8593231" y="5015982"/>
              <a:ext cx="2700" cy="333300"/>
            </a:xfrm>
            <a:prstGeom prst="straightConnector1">
              <a:avLst/>
            </a:prstGeom>
            <a:noFill/>
            <a:ln cap="flat" cmpd="sng" w="19050">
              <a:solidFill>
                <a:srgbClr val="57C3FF"/>
              </a:solidFill>
              <a:prstDash val="solid"/>
              <a:round/>
              <a:headEnd len="med" w="med" type="stealth"/>
              <a:tailEnd len="sm" w="sm" type="none"/>
            </a:ln>
          </p:spPr>
        </p:cxnSp>
        <p:sp>
          <p:nvSpPr>
            <p:cNvPr id="965" name="Google Shape;965;p37"/>
            <p:cNvSpPr/>
            <p:nvPr/>
          </p:nvSpPr>
          <p:spPr>
            <a:xfrm>
              <a:off x="7632127" y="4982089"/>
              <a:ext cx="811289" cy="33328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1100" cap="none" strike="noStrike">
                  <a:solidFill>
                    <a:srgbClr val="000000"/>
                  </a:solidFill>
                  <a:latin typeface="Times New Roman"/>
                  <a:ea typeface="Times New Roman"/>
                  <a:cs typeface="Times New Roman"/>
                  <a:sym typeface="Times New Roman"/>
                </a:rPr>
                <a:t>Yes</a:t>
              </a:r>
              <a:endParaRPr sz="1100">
                <a:solidFill>
                  <a:schemeClr val="dk1"/>
                </a:solidFill>
                <a:latin typeface="Arial"/>
                <a:ea typeface="Arial"/>
                <a:cs typeface="Arial"/>
                <a:sym typeface="Arial"/>
              </a:endParaRPr>
            </a:p>
          </p:txBody>
        </p:sp>
        <p:cxnSp>
          <p:nvCxnSpPr>
            <p:cNvPr id="966" name="Google Shape;966;p37"/>
            <p:cNvCxnSpPr>
              <a:endCxn id="960" idx="2"/>
            </p:cNvCxnSpPr>
            <p:nvPr/>
          </p:nvCxnSpPr>
          <p:spPr>
            <a:xfrm flipH="1" rot="10800000">
              <a:off x="8593231" y="5846656"/>
              <a:ext cx="2700" cy="462300"/>
            </a:xfrm>
            <a:prstGeom prst="straightConnector1">
              <a:avLst/>
            </a:prstGeom>
            <a:noFill/>
            <a:ln cap="flat" cmpd="sng" w="19050">
              <a:solidFill>
                <a:srgbClr val="57C3FF"/>
              </a:solidFill>
              <a:prstDash val="solid"/>
              <a:round/>
              <a:headEnd len="med" w="med" type="stealth"/>
              <a:tailEnd len="sm" w="sm" type="none"/>
            </a:ln>
          </p:spPr>
        </p:cxnSp>
        <p:sp>
          <p:nvSpPr>
            <p:cNvPr id="967" name="Google Shape;967;p37"/>
            <p:cNvSpPr/>
            <p:nvPr/>
          </p:nvSpPr>
          <p:spPr>
            <a:xfrm>
              <a:off x="7986603" y="6247179"/>
              <a:ext cx="1218656" cy="36766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1100" cap="none" strike="noStrike">
                  <a:solidFill>
                    <a:srgbClr val="000000"/>
                  </a:solidFill>
                  <a:latin typeface="Times New Roman"/>
                  <a:ea typeface="Times New Roman"/>
                  <a:cs typeface="Times New Roman"/>
                  <a:sym typeface="Times New Roman"/>
                </a:rPr>
                <a:t>End</a:t>
              </a:r>
              <a:endParaRPr sz="1100">
                <a:solidFill>
                  <a:schemeClr val="dk1"/>
                </a:solidFill>
                <a:latin typeface="Arial"/>
                <a:ea typeface="Arial"/>
                <a:cs typeface="Arial"/>
                <a:sym typeface="Arial"/>
              </a:endParaRPr>
            </a:p>
          </p:txBody>
        </p:sp>
        <p:cxnSp>
          <p:nvCxnSpPr>
            <p:cNvPr id="968" name="Google Shape;968;p37"/>
            <p:cNvCxnSpPr>
              <a:endCxn id="962" idx="3"/>
            </p:cNvCxnSpPr>
            <p:nvPr/>
          </p:nvCxnSpPr>
          <p:spPr>
            <a:xfrm flipH="1" rot="10800000">
              <a:off x="8611239" y="4687890"/>
              <a:ext cx="1399500" cy="1389900"/>
            </a:xfrm>
            <a:prstGeom prst="bentConnector3">
              <a:avLst>
                <a:gd fmla="val 157974" name="adj1"/>
              </a:avLst>
            </a:prstGeom>
            <a:noFill/>
            <a:ln cap="flat" cmpd="sng" w="19050">
              <a:solidFill>
                <a:srgbClr val="57C3FF"/>
              </a:solidFill>
              <a:prstDash val="solid"/>
              <a:round/>
              <a:headEnd len="med" w="med" type="stealth"/>
              <a:tailEnd len="sm" w="sm" type="none"/>
            </a:ln>
          </p:spPr>
        </p:cxnSp>
        <p:sp>
          <p:nvSpPr>
            <p:cNvPr id="969" name="Google Shape;969;p37"/>
            <p:cNvSpPr/>
            <p:nvPr/>
          </p:nvSpPr>
          <p:spPr>
            <a:xfrm>
              <a:off x="9912572" y="4298745"/>
              <a:ext cx="568579" cy="364725"/>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1100" cap="none" strike="noStrike">
                  <a:solidFill>
                    <a:srgbClr val="000000"/>
                  </a:solidFill>
                  <a:latin typeface="Times New Roman"/>
                  <a:ea typeface="Times New Roman"/>
                  <a:cs typeface="Times New Roman"/>
                  <a:sym typeface="Times New Roman"/>
                </a:rPr>
                <a:t>No</a:t>
              </a:r>
              <a:endParaRPr sz="1100">
                <a:solidFill>
                  <a:schemeClr val="dk1"/>
                </a:solidFill>
                <a:latin typeface="Arial"/>
                <a:ea typeface="Arial"/>
                <a:cs typeface="Arial"/>
                <a:sym typeface="Arial"/>
              </a:endParaRPr>
            </a:p>
          </p:txBody>
        </p:sp>
        <p:sp>
          <p:nvSpPr>
            <p:cNvPr id="970" name="Google Shape;970;p37"/>
            <p:cNvSpPr/>
            <p:nvPr/>
          </p:nvSpPr>
          <p:spPr>
            <a:xfrm>
              <a:off x="4690771" y="5833902"/>
              <a:ext cx="1218656" cy="314865"/>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1050" cap="none" strike="noStrike">
                  <a:solidFill>
                    <a:srgbClr val="000000"/>
                  </a:solidFill>
                  <a:latin typeface="Times New Roman"/>
                  <a:ea typeface="Times New Roman"/>
                  <a:cs typeface="Times New Roman"/>
                  <a:sym typeface="Times New Roman"/>
                </a:rPr>
                <a:t>Unified callback</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4"/>
          <p:cNvSpPr txBox="1"/>
          <p:nvPr/>
        </p:nvSpPr>
        <p:spPr>
          <a:xfrm>
            <a:off x="2306638" y="2057400"/>
            <a:ext cx="1435100" cy="2755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6600" u="none" cap="none" strike="noStrike">
                <a:solidFill>
                  <a:srgbClr val="1CADE4"/>
                </a:solidFill>
                <a:latin typeface="Times New Roman"/>
                <a:ea typeface="Times New Roman"/>
                <a:cs typeface="Times New Roman"/>
                <a:sym typeface="Times New Roman"/>
              </a:rPr>
              <a:t> </a:t>
            </a:r>
            <a:endParaRPr/>
          </a:p>
        </p:txBody>
      </p:sp>
      <p:sp>
        <p:nvSpPr>
          <p:cNvPr id="63" name="Google Shape;63;p4"/>
          <p:cNvSpPr txBox="1"/>
          <p:nvPr/>
        </p:nvSpPr>
        <p:spPr>
          <a:xfrm>
            <a:off x="488559" y="3109782"/>
            <a:ext cx="3697807" cy="5796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200" u="none" cap="none" strike="noStrike">
                <a:solidFill>
                  <a:srgbClr val="DDDDDD"/>
                </a:solidFill>
                <a:latin typeface="Times New Roman"/>
                <a:ea typeface="Times New Roman"/>
                <a:cs typeface="Times New Roman"/>
                <a:sym typeface="Times New Roman"/>
              </a:rPr>
              <a:t>CONTENTS</a:t>
            </a:r>
            <a:endParaRPr b="0" i="0" sz="3200" u="none" cap="none" strike="noStrike">
              <a:solidFill>
                <a:srgbClr val="DDDDDD"/>
              </a:solidFill>
              <a:latin typeface="Arial"/>
              <a:ea typeface="Arial"/>
              <a:cs typeface="Arial"/>
              <a:sym typeface="Arial"/>
            </a:endParaRPr>
          </a:p>
        </p:txBody>
      </p:sp>
      <p:sp>
        <p:nvSpPr>
          <p:cNvPr id="64" name="Google Shape;64;p4"/>
          <p:cNvSpPr/>
          <p:nvPr/>
        </p:nvSpPr>
        <p:spPr>
          <a:xfrm>
            <a:off x="5015880" y="2204864"/>
            <a:ext cx="6668096" cy="638175"/>
          </a:xfrm>
          <a:prstGeom prst="rect">
            <a:avLst/>
          </a:prstGeom>
          <a:noFill/>
          <a:ln cap="flat" cmpd="sng" w="9525">
            <a:solidFill>
              <a:srgbClr val="01ACF1"/>
            </a:solidFill>
            <a:prstDash val="solid"/>
            <a:round/>
            <a:headEnd len="sm" w="sm" type="none"/>
            <a:tailEnd len="sm" w="sm" type="none"/>
          </a:ln>
        </p:spPr>
        <p:txBody>
          <a:bodyPr anchorCtr="0" anchor="ctr" bIns="0" lIns="180000" spcFirstLastPara="1" rIns="0" wrap="square" tIns="0">
            <a:normAutofit/>
          </a:bodyPr>
          <a:lstStyle/>
          <a:p>
            <a:pPr indent="0" lvl="0" marL="0" marR="0" rtl="0" algn="l">
              <a:spcBef>
                <a:spcPts val="0"/>
              </a:spcBef>
              <a:spcAft>
                <a:spcPts val="0"/>
              </a:spcAft>
              <a:buNone/>
            </a:pPr>
            <a:r>
              <a:rPr b="1" i="0" lang="en-US" sz="2340" u="none" cap="none" strike="noStrike">
                <a:solidFill>
                  <a:srgbClr val="00B0F0"/>
                </a:solidFill>
                <a:latin typeface="Times New Roman"/>
                <a:ea typeface="Times New Roman"/>
                <a:cs typeface="Times New Roman"/>
                <a:sym typeface="Times New Roman"/>
              </a:rPr>
              <a:t>Section 1. Overview of Video Industry</a:t>
            </a:r>
            <a:endParaRPr/>
          </a:p>
        </p:txBody>
      </p:sp>
      <p:sp>
        <p:nvSpPr>
          <p:cNvPr id="65" name="Google Shape;65;p4"/>
          <p:cNvSpPr/>
          <p:nvPr/>
        </p:nvSpPr>
        <p:spPr>
          <a:xfrm>
            <a:off x="4950792" y="2204864"/>
            <a:ext cx="88678" cy="638175"/>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2400">
              <a:solidFill>
                <a:srgbClr val="1482AB"/>
              </a:solidFill>
              <a:latin typeface="Arial"/>
              <a:ea typeface="Arial"/>
              <a:cs typeface="Arial"/>
              <a:sym typeface="Arial"/>
            </a:endParaRPr>
          </a:p>
        </p:txBody>
      </p:sp>
      <p:grpSp>
        <p:nvGrpSpPr>
          <p:cNvPr id="66" name="Google Shape;66;p4"/>
          <p:cNvGrpSpPr/>
          <p:nvPr/>
        </p:nvGrpSpPr>
        <p:grpSpPr>
          <a:xfrm>
            <a:off x="4950791" y="2952712"/>
            <a:ext cx="6752649" cy="2060464"/>
            <a:chOff x="0" y="0"/>
            <a:chExt cx="6752649" cy="2060464"/>
          </a:xfrm>
        </p:grpSpPr>
        <p:cxnSp>
          <p:nvCxnSpPr>
            <p:cNvPr id="67" name="Google Shape;67;p4"/>
            <p:cNvCxnSpPr/>
            <p:nvPr/>
          </p:nvCxnSpPr>
          <p:spPr>
            <a:xfrm>
              <a:off x="0" y="0"/>
              <a:ext cx="6752649" cy="0"/>
            </a:xfrm>
            <a:prstGeom prst="straightConnector1">
              <a:avLst/>
            </a:prstGeom>
            <a:solidFill>
              <a:srgbClr val="19ACE4"/>
            </a:solidFill>
            <a:ln cap="flat" cmpd="sng" w="25400">
              <a:solidFill>
                <a:srgbClr val="19ACE4"/>
              </a:solidFill>
              <a:prstDash val="solid"/>
              <a:round/>
              <a:headEnd len="sm" w="sm" type="none"/>
              <a:tailEnd len="sm" w="sm" type="none"/>
            </a:ln>
          </p:spPr>
        </p:cxnSp>
        <p:sp>
          <p:nvSpPr>
            <p:cNvPr id="68" name="Google Shape;68;p4"/>
            <p:cNvSpPr/>
            <p:nvPr/>
          </p:nvSpPr>
          <p:spPr>
            <a:xfrm>
              <a:off x="0" y="0"/>
              <a:ext cx="500839" cy="206046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4"/>
            <p:cNvSpPr txBox="1"/>
            <p:nvPr/>
          </p:nvSpPr>
          <p:spPr>
            <a:xfrm>
              <a:off x="0" y="0"/>
              <a:ext cx="500839" cy="2060464"/>
            </a:xfrm>
            <a:prstGeom prst="rect">
              <a:avLst/>
            </a:prstGeom>
            <a:noFill/>
            <a:ln>
              <a:noFill/>
            </a:ln>
          </p:spPr>
          <p:txBody>
            <a:bodyPr anchorCtr="0" anchor="t" bIns="83800" lIns="83800" spcFirstLastPara="1" rIns="83800" wrap="square" tIns="83800">
              <a:noAutofit/>
            </a:bodyPr>
            <a:lstStyle/>
            <a:p>
              <a:pPr indent="0" lvl="0" marL="0" marR="0" rtl="0" algn="l">
                <a:lnSpc>
                  <a:spcPct val="90000"/>
                </a:lnSpc>
                <a:spcBef>
                  <a:spcPts val="0"/>
                </a:spcBef>
                <a:spcAft>
                  <a:spcPts val="0"/>
                </a:spcAft>
                <a:buClr>
                  <a:srgbClr val="FFFFFF"/>
                </a:buClr>
                <a:buSzPts val="2200"/>
                <a:buFont typeface="Arial"/>
                <a:buNone/>
              </a:pPr>
              <a:r>
                <a:rPr b="1" lang="en-US" sz="2200">
                  <a:solidFill>
                    <a:srgbClr val="FFFFFF"/>
                  </a:solidFill>
                  <a:latin typeface="Arial"/>
                  <a:ea typeface="Arial"/>
                  <a:cs typeface="Arial"/>
                  <a:sym typeface="Arial"/>
                </a:rPr>
                <a:t> </a:t>
              </a:r>
              <a:endParaRPr b="1" sz="2200">
                <a:solidFill>
                  <a:srgbClr val="FFFFFF"/>
                </a:solidFill>
                <a:latin typeface="Arial"/>
                <a:ea typeface="Arial"/>
                <a:cs typeface="Arial"/>
                <a:sym typeface="Arial"/>
              </a:endParaRPr>
            </a:p>
          </p:txBody>
        </p:sp>
        <p:sp>
          <p:nvSpPr>
            <p:cNvPr id="70" name="Google Shape;70;p4"/>
            <p:cNvSpPr/>
            <p:nvPr/>
          </p:nvSpPr>
          <p:spPr>
            <a:xfrm>
              <a:off x="578191" y="32194"/>
              <a:ext cx="6038906" cy="64389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4"/>
            <p:cNvSpPr txBox="1"/>
            <p:nvPr/>
          </p:nvSpPr>
          <p:spPr>
            <a:xfrm>
              <a:off x="578191" y="32194"/>
              <a:ext cx="6038906" cy="643894"/>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rgbClr val="01ACF1"/>
                </a:buClr>
                <a:buSzPts val="2200"/>
                <a:buFont typeface="Times New Roman"/>
                <a:buNone/>
              </a:pPr>
              <a:r>
                <a:rPr b="0" i="0" lang="en-US" sz="2200" cap="none" strike="noStrike">
                  <a:solidFill>
                    <a:srgbClr val="01ACF1"/>
                  </a:solidFill>
                  <a:latin typeface="Times New Roman"/>
                  <a:ea typeface="Times New Roman"/>
                  <a:cs typeface="Times New Roman"/>
                  <a:sym typeface="Times New Roman"/>
                </a:rPr>
                <a:t>1.1 Video industry scenario classification</a:t>
              </a:r>
              <a:endParaRPr b="0" sz="2200">
                <a:solidFill>
                  <a:srgbClr val="01ACF1"/>
                </a:solidFill>
                <a:latin typeface="Arial"/>
                <a:ea typeface="Arial"/>
                <a:cs typeface="Arial"/>
                <a:sym typeface="Arial"/>
              </a:endParaRPr>
            </a:p>
          </p:txBody>
        </p:sp>
        <p:cxnSp>
          <p:nvCxnSpPr>
            <p:cNvPr id="72" name="Google Shape;72;p4"/>
            <p:cNvCxnSpPr/>
            <p:nvPr/>
          </p:nvCxnSpPr>
          <p:spPr>
            <a:xfrm>
              <a:off x="500839" y="676089"/>
              <a:ext cx="4125446" cy="0"/>
            </a:xfrm>
            <a:prstGeom prst="straightConnector1">
              <a:avLst/>
            </a:prstGeom>
            <a:solidFill>
              <a:srgbClr val="19ACE4"/>
            </a:solidFill>
            <a:ln cap="flat" cmpd="sng" w="25400">
              <a:solidFill>
                <a:srgbClr val="BADBF2"/>
              </a:solidFill>
              <a:prstDash val="solid"/>
              <a:round/>
              <a:headEnd len="sm" w="sm" type="none"/>
              <a:tailEnd len="sm" w="sm" type="none"/>
            </a:ln>
          </p:spPr>
        </p:cxnSp>
        <p:sp>
          <p:nvSpPr>
            <p:cNvPr id="73" name="Google Shape;73;p4"/>
            <p:cNvSpPr/>
            <p:nvPr/>
          </p:nvSpPr>
          <p:spPr>
            <a:xfrm>
              <a:off x="578191" y="708284"/>
              <a:ext cx="4889895" cy="64389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4"/>
            <p:cNvSpPr txBox="1"/>
            <p:nvPr/>
          </p:nvSpPr>
          <p:spPr>
            <a:xfrm>
              <a:off x="578191" y="708284"/>
              <a:ext cx="4889895" cy="643894"/>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rgbClr val="01ACF1"/>
                </a:buClr>
                <a:buSzPts val="2200"/>
                <a:buFont typeface="Times New Roman"/>
                <a:buNone/>
              </a:pPr>
              <a:r>
                <a:rPr b="0" i="0" lang="en-US" sz="2200" cap="none" strike="noStrike">
                  <a:solidFill>
                    <a:srgbClr val="01ACF1"/>
                  </a:solidFill>
                  <a:latin typeface="Times New Roman"/>
                  <a:ea typeface="Times New Roman"/>
                  <a:cs typeface="Times New Roman"/>
                  <a:sym typeface="Times New Roman"/>
                </a:rPr>
                <a:t>1.2 Challenges faced by video industry</a:t>
              </a:r>
              <a:endParaRPr b="0" sz="2200">
                <a:solidFill>
                  <a:srgbClr val="01ACF1"/>
                </a:solidFill>
                <a:latin typeface="Arial"/>
                <a:ea typeface="Arial"/>
                <a:cs typeface="Arial"/>
                <a:sym typeface="Arial"/>
              </a:endParaRPr>
            </a:p>
          </p:txBody>
        </p:sp>
        <p:cxnSp>
          <p:nvCxnSpPr>
            <p:cNvPr id="75" name="Google Shape;75;p4"/>
            <p:cNvCxnSpPr/>
            <p:nvPr/>
          </p:nvCxnSpPr>
          <p:spPr>
            <a:xfrm>
              <a:off x="500839" y="1352179"/>
              <a:ext cx="4125446" cy="0"/>
            </a:xfrm>
            <a:prstGeom prst="straightConnector1">
              <a:avLst/>
            </a:prstGeom>
            <a:solidFill>
              <a:srgbClr val="19ACE4"/>
            </a:solidFill>
            <a:ln cap="flat" cmpd="sng" w="25400">
              <a:solidFill>
                <a:srgbClr val="BADBF2"/>
              </a:solidFill>
              <a:prstDash val="solid"/>
              <a:round/>
              <a:headEnd len="sm" w="sm" type="none"/>
              <a:tailEnd len="sm" w="sm" type="none"/>
            </a:ln>
          </p:spPr>
        </p:cxnSp>
        <p:sp>
          <p:nvSpPr>
            <p:cNvPr id="76" name="Google Shape;76;p4"/>
            <p:cNvSpPr/>
            <p:nvPr/>
          </p:nvSpPr>
          <p:spPr>
            <a:xfrm>
              <a:off x="578191" y="1384374"/>
              <a:ext cx="6169700" cy="64389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4"/>
            <p:cNvSpPr txBox="1"/>
            <p:nvPr/>
          </p:nvSpPr>
          <p:spPr>
            <a:xfrm>
              <a:off x="578191" y="1384374"/>
              <a:ext cx="6169700" cy="643894"/>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rgbClr val="01ACF1"/>
                </a:buClr>
                <a:buSzPts val="2200"/>
                <a:buFont typeface="Times New Roman"/>
                <a:buNone/>
              </a:pPr>
              <a:r>
                <a:rPr b="0" i="0" lang="en-US" sz="2200" cap="none" strike="noStrike">
                  <a:solidFill>
                    <a:srgbClr val="01ACF1"/>
                  </a:solidFill>
                  <a:latin typeface="Times New Roman"/>
                  <a:ea typeface="Times New Roman"/>
                  <a:cs typeface="Times New Roman"/>
                  <a:sym typeface="Times New Roman"/>
                </a:rPr>
                <a:t>1.3 Tencent Cloud solutions for video industry</a:t>
              </a:r>
              <a:endParaRPr b="0" sz="2200">
                <a:solidFill>
                  <a:srgbClr val="01ACF1"/>
                </a:solidFill>
                <a:latin typeface="Arial"/>
                <a:ea typeface="Arial"/>
                <a:cs typeface="Arial"/>
                <a:sym typeface="Arial"/>
              </a:endParaRPr>
            </a:p>
          </p:txBody>
        </p:sp>
        <p:cxnSp>
          <p:nvCxnSpPr>
            <p:cNvPr id="78" name="Google Shape;78;p4"/>
            <p:cNvCxnSpPr/>
            <p:nvPr/>
          </p:nvCxnSpPr>
          <p:spPr>
            <a:xfrm>
              <a:off x="500839" y="2028269"/>
              <a:ext cx="4125446" cy="0"/>
            </a:xfrm>
            <a:prstGeom prst="straightConnector1">
              <a:avLst/>
            </a:prstGeom>
            <a:solidFill>
              <a:srgbClr val="19ACE4"/>
            </a:solidFill>
            <a:ln cap="flat" cmpd="sng" w="25400">
              <a:solidFill>
                <a:srgbClr val="BADBF2"/>
              </a:solidFill>
              <a:prstDash val="solid"/>
              <a:round/>
              <a:headEnd len="sm" w="sm" type="none"/>
              <a:tailEnd len="sm" w="sm" type="none"/>
            </a:ln>
          </p:spPr>
        </p:cxn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38"/>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3.2 Tencent Cloud VOD solutions (continued)</a:t>
            </a:r>
            <a:endParaRPr/>
          </a:p>
        </p:txBody>
      </p:sp>
      <p:sp>
        <p:nvSpPr>
          <p:cNvPr id="976" name="Google Shape;976;p38"/>
          <p:cNvSpPr txBox="1"/>
          <p:nvPr>
            <p:ph idx="1" type="body"/>
          </p:nvPr>
        </p:nvSpPr>
        <p:spPr>
          <a:xfrm>
            <a:off x="838201" y="1136946"/>
            <a:ext cx="1101843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00000"/>
              </a:lnSpc>
              <a:spcBef>
                <a:spcPts val="0"/>
              </a:spcBef>
              <a:spcAft>
                <a:spcPts val="0"/>
              </a:spcAft>
              <a:buSzPts val="2400"/>
              <a:buChar char="●"/>
            </a:pPr>
            <a:r>
              <a:rPr b="0" i="0" lang="en-US" sz="2400" cap="none" strike="noStrike">
                <a:solidFill>
                  <a:srgbClr val="000000"/>
                </a:solidFill>
                <a:latin typeface="Times New Roman"/>
                <a:ea typeface="Times New Roman"/>
                <a:cs typeface="Times New Roman"/>
                <a:sym typeface="Times New Roman"/>
              </a:rPr>
              <a:t>Other scenarios: origin server migration</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Business scenarios: migration from other clouds to Tencent Cloud and initial business launch</a:t>
            </a:r>
            <a:endParaRPr/>
          </a:p>
          <a:p>
            <a:pPr indent="-355591" lvl="1" marL="836063" rtl="0" algn="l">
              <a:lnSpc>
                <a:spcPct val="10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Main features: multiple migration modes (upload from server, pull from URL, and disk replication)</a:t>
            </a:r>
            <a:endParaRPr/>
          </a:p>
          <a:p>
            <a:pPr indent="0" lvl="1" marL="480471" rtl="0" algn="l">
              <a:lnSpc>
                <a:spcPct val="100000"/>
              </a:lnSpc>
              <a:spcBef>
                <a:spcPts val="500"/>
              </a:spcBef>
              <a:spcAft>
                <a:spcPts val="0"/>
              </a:spcAft>
              <a:buSzPts val="2000"/>
              <a:buNone/>
            </a:pPr>
            <a:r>
              <a:t/>
            </a:r>
            <a:endParaRPr/>
          </a:p>
          <a:p>
            <a:pPr indent="-328071" lvl="0" marL="480471" rtl="0" algn="l">
              <a:lnSpc>
                <a:spcPct val="100000"/>
              </a:lnSpc>
              <a:spcBef>
                <a:spcPts val="0"/>
              </a:spcBef>
              <a:spcAft>
                <a:spcPts val="0"/>
              </a:spcAft>
              <a:buSzPts val="2400"/>
              <a:buNone/>
            </a:pPr>
            <a:r>
              <a:t/>
            </a:r>
            <a:endParaRPr/>
          </a:p>
          <a:p>
            <a:pPr indent="0" lvl="0" marL="0" rtl="0" algn="l">
              <a:lnSpc>
                <a:spcPct val="100000"/>
              </a:lnSpc>
              <a:spcBef>
                <a:spcPts val="0"/>
              </a:spcBef>
              <a:spcAft>
                <a:spcPts val="0"/>
              </a:spcAft>
              <a:buSzPts val="2400"/>
              <a:buNone/>
            </a:pPr>
            <a:r>
              <a:t/>
            </a:r>
            <a:endParaRPr/>
          </a:p>
          <a:p>
            <a:pPr indent="-228591" lvl="1" marL="836063" rtl="0" algn="l">
              <a:lnSpc>
                <a:spcPct val="100000"/>
              </a:lnSpc>
              <a:spcBef>
                <a:spcPts val="500"/>
              </a:spcBef>
              <a:spcAft>
                <a:spcPts val="0"/>
              </a:spcAft>
              <a:buSzPts val="2000"/>
              <a:buNone/>
            </a:pPr>
            <a:r>
              <a:t/>
            </a:r>
            <a:endParaRPr/>
          </a:p>
          <a:p>
            <a:pPr indent="0" lvl="0" marL="0" rtl="0" algn="l">
              <a:lnSpc>
                <a:spcPct val="100000"/>
              </a:lnSpc>
              <a:spcBef>
                <a:spcPts val="0"/>
              </a:spcBef>
              <a:spcAft>
                <a:spcPts val="0"/>
              </a:spcAft>
              <a:buSzPts val="2400"/>
              <a:buNone/>
            </a:pPr>
            <a:r>
              <a:t/>
            </a:r>
            <a:endParaRPr/>
          </a:p>
        </p:txBody>
      </p:sp>
      <p:grpSp>
        <p:nvGrpSpPr>
          <p:cNvPr id="977" name="Google Shape;977;p38"/>
          <p:cNvGrpSpPr/>
          <p:nvPr/>
        </p:nvGrpSpPr>
        <p:grpSpPr>
          <a:xfrm>
            <a:off x="335361" y="2426256"/>
            <a:ext cx="11318505" cy="4113606"/>
            <a:chOff x="-29884" y="2319038"/>
            <a:chExt cx="11318505" cy="4113606"/>
          </a:xfrm>
        </p:grpSpPr>
        <p:sp>
          <p:nvSpPr>
            <p:cNvPr id="978" name="Google Shape;978;p38"/>
            <p:cNvSpPr/>
            <p:nvPr/>
          </p:nvSpPr>
          <p:spPr>
            <a:xfrm>
              <a:off x="980422" y="4548486"/>
              <a:ext cx="1897996" cy="598626"/>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VOD API</a:t>
              </a:r>
              <a:endParaRPr sz="1600">
                <a:solidFill>
                  <a:schemeClr val="dk1"/>
                </a:solidFill>
                <a:latin typeface="Arial"/>
                <a:ea typeface="Arial"/>
                <a:cs typeface="Arial"/>
                <a:sym typeface="Arial"/>
              </a:endParaRPr>
            </a:p>
          </p:txBody>
        </p:sp>
        <p:sp>
          <p:nvSpPr>
            <p:cNvPr id="979" name="Google Shape;979;p38"/>
            <p:cNvSpPr/>
            <p:nvPr/>
          </p:nvSpPr>
          <p:spPr>
            <a:xfrm>
              <a:off x="-29884" y="3902843"/>
              <a:ext cx="2133672" cy="574419"/>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SDK for upload from server</a:t>
              </a:r>
              <a:endParaRPr/>
            </a:p>
            <a:p>
              <a:pPr indent="0" lvl="0" marL="0" marR="0" rtl="0" algn="ctr">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Public network/leased line (recommended)</a:t>
              </a:r>
              <a:endParaRPr/>
            </a:p>
          </p:txBody>
        </p:sp>
        <p:sp>
          <p:nvSpPr>
            <p:cNvPr id="980" name="Google Shape;980;p38"/>
            <p:cNvSpPr/>
            <p:nvPr/>
          </p:nvSpPr>
          <p:spPr>
            <a:xfrm>
              <a:off x="980422" y="3284160"/>
              <a:ext cx="1897996" cy="598626"/>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Developer backend</a:t>
              </a:r>
              <a:endParaRPr sz="1600">
                <a:solidFill>
                  <a:schemeClr val="dk1"/>
                </a:solidFill>
                <a:latin typeface="Arial"/>
                <a:ea typeface="Arial"/>
                <a:cs typeface="Arial"/>
                <a:sym typeface="Arial"/>
              </a:endParaRPr>
            </a:p>
          </p:txBody>
        </p:sp>
        <p:pic>
          <p:nvPicPr>
            <p:cNvPr id="981" name="Google Shape;981;p38"/>
            <p:cNvPicPr preferRelativeResize="0"/>
            <p:nvPr/>
          </p:nvPicPr>
          <p:blipFill rotWithShape="1">
            <a:blip r:embed="rId3">
              <a:alphaModFix/>
            </a:blip>
            <a:srcRect b="0" l="0" r="0" t="0"/>
            <a:stretch/>
          </p:blipFill>
          <p:spPr>
            <a:xfrm>
              <a:off x="2299596" y="3356816"/>
              <a:ext cx="453660" cy="453660"/>
            </a:xfrm>
            <a:prstGeom prst="rect">
              <a:avLst/>
            </a:prstGeom>
            <a:noFill/>
            <a:ln>
              <a:noFill/>
            </a:ln>
          </p:spPr>
        </p:pic>
        <p:pic>
          <p:nvPicPr>
            <p:cNvPr id="982" name="Google Shape;982;p38"/>
            <p:cNvPicPr preferRelativeResize="0"/>
            <p:nvPr/>
          </p:nvPicPr>
          <p:blipFill rotWithShape="1">
            <a:blip r:embed="rId4">
              <a:alphaModFix/>
            </a:blip>
            <a:srcRect b="0" l="0" r="0" t="0"/>
            <a:stretch/>
          </p:blipFill>
          <p:spPr>
            <a:xfrm>
              <a:off x="2286769" y="4569255"/>
              <a:ext cx="544889" cy="544889"/>
            </a:xfrm>
            <a:prstGeom prst="rect">
              <a:avLst/>
            </a:prstGeom>
            <a:noFill/>
            <a:ln>
              <a:noFill/>
            </a:ln>
          </p:spPr>
        </p:pic>
        <p:pic>
          <p:nvPicPr>
            <p:cNvPr id="983" name="Google Shape;983;p38"/>
            <p:cNvPicPr preferRelativeResize="0"/>
            <p:nvPr/>
          </p:nvPicPr>
          <p:blipFill rotWithShape="1">
            <a:blip r:embed="rId5">
              <a:alphaModFix/>
            </a:blip>
            <a:srcRect b="0" l="0" r="0" t="0"/>
            <a:stretch/>
          </p:blipFill>
          <p:spPr>
            <a:xfrm>
              <a:off x="2319885" y="5566316"/>
              <a:ext cx="481671" cy="481671"/>
            </a:xfrm>
            <a:prstGeom prst="rect">
              <a:avLst/>
            </a:prstGeom>
            <a:noFill/>
            <a:ln>
              <a:noFill/>
            </a:ln>
          </p:spPr>
        </p:pic>
        <p:cxnSp>
          <p:nvCxnSpPr>
            <p:cNvPr id="984" name="Google Shape;984;p38"/>
            <p:cNvCxnSpPr>
              <a:endCxn id="980" idx="2"/>
            </p:cNvCxnSpPr>
            <p:nvPr/>
          </p:nvCxnSpPr>
          <p:spPr>
            <a:xfrm rot="10800000">
              <a:off x="1929420" y="3882786"/>
              <a:ext cx="0" cy="654000"/>
            </a:xfrm>
            <a:prstGeom prst="straightConnector1">
              <a:avLst/>
            </a:prstGeom>
            <a:noFill/>
            <a:ln cap="flat" cmpd="sng" w="19050">
              <a:solidFill>
                <a:srgbClr val="57C3FF"/>
              </a:solidFill>
              <a:prstDash val="solid"/>
              <a:round/>
              <a:headEnd len="med" w="med" type="stealth"/>
              <a:tailEnd len="sm" w="sm" type="none"/>
            </a:ln>
          </p:spPr>
        </p:cxnSp>
        <p:cxnSp>
          <p:nvCxnSpPr>
            <p:cNvPr id="985" name="Google Shape;985;p38"/>
            <p:cNvCxnSpPr/>
            <p:nvPr/>
          </p:nvCxnSpPr>
          <p:spPr>
            <a:xfrm rot="10800000">
              <a:off x="1929420" y="5142962"/>
              <a:ext cx="1" cy="346089"/>
            </a:xfrm>
            <a:prstGeom prst="straightConnector1">
              <a:avLst/>
            </a:prstGeom>
            <a:noFill/>
            <a:ln cap="flat" cmpd="sng" w="19050">
              <a:solidFill>
                <a:srgbClr val="57C3FF"/>
              </a:solidFill>
              <a:prstDash val="solid"/>
              <a:round/>
              <a:headEnd len="med" w="med" type="stealth"/>
              <a:tailEnd len="sm" w="sm" type="none"/>
            </a:ln>
          </p:spPr>
        </p:cxnSp>
        <p:sp>
          <p:nvSpPr>
            <p:cNvPr id="986" name="Google Shape;986;p38"/>
            <p:cNvSpPr/>
            <p:nvPr/>
          </p:nvSpPr>
          <p:spPr>
            <a:xfrm>
              <a:off x="980422" y="5479945"/>
              <a:ext cx="1897996" cy="598626"/>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Audio/Video storage</a:t>
              </a:r>
              <a:endParaRPr sz="1600">
                <a:solidFill>
                  <a:schemeClr val="dk1"/>
                </a:solidFill>
                <a:latin typeface="Arial"/>
                <a:ea typeface="Arial"/>
                <a:cs typeface="Arial"/>
                <a:sym typeface="Arial"/>
              </a:endParaRPr>
            </a:p>
          </p:txBody>
        </p:sp>
        <p:sp>
          <p:nvSpPr>
            <p:cNvPr id="987" name="Google Shape;987;p38"/>
            <p:cNvSpPr/>
            <p:nvPr/>
          </p:nvSpPr>
          <p:spPr>
            <a:xfrm>
              <a:off x="3846151" y="4548486"/>
              <a:ext cx="1897996" cy="598626"/>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VOD API</a:t>
              </a:r>
              <a:endParaRPr sz="1600">
                <a:solidFill>
                  <a:schemeClr val="dk1"/>
                </a:solidFill>
                <a:latin typeface="Arial"/>
                <a:ea typeface="Arial"/>
                <a:cs typeface="Arial"/>
                <a:sym typeface="Arial"/>
              </a:endParaRPr>
            </a:p>
          </p:txBody>
        </p:sp>
        <p:sp>
          <p:nvSpPr>
            <p:cNvPr id="988" name="Google Shape;988;p38"/>
            <p:cNvSpPr/>
            <p:nvPr/>
          </p:nvSpPr>
          <p:spPr>
            <a:xfrm>
              <a:off x="3861568" y="4043007"/>
              <a:ext cx="948998" cy="289503"/>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URL list</a:t>
              </a:r>
              <a:endParaRPr/>
            </a:p>
          </p:txBody>
        </p:sp>
        <p:pic>
          <p:nvPicPr>
            <p:cNvPr id="989" name="Google Shape;989;p38"/>
            <p:cNvPicPr preferRelativeResize="0"/>
            <p:nvPr/>
          </p:nvPicPr>
          <p:blipFill rotWithShape="1">
            <a:blip r:embed="rId4">
              <a:alphaModFix/>
            </a:blip>
            <a:srcRect b="0" l="0" r="0" t="0"/>
            <a:stretch/>
          </p:blipFill>
          <p:spPr>
            <a:xfrm>
              <a:off x="5152498" y="4569255"/>
              <a:ext cx="544889" cy="544889"/>
            </a:xfrm>
            <a:prstGeom prst="rect">
              <a:avLst/>
            </a:prstGeom>
            <a:noFill/>
            <a:ln cap="flat" cmpd="sng" w="9525">
              <a:solidFill>
                <a:srgbClr val="57C3FF"/>
              </a:solidFill>
              <a:prstDash val="solid"/>
              <a:round/>
              <a:headEnd len="sm" w="sm" type="none"/>
              <a:tailEnd len="sm" w="sm" type="none"/>
            </a:ln>
          </p:spPr>
        </p:pic>
        <p:pic>
          <p:nvPicPr>
            <p:cNvPr id="990" name="Google Shape;990;p38"/>
            <p:cNvPicPr preferRelativeResize="0"/>
            <p:nvPr/>
          </p:nvPicPr>
          <p:blipFill rotWithShape="1">
            <a:blip r:embed="rId5">
              <a:alphaModFix/>
            </a:blip>
            <a:srcRect b="0" l="0" r="0" t="0"/>
            <a:stretch/>
          </p:blipFill>
          <p:spPr>
            <a:xfrm>
              <a:off x="5185614" y="5566316"/>
              <a:ext cx="481671" cy="481671"/>
            </a:xfrm>
            <a:prstGeom prst="rect">
              <a:avLst/>
            </a:prstGeom>
            <a:noFill/>
            <a:ln cap="flat" cmpd="sng" w="9525">
              <a:solidFill>
                <a:srgbClr val="57C3FF"/>
              </a:solidFill>
              <a:prstDash val="solid"/>
              <a:round/>
              <a:headEnd len="sm" w="sm" type="none"/>
              <a:tailEnd len="sm" w="sm" type="none"/>
            </a:ln>
          </p:spPr>
        </p:pic>
        <p:cxnSp>
          <p:nvCxnSpPr>
            <p:cNvPr id="991" name="Google Shape;991;p38"/>
            <p:cNvCxnSpPr/>
            <p:nvPr/>
          </p:nvCxnSpPr>
          <p:spPr>
            <a:xfrm rot="10800000">
              <a:off x="4795149" y="3882786"/>
              <a:ext cx="0" cy="653918"/>
            </a:xfrm>
            <a:prstGeom prst="straightConnector1">
              <a:avLst/>
            </a:prstGeom>
            <a:noFill/>
            <a:ln cap="flat" cmpd="sng" w="19050">
              <a:solidFill>
                <a:srgbClr val="57C3FF"/>
              </a:solidFill>
              <a:prstDash val="solid"/>
              <a:round/>
              <a:headEnd len="med" w="med" type="stealth"/>
              <a:tailEnd len="sm" w="sm" type="none"/>
            </a:ln>
          </p:spPr>
        </p:cxnSp>
        <p:cxnSp>
          <p:nvCxnSpPr>
            <p:cNvPr id="992" name="Google Shape;992;p38"/>
            <p:cNvCxnSpPr/>
            <p:nvPr/>
          </p:nvCxnSpPr>
          <p:spPr>
            <a:xfrm rot="10800000">
              <a:off x="4795149" y="5142962"/>
              <a:ext cx="1" cy="346089"/>
            </a:xfrm>
            <a:prstGeom prst="straightConnector1">
              <a:avLst/>
            </a:prstGeom>
            <a:noFill/>
            <a:ln cap="flat" cmpd="sng" w="19050">
              <a:solidFill>
                <a:srgbClr val="57C3FF"/>
              </a:solidFill>
              <a:prstDash val="solid"/>
              <a:round/>
              <a:headEnd len="med" w="med" type="stealth"/>
              <a:tailEnd len="sm" w="sm" type="none"/>
            </a:ln>
          </p:spPr>
        </p:cxnSp>
        <p:sp>
          <p:nvSpPr>
            <p:cNvPr id="993" name="Google Shape;993;p38"/>
            <p:cNvSpPr/>
            <p:nvPr/>
          </p:nvSpPr>
          <p:spPr>
            <a:xfrm>
              <a:off x="3846152" y="5507839"/>
              <a:ext cx="1897996" cy="598626"/>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Audio/Video storage</a:t>
              </a:r>
              <a:endParaRPr sz="1600">
                <a:solidFill>
                  <a:schemeClr val="dk1"/>
                </a:solidFill>
                <a:latin typeface="Arial"/>
                <a:ea typeface="Arial"/>
                <a:cs typeface="Arial"/>
                <a:sym typeface="Arial"/>
              </a:endParaRPr>
            </a:p>
          </p:txBody>
        </p:sp>
        <p:sp>
          <p:nvSpPr>
            <p:cNvPr id="994" name="Google Shape;994;p38"/>
            <p:cNvSpPr/>
            <p:nvPr/>
          </p:nvSpPr>
          <p:spPr>
            <a:xfrm>
              <a:off x="5569781" y="3008682"/>
              <a:ext cx="2326100" cy="940565"/>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Developer origin server</a:t>
              </a:r>
              <a:endParaRPr/>
            </a:p>
            <a:p>
              <a:pPr indent="0" lvl="0" marL="0" marR="0" rtl="0" algn="l">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other clouds</a:t>
              </a:r>
              <a:endParaRPr sz="1600">
                <a:solidFill>
                  <a:schemeClr val="dk1"/>
                </a:solidFill>
                <a:latin typeface="Arial"/>
                <a:ea typeface="Arial"/>
                <a:cs typeface="Arial"/>
                <a:sym typeface="Arial"/>
              </a:endParaRPr>
            </a:p>
          </p:txBody>
        </p:sp>
        <p:cxnSp>
          <p:nvCxnSpPr>
            <p:cNvPr id="995" name="Google Shape;995;p38"/>
            <p:cNvCxnSpPr/>
            <p:nvPr/>
          </p:nvCxnSpPr>
          <p:spPr>
            <a:xfrm flipH="1" rot="10800000">
              <a:off x="5744147" y="3968035"/>
              <a:ext cx="240068" cy="580451"/>
            </a:xfrm>
            <a:prstGeom prst="straightConnector1">
              <a:avLst/>
            </a:prstGeom>
            <a:noFill/>
            <a:ln cap="flat" cmpd="sng" w="19050">
              <a:solidFill>
                <a:srgbClr val="57C3FF"/>
              </a:solidFill>
              <a:prstDash val="solid"/>
              <a:round/>
              <a:headEnd len="med" w="med" type="stealth"/>
              <a:tailEnd len="sm" w="sm" type="none"/>
            </a:ln>
          </p:spPr>
        </p:cxnSp>
        <p:sp>
          <p:nvSpPr>
            <p:cNvPr id="996" name="Google Shape;996;p38"/>
            <p:cNvSpPr/>
            <p:nvPr/>
          </p:nvSpPr>
          <p:spPr>
            <a:xfrm>
              <a:off x="5881467" y="3994952"/>
              <a:ext cx="2129840" cy="105608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Pull</a:t>
              </a:r>
              <a:endParaRPr sz="1200">
                <a:solidFill>
                  <a:schemeClr val="dk1"/>
                </a:solidFill>
                <a:latin typeface="Arial"/>
                <a:ea typeface="Arial"/>
                <a:cs typeface="Arial"/>
                <a:sym typeface="Arial"/>
              </a:endParaRPr>
            </a:p>
            <a:p>
              <a:pPr indent="0" lvl="0" marL="0" marR="0" rtl="0" algn="l">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Public network/leased line (recommended for origin server)</a:t>
              </a:r>
              <a:endParaRPr/>
            </a:p>
          </p:txBody>
        </p:sp>
        <p:sp>
          <p:nvSpPr>
            <p:cNvPr id="997" name="Google Shape;997;p38"/>
            <p:cNvSpPr/>
            <p:nvPr/>
          </p:nvSpPr>
          <p:spPr>
            <a:xfrm>
              <a:off x="8944890" y="4548486"/>
              <a:ext cx="1897996" cy="598626"/>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VOD API</a:t>
              </a:r>
              <a:endParaRPr sz="1600">
                <a:solidFill>
                  <a:schemeClr val="dk1"/>
                </a:solidFill>
                <a:latin typeface="Arial"/>
                <a:ea typeface="Arial"/>
                <a:cs typeface="Arial"/>
                <a:sym typeface="Arial"/>
              </a:endParaRPr>
            </a:p>
          </p:txBody>
        </p:sp>
        <p:sp>
          <p:nvSpPr>
            <p:cNvPr id="998" name="Google Shape;998;p38"/>
            <p:cNvSpPr/>
            <p:nvPr/>
          </p:nvSpPr>
          <p:spPr>
            <a:xfrm>
              <a:off x="7803163" y="3902843"/>
              <a:ext cx="2090726" cy="574419"/>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r">
                <a:lnSpc>
                  <a:spcPct val="15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SDK for upload from server</a:t>
              </a:r>
              <a:endParaRPr/>
            </a:p>
            <a:p>
              <a:pPr indent="0" lvl="0" marL="0" marR="0" rtl="0" algn="r">
                <a:lnSpc>
                  <a:spcPct val="15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Private network</a:t>
              </a:r>
              <a:endParaRPr/>
            </a:p>
          </p:txBody>
        </p:sp>
        <p:sp>
          <p:nvSpPr>
            <p:cNvPr id="999" name="Google Shape;999;p38"/>
            <p:cNvSpPr/>
            <p:nvPr/>
          </p:nvSpPr>
          <p:spPr>
            <a:xfrm>
              <a:off x="8944890" y="3329073"/>
              <a:ext cx="1897996" cy="598626"/>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CPM instance</a:t>
              </a:r>
              <a:endParaRPr sz="1600">
                <a:solidFill>
                  <a:schemeClr val="dk1"/>
                </a:solidFill>
                <a:latin typeface="Arial"/>
                <a:ea typeface="Arial"/>
                <a:cs typeface="Arial"/>
                <a:sym typeface="Arial"/>
              </a:endParaRPr>
            </a:p>
          </p:txBody>
        </p:sp>
        <p:pic>
          <p:nvPicPr>
            <p:cNvPr id="1000" name="Google Shape;1000;p38"/>
            <p:cNvPicPr preferRelativeResize="0"/>
            <p:nvPr/>
          </p:nvPicPr>
          <p:blipFill rotWithShape="1">
            <a:blip r:embed="rId3">
              <a:alphaModFix/>
            </a:blip>
            <a:srcRect b="0" l="0" r="0" t="0"/>
            <a:stretch/>
          </p:blipFill>
          <p:spPr>
            <a:xfrm>
              <a:off x="10834961" y="3368005"/>
              <a:ext cx="453660" cy="453660"/>
            </a:xfrm>
            <a:prstGeom prst="rect">
              <a:avLst/>
            </a:prstGeom>
            <a:noFill/>
            <a:ln>
              <a:noFill/>
            </a:ln>
          </p:spPr>
        </p:pic>
        <p:pic>
          <p:nvPicPr>
            <p:cNvPr id="1001" name="Google Shape;1001;p38"/>
            <p:cNvPicPr preferRelativeResize="0"/>
            <p:nvPr/>
          </p:nvPicPr>
          <p:blipFill rotWithShape="1">
            <a:blip r:embed="rId4">
              <a:alphaModFix/>
            </a:blip>
            <a:srcRect b="0" l="0" r="0" t="0"/>
            <a:stretch/>
          </p:blipFill>
          <p:spPr>
            <a:xfrm>
              <a:off x="10251237" y="4569255"/>
              <a:ext cx="544889" cy="544889"/>
            </a:xfrm>
            <a:prstGeom prst="rect">
              <a:avLst/>
            </a:prstGeom>
            <a:noFill/>
            <a:ln>
              <a:noFill/>
            </a:ln>
          </p:spPr>
        </p:pic>
        <p:pic>
          <p:nvPicPr>
            <p:cNvPr id="1002" name="Google Shape;1002;p38"/>
            <p:cNvPicPr preferRelativeResize="0"/>
            <p:nvPr/>
          </p:nvPicPr>
          <p:blipFill rotWithShape="1">
            <a:blip r:embed="rId5">
              <a:alphaModFix/>
            </a:blip>
            <a:srcRect b="0" l="0" r="0" t="0"/>
            <a:stretch/>
          </p:blipFill>
          <p:spPr>
            <a:xfrm>
              <a:off x="10284353" y="5566316"/>
              <a:ext cx="481671" cy="481671"/>
            </a:xfrm>
            <a:prstGeom prst="rect">
              <a:avLst/>
            </a:prstGeom>
            <a:noFill/>
            <a:ln>
              <a:noFill/>
            </a:ln>
          </p:spPr>
        </p:pic>
        <p:cxnSp>
          <p:nvCxnSpPr>
            <p:cNvPr id="1003" name="Google Shape;1003;p38"/>
            <p:cNvCxnSpPr>
              <a:endCxn id="999" idx="2"/>
            </p:cNvCxnSpPr>
            <p:nvPr/>
          </p:nvCxnSpPr>
          <p:spPr>
            <a:xfrm rot="10800000">
              <a:off x="9893888" y="3927699"/>
              <a:ext cx="0" cy="654000"/>
            </a:xfrm>
            <a:prstGeom prst="straightConnector1">
              <a:avLst/>
            </a:prstGeom>
            <a:noFill/>
            <a:ln cap="flat" cmpd="sng" w="19050">
              <a:solidFill>
                <a:srgbClr val="57C3FF"/>
              </a:solidFill>
              <a:prstDash val="solid"/>
              <a:round/>
              <a:headEnd len="med" w="med" type="stealth"/>
              <a:tailEnd len="sm" w="sm" type="none"/>
            </a:ln>
          </p:spPr>
        </p:cxnSp>
        <p:cxnSp>
          <p:nvCxnSpPr>
            <p:cNvPr id="1004" name="Google Shape;1004;p38"/>
            <p:cNvCxnSpPr/>
            <p:nvPr/>
          </p:nvCxnSpPr>
          <p:spPr>
            <a:xfrm rot="10800000">
              <a:off x="9893888" y="5142962"/>
              <a:ext cx="1" cy="346089"/>
            </a:xfrm>
            <a:prstGeom prst="straightConnector1">
              <a:avLst/>
            </a:prstGeom>
            <a:noFill/>
            <a:ln cap="flat" cmpd="sng" w="19050">
              <a:solidFill>
                <a:srgbClr val="57C3FF"/>
              </a:solidFill>
              <a:prstDash val="solid"/>
              <a:round/>
              <a:headEnd len="med" w="med" type="stealth"/>
              <a:tailEnd len="sm" w="sm" type="none"/>
            </a:ln>
          </p:spPr>
        </p:cxnSp>
        <p:sp>
          <p:nvSpPr>
            <p:cNvPr id="1005" name="Google Shape;1005;p38"/>
            <p:cNvSpPr/>
            <p:nvPr/>
          </p:nvSpPr>
          <p:spPr>
            <a:xfrm>
              <a:off x="8938741" y="5507839"/>
              <a:ext cx="1897996" cy="598626"/>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Audio/Video storage</a:t>
              </a:r>
              <a:endParaRPr sz="1600">
                <a:solidFill>
                  <a:schemeClr val="dk1"/>
                </a:solidFill>
                <a:latin typeface="Arial"/>
                <a:ea typeface="Arial"/>
                <a:cs typeface="Arial"/>
                <a:sym typeface="Arial"/>
              </a:endParaRPr>
            </a:p>
          </p:txBody>
        </p:sp>
        <p:pic>
          <p:nvPicPr>
            <p:cNvPr id="1006" name="Google Shape;1006;p38"/>
            <p:cNvPicPr preferRelativeResize="0"/>
            <p:nvPr/>
          </p:nvPicPr>
          <p:blipFill rotWithShape="1">
            <a:blip r:embed="rId6">
              <a:alphaModFix/>
            </a:blip>
            <a:srcRect b="0" l="0" r="0" t="0"/>
            <a:stretch/>
          </p:blipFill>
          <p:spPr>
            <a:xfrm>
              <a:off x="7265871" y="3488259"/>
              <a:ext cx="454573" cy="454573"/>
            </a:xfrm>
            <a:prstGeom prst="rect">
              <a:avLst/>
            </a:prstGeom>
            <a:noFill/>
            <a:ln>
              <a:noFill/>
            </a:ln>
          </p:spPr>
        </p:pic>
        <p:pic>
          <p:nvPicPr>
            <p:cNvPr id="1007" name="Google Shape;1007;p38"/>
            <p:cNvPicPr preferRelativeResize="0"/>
            <p:nvPr/>
          </p:nvPicPr>
          <p:blipFill rotWithShape="1">
            <a:blip r:embed="rId7">
              <a:alphaModFix/>
            </a:blip>
            <a:srcRect b="0" l="0" r="0" t="0"/>
            <a:stretch/>
          </p:blipFill>
          <p:spPr>
            <a:xfrm>
              <a:off x="10651258" y="2319038"/>
              <a:ext cx="589277" cy="589277"/>
            </a:xfrm>
            <a:prstGeom prst="rect">
              <a:avLst/>
            </a:prstGeom>
            <a:noFill/>
            <a:ln>
              <a:noFill/>
            </a:ln>
          </p:spPr>
        </p:pic>
        <p:sp>
          <p:nvSpPr>
            <p:cNvPr id="1008" name="Google Shape;1008;p38"/>
            <p:cNvSpPr/>
            <p:nvPr/>
          </p:nvSpPr>
          <p:spPr>
            <a:xfrm>
              <a:off x="8793072" y="2335961"/>
              <a:ext cx="2189333" cy="627057"/>
            </a:xfrm>
            <a:prstGeom prst="roundRect">
              <a:avLst>
                <a:gd fmla="val 16667" name="adj"/>
              </a:avLst>
            </a:prstGeom>
            <a:noFill/>
            <a:ln cap="flat" cmpd="sng" w="19050">
              <a:solidFill>
                <a:srgbClr val="57C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600" cap="none" strike="noStrike">
                  <a:solidFill>
                    <a:srgbClr val="000000"/>
                  </a:solidFill>
                  <a:latin typeface="Times New Roman"/>
                  <a:ea typeface="Times New Roman"/>
                  <a:cs typeface="Times New Roman"/>
                  <a:sym typeface="Times New Roman"/>
                </a:rPr>
                <a:t>  External hard disk</a:t>
              </a:r>
              <a:endParaRPr sz="1600">
                <a:solidFill>
                  <a:schemeClr val="dk1"/>
                </a:solidFill>
                <a:latin typeface="Arial"/>
                <a:ea typeface="Arial"/>
                <a:cs typeface="Arial"/>
                <a:sym typeface="Arial"/>
              </a:endParaRPr>
            </a:p>
          </p:txBody>
        </p:sp>
        <p:cxnSp>
          <p:nvCxnSpPr>
            <p:cNvPr id="1009" name="Google Shape;1009;p38"/>
            <p:cNvCxnSpPr/>
            <p:nvPr/>
          </p:nvCxnSpPr>
          <p:spPr>
            <a:xfrm rot="10800000">
              <a:off x="9893889" y="2913973"/>
              <a:ext cx="1" cy="346089"/>
            </a:xfrm>
            <a:prstGeom prst="straightConnector1">
              <a:avLst/>
            </a:prstGeom>
            <a:noFill/>
            <a:ln cap="flat" cmpd="sng" w="19050">
              <a:solidFill>
                <a:srgbClr val="57C3FF"/>
              </a:solidFill>
              <a:prstDash val="solid"/>
              <a:round/>
              <a:headEnd len="med" w="med" type="stealth"/>
              <a:tailEnd len="sm" w="sm" type="none"/>
            </a:ln>
          </p:spPr>
        </p:cxnSp>
        <p:sp>
          <p:nvSpPr>
            <p:cNvPr id="1010" name="Google Shape;1010;p38"/>
            <p:cNvSpPr/>
            <p:nvPr/>
          </p:nvSpPr>
          <p:spPr>
            <a:xfrm>
              <a:off x="9239168" y="2911375"/>
              <a:ext cx="654721" cy="289503"/>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USB</a:t>
              </a:r>
              <a:endParaRPr sz="1200">
                <a:solidFill>
                  <a:schemeClr val="dk1"/>
                </a:solidFill>
                <a:latin typeface="Arial"/>
                <a:ea typeface="Arial"/>
                <a:cs typeface="Arial"/>
                <a:sym typeface="Arial"/>
              </a:endParaRPr>
            </a:p>
          </p:txBody>
        </p:sp>
        <p:sp>
          <p:nvSpPr>
            <p:cNvPr id="1011" name="Google Shape;1011;p38"/>
            <p:cNvSpPr/>
            <p:nvPr/>
          </p:nvSpPr>
          <p:spPr>
            <a:xfrm>
              <a:off x="986572" y="6102315"/>
              <a:ext cx="1897996" cy="326179"/>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Upload from server</a:t>
              </a:r>
              <a:endParaRPr/>
            </a:p>
          </p:txBody>
        </p:sp>
        <p:sp>
          <p:nvSpPr>
            <p:cNvPr id="1012" name="Google Shape;1012;p38"/>
            <p:cNvSpPr/>
            <p:nvPr/>
          </p:nvSpPr>
          <p:spPr>
            <a:xfrm>
              <a:off x="3840003" y="6106465"/>
              <a:ext cx="1897996" cy="326179"/>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Pull from URL</a:t>
              </a:r>
              <a:endParaRPr/>
            </a:p>
          </p:txBody>
        </p:sp>
        <p:sp>
          <p:nvSpPr>
            <p:cNvPr id="1013" name="Google Shape;1013;p38"/>
            <p:cNvSpPr/>
            <p:nvPr/>
          </p:nvSpPr>
          <p:spPr>
            <a:xfrm>
              <a:off x="8944890" y="6100763"/>
              <a:ext cx="1897996" cy="326179"/>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Disk replication</a:t>
              </a:r>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39"/>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3.2 Tencent Cloud VOD solutions (continued)</a:t>
            </a:r>
            <a:endParaRPr/>
          </a:p>
        </p:txBody>
      </p:sp>
      <p:sp>
        <p:nvSpPr>
          <p:cNvPr id="1019" name="Google Shape;1019;p39"/>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Use case 1:</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UGSV application:</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Core requirements: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Quick upload and real-time distribution</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Development of special effects and animated effects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Social media monetizing</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Relevant services: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VOD, UGSV SDK, and beauty filter SDK</a:t>
            </a:r>
            <a:endParaRPr/>
          </a:p>
          <a:p>
            <a:pPr indent="0" lvl="0" marL="0" rtl="0" algn="l">
              <a:lnSpc>
                <a:spcPct val="150000"/>
              </a:lnSpc>
              <a:spcBef>
                <a:spcPts val="0"/>
              </a:spcBef>
              <a:spcAft>
                <a:spcPts val="0"/>
              </a:spcAft>
              <a:buSzPts val="2400"/>
              <a:buNone/>
            </a:pPr>
            <a:r>
              <a:t/>
            </a:r>
            <a:endParaRPr/>
          </a:p>
        </p:txBody>
      </p:sp>
      <p:sp>
        <p:nvSpPr>
          <p:cNvPr id="1020" name="Google Shape;1020;p39"/>
          <p:cNvSpPr/>
          <p:nvPr/>
        </p:nvSpPr>
        <p:spPr>
          <a:xfrm>
            <a:off x="8328248" y="5721054"/>
            <a:ext cx="3602345" cy="3661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cap="none" strike="noStrike">
                <a:solidFill>
                  <a:srgbClr val="000000"/>
                </a:solidFill>
                <a:latin typeface="Times New Roman"/>
                <a:ea typeface="Times New Roman"/>
                <a:cs typeface="Times New Roman"/>
                <a:sym typeface="Times New Roman"/>
              </a:rPr>
              <a:t>UGSV application scenario</a:t>
            </a:r>
            <a:endParaRPr/>
          </a:p>
        </p:txBody>
      </p:sp>
      <p:pic>
        <p:nvPicPr>
          <p:cNvPr id="1021" name="Google Shape;1021;p39"/>
          <p:cNvPicPr preferRelativeResize="0"/>
          <p:nvPr/>
        </p:nvPicPr>
        <p:blipFill rotWithShape="1">
          <a:blip r:embed="rId3">
            <a:alphaModFix/>
          </a:blip>
          <a:srcRect b="0" l="0" r="0" t="0"/>
          <a:stretch/>
        </p:blipFill>
        <p:spPr>
          <a:xfrm>
            <a:off x="6918661" y="1702953"/>
            <a:ext cx="4794935" cy="356423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40"/>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3.2 Tencent Cloud VOD solutions (continued)</a:t>
            </a:r>
            <a:endParaRPr/>
          </a:p>
        </p:txBody>
      </p:sp>
      <p:sp>
        <p:nvSpPr>
          <p:cNvPr id="1027" name="Google Shape;1027;p40"/>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Use case 2:</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Interactive chat UGSV:</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Core requirements: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Rich chat media</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Improved immersive experience in interactive chat</a:t>
            </a:r>
            <a:endParaRPr/>
          </a:p>
          <a:p>
            <a:pPr indent="-114293" lvl="2" marL="1142971" rtl="0" algn="l">
              <a:lnSpc>
                <a:spcPct val="150000"/>
              </a:lnSpc>
              <a:spcBef>
                <a:spcPts val="500"/>
              </a:spcBef>
              <a:spcAft>
                <a:spcPts val="0"/>
              </a:spcAft>
              <a:buSzPts val="1800"/>
              <a:buNone/>
            </a:pPr>
            <a:r>
              <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Relevant services: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VOD, UGSV SDK, and IM</a:t>
            </a:r>
            <a:endParaRPr/>
          </a:p>
          <a:p>
            <a:pPr indent="0" lvl="0" marL="0" rtl="0" algn="l">
              <a:lnSpc>
                <a:spcPct val="150000"/>
              </a:lnSpc>
              <a:spcBef>
                <a:spcPts val="0"/>
              </a:spcBef>
              <a:spcAft>
                <a:spcPts val="0"/>
              </a:spcAft>
              <a:buSzPts val="2400"/>
              <a:buNone/>
            </a:pPr>
            <a:r>
              <a:t/>
            </a:r>
            <a:endParaRPr/>
          </a:p>
        </p:txBody>
      </p:sp>
      <p:sp>
        <p:nvSpPr>
          <p:cNvPr id="1028" name="Google Shape;1028;p40"/>
          <p:cNvSpPr/>
          <p:nvPr/>
        </p:nvSpPr>
        <p:spPr>
          <a:xfrm>
            <a:off x="7802946" y="5721054"/>
            <a:ext cx="4206199" cy="3661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cap="none" strike="noStrike">
                <a:solidFill>
                  <a:srgbClr val="000000"/>
                </a:solidFill>
                <a:latin typeface="Times New Roman"/>
                <a:ea typeface="Times New Roman"/>
                <a:cs typeface="Times New Roman"/>
                <a:sym typeface="Times New Roman"/>
              </a:rPr>
              <a:t>Interactive chat UGSV scenario</a:t>
            </a:r>
            <a:endParaRPr/>
          </a:p>
        </p:txBody>
      </p:sp>
      <p:pic>
        <p:nvPicPr>
          <p:cNvPr id="1029" name="Google Shape;1029;p40"/>
          <p:cNvPicPr preferRelativeResize="0"/>
          <p:nvPr/>
        </p:nvPicPr>
        <p:blipFill rotWithShape="1">
          <a:blip r:embed="rId3">
            <a:alphaModFix/>
          </a:blip>
          <a:srcRect b="0" l="0" r="0" t="0"/>
          <a:stretch/>
        </p:blipFill>
        <p:spPr>
          <a:xfrm>
            <a:off x="7096143" y="1914953"/>
            <a:ext cx="4818857" cy="358201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41"/>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3.2 Tencent Cloud VOD solutions (continued)</a:t>
            </a:r>
            <a:endParaRPr/>
          </a:p>
        </p:txBody>
      </p:sp>
      <p:sp>
        <p:nvSpPr>
          <p:cNvPr id="1035" name="Google Shape;1035;p41"/>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Use case 3:</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UGSV news:</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Core requirements: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Quick capturing of news events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In-cloud editing of news content</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Latest news video</a:t>
            </a:r>
            <a:endParaRPr/>
          </a:p>
          <a:p>
            <a:pPr indent="-114293" lvl="2" marL="1142971" rtl="0" algn="l">
              <a:lnSpc>
                <a:spcPct val="150000"/>
              </a:lnSpc>
              <a:spcBef>
                <a:spcPts val="500"/>
              </a:spcBef>
              <a:spcAft>
                <a:spcPts val="0"/>
              </a:spcAft>
              <a:buSzPts val="1800"/>
              <a:buNone/>
            </a:pPr>
            <a:r>
              <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Relevant services: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VOD and UGSV SDK</a:t>
            </a:r>
            <a:endParaRPr/>
          </a:p>
          <a:p>
            <a:pPr indent="0" lvl="0" marL="0" rtl="0" algn="l">
              <a:lnSpc>
                <a:spcPct val="150000"/>
              </a:lnSpc>
              <a:spcBef>
                <a:spcPts val="0"/>
              </a:spcBef>
              <a:spcAft>
                <a:spcPts val="0"/>
              </a:spcAft>
              <a:buSzPts val="2400"/>
              <a:buNone/>
            </a:pPr>
            <a:r>
              <a:t/>
            </a:r>
            <a:endParaRPr/>
          </a:p>
        </p:txBody>
      </p:sp>
      <p:sp>
        <p:nvSpPr>
          <p:cNvPr id="1036" name="Google Shape;1036;p41"/>
          <p:cNvSpPr/>
          <p:nvPr/>
        </p:nvSpPr>
        <p:spPr>
          <a:xfrm>
            <a:off x="8336814" y="5721054"/>
            <a:ext cx="1627109" cy="3661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cap="none" strike="noStrike">
                <a:solidFill>
                  <a:srgbClr val="000000"/>
                </a:solidFill>
                <a:latin typeface="Times New Roman"/>
                <a:ea typeface="Times New Roman"/>
                <a:cs typeface="Times New Roman"/>
                <a:sym typeface="Times New Roman"/>
              </a:rPr>
              <a:t>UGSV news</a:t>
            </a:r>
            <a:endParaRPr/>
          </a:p>
        </p:txBody>
      </p:sp>
      <p:pic>
        <p:nvPicPr>
          <p:cNvPr id="1037" name="Google Shape;1037;p41"/>
          <p:cNvPicPr preferRelativeResize="0"/>
          <p:nvPr/>
        </p:nvPicPr>
        <p:blipFill rotWithShape="1">
          <a:blip r:embed="rId3">
            <a:alphaModFix/>
          </a:blip>
          <a:srcRect b="0" l="0" r="0" t="0"/>
          <a:stretch/>
        </p:blipFill>
        <p:spPr>
          <a:xfrm>
            <a:off x="6705372" y="2036665"/>
            <a:ext cx="4601715" cy="342060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42"/>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3.2 Tencent Cloud VOD solutions (continued)</a:t>
            </a:r>
            <a:endParaRPr/>
          </a:p>
        </p:txBody>
      </p:sp>
      <p:sp>
        <p:nvSpPr>
          <p:cNvPr id="1043" name="Google Shape;1043;p42"/>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Use case 4:</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Q&amp;A UGSV:</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Core requirements: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Consulting efficiency and accuracy</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Readability of Q&amp;A content</a:t>
            </a:r>
            <a:endParaRPr/>
          </a:p>
          <a:p>
            <a:pPr indent="-114293" lvl="2" marL="1142971" rtl="0" algn="l">
              <a:lnSpc>
                <a:spcPct val="150000"/>
              </a:lnSpc>
              <a:spcBef>
                <a:spcPts val="500"/>
              </a:spcBef>
              <a:spcAft>
                <a:spcPts val="0"/>
              </a:spcAft>
              <a:buSzPts val="1800"/>
              <a:buNone/>
            </a:pPr>
            <a:r>
              <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Relevant services: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VOD, UGSV SDK, and IM</a:t>
            </a:r>
            <a:endParaRPr/>
          </a:p>
          <a:p>
            <a:pPr indent="0" lvl="0" marL="0" rtl="0" algn="l">
              <a:lnSpc>
                <a:spcPct val="150000"/>
              </a:lnSpc>
              <a:spcBef>
                <a:spcPts val="0"/>
              </a:spcBef>
              <a:spcAft>
                <a:spcPts val="0"/>
              </a:spcAft>
              <a:buSzPts val="2400"/>
              <a:buNone/>
            </a:pPr>
            <a:r>
              <a:t/>
            </a:r>
            <a:endParaRPr/>
          </a:p>
        </p:txBody>
      </p:sp>
      <p:sp>
        <p:nvSpPr>
          <p:cNvPr id="1044" name="Google Shape;1044;p42"/>
          <p:cNvSpPr/>
          <p:nvPr/>
        </p:nvSpPr>
        <p:spPr>
          <a:xfrm>
            <a:off x="8383526" y="5697506"/>
            <a:ext cx="1560094" cy="3661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cap="none" strike="noStrike">
                <a:solidFill>
                  <a:srgbClr val="000000"/>
                </a:solidFill>
                <a:latin typeface="Times New Roman"/>
                <a:ea typeface="Times New Roman"/>
                <a:cs typeface="Times New Roman"/>
                <a:sym typeface="Times New Roman"/>
              </a:rPr>
              <a:t>Q&amp;A UGSV</a:t>
            </a:r>
            <a:endParaRPr/>
          </a:p>
        </p:txBody>
      </p:sp>
      <p:pic>
        <p:nvPicPr>
          <p:cNvPr id="1045" name="Google Shape;1045;p42"/>
          <p:cNvPicPr preferRelativeResize="0"/>
          <p:nvPr/>
        </p:nvPicPr>
        <p:blipFill rotWithShape="1">
          <a:blip r:embed="rId3">
            <a:alphaModFix/>
          </a:blip>
          <a:srcRect b="0" l="0" r="0" t="0"/>
          <a:stretch/>
        </p:blipFill>
        <p:spPr>
          <a:xfrm>
            <a:off x="6752084" y="2032473"/>
            <a:ext cx="4601715" cy="342060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43"/>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3.2 Tencent Cloud VOD solutions (continued)</a:t>
            </a:r>
            <a:endParaRPr/>
          </a:p>
        </p:txBody>
      </p:sp>
      <p:sp>
        <p:nvSpPr>
          <p:cNvPr id="1051" name="Google Shape;1051;p43"/>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Use case 5:</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Gaming UGSV:</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Core requirements: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Real-Time shooting and match updates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Live highlight recording</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Gaming video production features</a:t>
            </a:r>
            <a:endParaRPr/>
          </a:p>
          <a:p>
            <a:pPr indent="-114293" lvl="2" marL="1142971" rtl="0" algn="l">
              <a:lnSpc>
                <a:spcPct val="150000"/>
              </a:lnSpc>
              <a:spcBef>
                <a:spcPts val="500"/>
              </a:spcBef>
              <a:spcAft>
                <a:spcPts val="0"/>
              </a:spcAft>
              <a:buSzPts val="1800"/>
              <a:buNone/>
            </a:pPr>
            <a:r>
              <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Relevant services: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VOD and UGSV SDK</a:t>
            </a:r>
            <a:endParaRPr/>
          </a:p>
          <a:p>
            <a:pPr indent="0" lvl="0" marL="0" rtl="0" algn="l">
              <a:lnSpc>
                <a:spcPct val="150000"/>
              </a:lnSpc>
              <a:spcBef>
                <a:spcPts val="0"/>
              </a:spcBef>
              <a:spcAft>
                <a:spcPts val="0"/>
              </a:spcAft>
              <a:buSzPts val="2400"/>
              <a:buNone/>
            </a:pPr>
            <a:r>
              <a:t/>
            </a:r>
            <a:endParaRPr/>
          </a:p>
        </p:txBody>
      </p:sp>
      <p:sp>
        <p:nvSpPr>
          <p:cNvPr id="1052" name="Google Shape;1052;p43"/>
          <p:cNvSpPr/>
          <p:nvPr/>
        </p:nvSpPr>
        <p:spPr>
          <a:xfrm>
            <a:off x="8383527" y="5688462"/>
            <a:ext cx="1980308" cy="3661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cap="none" strike="noStrike">
                <a:solidFill>
                  <a:srgbClr val="000000"/>
                </a:solidFill>
                <a:latin typeface="Times New Roman"/>
                <a:ea typeface="Times New Roman"/>
                <a:cs typeface="Times New Roman"/>
                <a:sym typeface="Times New Roman"/>
              </a:rPr>
              <a:t>Gaming UGSV</a:t>
            </a:r>
            <a:endParaRPr/>
          </a:p>
        </p:txBody>
      </p:sp>
      <p:pic>
        <p:nvPicPr>
          <p:cNvPr id="1053" name="Google Shape;1053;p43"/>
          <p:cNvPicPr preferRelativeResize="0"/>
          <p:nvPr/>
        </p:nvPicPr>
        <p:blipFill rotWithShape="1">
          <a:blip r:embed="rId3">
            <a:alphaModFix/>
          </a:blip>
          <a:srcRect b="0" l="0" r="0" t="0"/>
          <a:stretch/>
        </p:blipFill>
        <p:spPr>
          <a:xfrm>
            <a:off x="6752083" y="2013801"/>
            <a:ext cx="4601715" cy="342060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44"/>
          <p:cNvSpPr txBox="1"/>
          <p:nvPr/>
        </p:nvSpPr>
        <p:spPr>
          <a:xfrm>
            <a:off x="2306638" y="2057400"/>
            <a:ext cx="1435100" cy="2755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6600" cap="none" strike="noStrike">
                <a:solidFill>
                  <a:srgbClr val="1CADE4"/>
                </a:solidFill>
                <a:latin typeface="Times New Roman"/>
                <a:ea typeface="Times New Roman"/>
                <a:cs typeface="Times New Roman"/>
                <a:sym typeface="Times New Roman"/>
              </a:rPr>
              <a:t> </a:t>
            </a:r>
            <a:endParaRPr/>
          </a:p>
        </p:txBody>
      </p:sp>
      <p:sp>
        <p:nvSpPr>
          <p:cNvPr id="1059" name="Google Shape;1059;p44"/>
          <p:cNvSpPr txBox="1"/>
          <p:nvPr/>
        </p:nvSpPr>
        <p:spPr>
          <a:xfrm>
            <a:off x="488559" y="3109782"/>
            <a:ext cx="3697807" cy="5796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200" cap="none" strike="noStrike">
                <a:solidFill>
                  <a:srgbClr val="DDDDDD"/>
                </a:solidFill>
                <a:latin typeface="Times New Roman"/>
                <a:ea typeface="Times New Roman"/>
                <a:cs typeface="Times New Roman"/>
                <a:sym typeface="Times New Roman"/>
              </a:rPr>
              <a:t>CONTENTS</a:t>
            </a:r>
            <a:endParaRPr sz="3200">
              <a:solidFill>
                <a:srgbClr val="DDDDDD"/>
              </a:solidFill>
              <a:latin typeface="Arial"/>
              <a:ea typeface="Arial"/>
              <a:cs typeface="Arial"/>
              <a:sym typeface="Arial"/>
            </a:endParaRPr>
          </a:p>
        </p:txBody>
      </p:sp>
      <p:sp>
        <p:nvSpPr>
          <p:cNvPr id="1060" name="Google Shape;1060;p44"/>
          <p:cNvSpPr/>
          <p:nvPr/>
        </p:nvSpPr>
        <p:spPr>
          <a:xfrm>
            <a:off x="5015880" y="1574931"/>
            <a:ext cx="6552728" cy="638175"/>
          </a:xfrm>
          <a:prstGeom prst="rect">
            <a:avLst/>
          </a:prstGeom>
          <a:noFill/>
          <a:ln cap="flat" cmpd="sng" w="9525">
            <a:solidFill>
              <a:srgbClr val="01ACF1"/>
            </a:solidFill>
            <a:prstDash val="solid"/>
            <a:round/>
            <a:headEnd len="sm" w="sm" type="none"/>
            <a:tailEnd len="sm" w="sm" type="none"/>
          </a:ln>
        </p:spPr>
        <p:txBody>
          <a:bodyPr anchorCtr="0" anchor="ctr" bIns="0" lIns="180000" spcFirstLastPara="1" rIns="0" wrap="square" tIns="0">
            <a:normAutofit/>
          </a:bodyPr>
          <a:lstStyle/>
          <a:p>
            <a:pPr indent="0" lvl="0" marL="0" marR="0" rtl="0" algn="l">
              <a:spcBef>
                <a:spcPts val="0"/>
              </a:spcBef>
              <a:spcAft>
                <a:spcPts val="0"/>
              </a:spcAft>
              <a:buNone/>
            </a:pPr>
            <a:r>
              <a:rPr b="1" i="0" lang="en-US" sz="2340" cap="none" strike="noStrike">
                <a:solidFill>
                  <a:srgbClr val="00B0F0"/>
                </a:solidFill>
                <a:latin typeface="Times New Roman"/>
                <a:ea typeface="Times New Roman"/>
                <a:cs typeface="Times New Roman"/>
                <a:sym typeface="Times New Roman"/>
              </a:rPr>
              <a:t>Section 4. Scheme Design of RTC Scenario</a:t>
            </a:r>
            <a:endParaRPr/>
          </a:p>
        </p:txBody>
      </p:sp>
      <p:sp>
        <p:nvSpPr>
          <p:cNvPr id="1061" name="Google Shape;1061;p44"/>
          <p:cNvSpPr/>
          <p:nvPr/>
        </p:nvSpPr>
        <p:spPr>
          <a:xfrm>
            <a:off x="4950792" y="1574931"/>
            <a:ext cx="68263" cy="638175"/>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2400">
              <a:solidFill>
                <a:srgbClr val="1482AB"/>
              </a:solidFill>
              <a:latin typeface="Arial"/>
              <a:ea typeface="Arial"/>
              <a:cs typeface="Arial"/>
              <a:sym typeface="Arial"/>
            </a:endParaRPr>
          </a:p>
        </p:txBody>
      </p:sp>
      <p:grpSp>
        <p:nvGrpSpPr>
          <p:cNvPr id="1062" name="Google Shape;1062;p44"/>
          <p:cNvGrpSpPr/>
          <p:nvPr/>
        </p:nvGrpSpPr>
        <p:grpSpPr>
          <a:xfrm>
            <a:off x="4950791" y="2322778"/>
            <a:ext cx="5268161" cy="2512877"/>
            <a:chOff x="0" y="0"/>
            <a:chExt cx="5268161" cy="2512877"/>
          </a:xfrm>
        </p:grpSpPr>
        <p:cxnSp>
          <p:nvCxnSpPr>
            <p:cNvPr id="1063" name="Google Shape;1063;p44"/>
            <p:cNvCxnSpPr/>
            <p:nvPr/>
          </p:nvCxnSpPr>
          <p:spPr>
            <a:xfrm>
              <a:off x="0" y="0"/>
              <a:ext cx="5268161" cy="0"/>
            </a:xfrm>
            <a:prstGeom prst="straightConnector1">
              <a:avLst/>
            </a:prstGeom>
            <a:solidFill>
              <a:srgbClr val="19ACE4"/>
            </a:solidFill>
            <a:ln cap="flat" cmpd="sng" w="25400">
              <a:solidFill>
                <a:srgbClr val="19ACE4"/>
              </a:solidFill>
              <a:prstDash val="solid"/>
              <a:round/>
              <a:headEnd len="sm" w="sm" type="none"/>
              <a:tailEnd len="sm" w="sm" type="none"/>
            </a:ln>
          </p:spPr>
        </p:cxnSp>
        <p:sp>
          <p:nvSpPr>
            <p:cNvPr id="1064" name="Google Shape;1064;p44"/>
            <p:cNvSpPr/>
            <p:nvPr/>
          </p:nvSpPr>
          <p:spPr>
            <a:xfrm>
              <a:off x="0" y="0"/>
              <a:ext cx="398730" cy="251287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44"/>
            <p:cNvSpPr txBox="1"/>
            <p:nvPr/>
          </p:nvSpPr>
          <p:spPr>
            <a:xfrm>
              <a:off x="0" y="0"/>
              <a:ext cx="398730" cy="2512877"/>
            </a:xfrm>
            <a:prstGeom prst="rect">
              <a:avLst/>
            </a:prstGeom>
            <a:noFill/>
            <a:ln>
              <a:noFill/>
            </a:ln>
          </p:spPr>
          <p:txBody>
            <a:bodyPr anchorCtr="0" anchor="t" bIns="83800" lIns="83800" spcFirstLastPara="1" rIns="83800" wrap="square" tIns="83800">
              <a:noAutofit/>
            </a:bodyPr>
            <a:lstStyle/>
            <a:p>
              <a:pPr indent="0" lvl="0" marL="0" marR="0" rtl="0" algn="l">
                <a:lnSpc>
                  <a:spcPct val="90000"/>
                </a:lnSpc>
                <a:spcBef>
                  <a:spcPts val="0"/>
                </a:spcBef>
                <a:spcAft>
                  <a:spcPts val="0"/>
                </a:spcAft>
                <a:buClr>
                  <a:srgbClr val="FFFFFF"/>
                </a:buClr>
                <a:buSzPts val="2200"/>
                <a:buFont typeface="Arial"/>
                <a:buNone/>
              </a:pPr>
              <a:r>
                <a:rPr b="1" lang="en-US" sz="2200">
                  <a:solidFill>
                    <a:srgbClr val="FFFFFF"/>
                  </a:solidFill>
                  <a:latin typeface="Arial"/>
                  <a:ea typeface="Arial"/>
                  <a:cs typeface="Arial"/>
                  <a:sym typeface="Arial"/>
                </a:rPr>
                <a:t> </a:t>
              </a:r>
              <a:endParaRPr b="1" sz="2200">
                <a:solidFill>
                  <a:srgbClr val="FFFFFF"/>
                </a:solidFill>
                <a:latin typeface="Arial"/>
                <a:ea typeface="Arial"/>
                <a:cs typeface="Arial"/>
                <a:sym typeface="Arial"/>
              </a:endParaRPr>
            </a:p>
          </p:txBody>
        </p:sp>
        <p:sp>
          <p:nvSpPr>
            <p:cNvPr id="1066" name="Google Shape;1066;p44"/>
            <p:cNvSpPr/>
            <p:nvPr/>
          </p:nvSpPr>
          <p:spPr>
            <a:xfrm>
              <a:off x="460312" y="58404"/>
              <a:ext cx="4807721" cy="116809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44"/>
            <p:cNvSpPr txBox="1"/>
            <p:nvPr/>
          </p:nvSpPr>
          <p:spPr>
            <a:xfrm>
              <a:off x="460312" y="58404"/>
              <a:ext cx="4807721" cy="1168095"/>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rgbClr val="01ACF1"/>
                </a:buClr>
                <a:buSzPts val="2200"/>
                <a:buFont typeface="Times New Roman"/>
                <a:buNone/>
              </a:pPr>
              <a:r>
                <a:rPr b="0" i="0" lang="en-US" sz="2200" cap="none" strike="noStrike">
                  <a:solidFill>
                    <a:srgbClr val="01ACF1"/>
                  </a:solidFill>
                  <a:latin typeface="Times New Roman"/>
                  <a:ea typeface="Times New Roman"/>
                  <a:cs typeface="Times New Roman"/>
                  <a:sym typeface="Times New Roman"/>
                </a:rPr>
                <a:t>4.1 Challenges faced by RTC scenarios</a:t>
              </a:r>
              <a:endParaRPr b="0" sz="2200">
                <a:solidFill>
                  <a:srgbClr val="01ACF1"/>
                </a:solidFill>
                <a:latin typeface="Arial"/>
                <a:ea typeface="Arial"/>
                <a:cs typeface="Arial"/>
                <a:sym typeface="Arial"/>
              </a:endParaRPr>
            </a:p>
          </p:txBody>
        </p:sp>
        <p:cxnSp>
          <p:nvCxnSpPr>
            <p:cNvPr id="1068" name="Google Shape;1068;p44"/>
            <p:cNvCxnSpPr/>
            <p:nvPr/>
          </p:nvCxnSpPr>
          <p:spPr>
            <a:xfrm>
              <a:off x="398730" y="1226499"/>
              <a:ext cx="3284369" cy="0"/>
            </a:xfrm>
            <a:prstGeom prst="straightConnector1">
              <a:avLst/>
            </a:prstGeom>
            <a:solidFill>
              <a:srgbClr val="19ACE4"/>
            </a:solidFill>
            <a:ln cap="flat" cmpd="sng" w="25400">
              <a:solidFill>
                <a:srgbClr val="BADBF2"/>
              </a:solidFill>
              <a:prstDash val="solid"/>
              <a:round/>
              <a:headEnd len="sm" w="sm" type="none"/>
              <a:tailEnd len="sm" w="sm" type="none"/>
            </a:ln>
          </p:spPr>
        </p:cxnSp>
        <p:sp>
          <p:nvSpPr>
            <p:cNvPr id="1069" name="Google Shape;1069;p44"/>
            <p:cNvSpPr/>
            <p:nvPr/>
          </p:nvSpPr>
          <p:spPr>
            <a:xfrm>
              <a:off x="460312" y="1284904"/>
              <a:ext cx="4441903" cy="116809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44"/>
            <p:cNvSpPr txBox="1"/>
            <p:nvPr/>
          </p:nvSpPr>
          <p:spPr>
            <a:xfrm>
              <a:off x="460312" y="1284904"/>
              <a:ext cx="4441903" cy="1168095"/>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rgbClr val="1CADE4"/>
                </a:buClr>
                <a:buSzPts val="2200"/>
                <a:buFont typeface="Times New Roman"/>
                <a:buNone/>
              </a:pPr>
              <a:r>
                <a:rPr b="0" i="0" lang="en-US" sz="2200" cap="none" strike="noStrike">
                  <a:solidFill>
                    <a:srgbClr val="1CADE4"/>
                  </a:solidFill>
                  <a:latin typeface="Times New Roman"/>
                  <a:ea typeface="Times New Roman"/>
                  <a:cs typeface="Times New Roman"/>
                  <a:sym typeface="Times New Roman"/>
                </a:rPr>
                <a:t>4.2 Tencent Cloud TRTC solution</a:t>
              </a:r>
              <a:endParaRPr b="0" sz="2200">
                <a:solidFill>
                  <a:srgbClr val="01ACF1"/>
                </a:solidFill>
                <a:latin typeface="Arial"/>
                <a:ea typeface="Arial"/>
                <a:cs typeface="Arial"/>
                <a:sym typeface="Arial"/>
              </a:endParaRPr>
            </a:p>
          </p:txBody>
        </p:sp>
        <p:cxnSp>
          <p:nvCxnSpPr>
            <p:cNvPr id="1071" name="Google Shape;1071;p44"/>
            <p:cNvCxnSpPr/>
            <p:nvPr/>
          </p:nvCxnSpPr>
          <p:spPr>
            <a:xfrm>
              <a:off x="398730" y="2452999"/>
              <a:ext cx="3284369" cy="0"/>
            </a:xfrm>
            <a:prstGeom prst="straightConnector1">
              <a:avLst/>
            </a:prstGeom>
            <a:solidFill>
              <a:srgbClr val="19ACE4"/>
            </a:solidFill>
            <a:ln cap="flat" cmpd="sng" w="25400">
              <a:solidFill>
                <a:srgbClr val="BADBF2"/>
              </a:solidFill>
              <a:prstDash val="solid"/>
              <a:round/>
              <a:headEnd len="sm" w="sm" type="none"/>
              <a:tailEnd len="sm" w="sm" type="none"/>
            </a:ln>
          </p:spPr>
        </p:cxn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45"/>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4.1 Challenges faced by RTC scenarios</a:t>
            </a:r>
            <a:endParaRPr/>
          </a:p>
        </p:txBody>
      </p:sp>
      <p:sp>
        <p:nvSpPr>
          <p:cNvPr id="1077" name="Google Shape;1077;p45"/>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Challenges faced by RTC scenarios:</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How do we achieve </a:t>
            </a:r>
            <a:r>
              <a:rPr b="1" i="0" lang="en-US" sz="2000" cap="none" strike="noStrike">
                <a:solidFill>
                  <a:srgbClr val="000000"/>
                </a:solidFill>
                <a:latin typeface="Times New Roman"/>
                <a:ea typeface="Times New Roman"/>
                <a:cs typeface="Times New Roman"/>
                <a:sym typeface="Times New Roman"/>
              </a:rPr>
              <a:t>low latency</a:t>
            </a:r>
            <a:r>
              <a:rPr b="0" i="0" lang="en-US" sz="2000" cap="none" strike="noStrike">
                <a:solidFill>
                  <a:srgbClr val="000000"/>
                </a:solidFill>
                <a:latin typeface="Times New Roman"/>
                <a:ea typeface="Times New Roman"/>
                <a:cs typeface="Times New Roman"/>
                <a:sym typeface="Times New Roman"/>
              </a:rPr>
              <a:t> in interactive RTC?</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How do we guarantee the video </a:t>
            </a:r>
            <a:r>
              <a:rPr b="1" i="0" lang="en-US" sz="2000" cap="none" strike="noStrike">
                <a:solidFill>
                  <a:srgbClr val="000000"/>
                </a:solidFill>
                <a:latin typeface="Times New Roman"/>
                <a:ea typeface="Times New Roman"/>
                <a:cs typeface="Times New Roman"/>
                <a:sym typeface="Times New Roman"/>
              </a:rPr>
              <a:t>smoothness</a:t>
            </a:r>
            <a:r>
              <a:rPr b="0" i="0" lang="en-US" sz="2000" cap="none" strike="noStrike">
                <a:solidFill>
                  <a:srgbClr val="000000"/>
                </a:solidFill>
                <a:latin typeface="Times New Roman"/>
                <a:ea typeface="Times New Roman"/>
                <a:cs typeface="Times New Roman"/>
                <a:sym typeface="Times New Roman"/>
              </a:rPr>
              <a:t> during interaction?</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How do we </a:t>
            </a:r>
            <a:r>
              <a:rPr b="1" i="0" lang="en-US" sz="2000" cap="none" strike="noStrike">
                <a:solidFill>
                  <a:srgbClr val="000000"/>
                </a:solidFill>
                <a:latin typeface="Times New Roman"/>
                <a:ea typeface="Times New Roman"/>
                <a:cs typeface="Times New Roman"/>
                <a:sym typeface="Times New Roman"/>
              </a:rPr>
              <a:t>avoid echoes</a:t>
            </a:r>
            <a:r>
              <a:rPr b="0" i="0" lang="en-US" sz="2000" cap="none" strike="noStrike">
                <a:solidFill>
                  <a:srgbClr val="000000"/>
                </a:solidFill>
                <a:latin typeface="Times New Roman"/>
                <a:ea typeface="Times New Roman"/>
                <a:cs typeface="Times New Roman"/>
                <a:sym typeface="Times New Roman"/>
              </a:rPr>
              <a:t> during video interaction?</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How do we implement communication </a:t>
            </a:r>
            <a:r>
              <a:rPr b="1" i="0" lang="en-US" sz="2000" cap="none" strike="noStrike">
                <a:solidFill>
                  <a:srgbClr val="000000"/>
                </a:solidFill>
                <a:latin typeface="Times New Roman"/>
                <a:ea typeface="Times New Roman"/>
                <a:cs typeface="Times New Roman"/>
                <a:sym typeface="Times New Roman"/>
              </a:rPr>
              <a:t>across countries/regions</a:t>
            </a:r>
            <a:r>
              <a:rPr b="0" i="0" lang="en-US" sz="2000" cap="none" strike="noStrike">
                <a:solidFill>
                  <a:srgbClr val="000000"/>
                </a:solidFill>
                <a:latin typeface="Times New Roman"/>
                <a:ea typeface="Times New Roman"/>
                <a:cs typeface="Times New Roman"/>
                <a:sym typeface="Times New Roman"/>
              </a:rPr>
              <a:t> for the same service?</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How do we deal with high-concurrency scenarios?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46"/>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4.2 Tencent Cloud TRTC solution</a:t>
            </a:r>
            <a:endParaRPr/>
          </a:p>
        </p:txBody>
      </p:sp>
      <p:sp>
        <p:nvSpPr>
          <p:cNvPr id="1083" name="Google Shape;1083;p46"/>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Real-Time communication service:</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Tencent Real-Time Communication (TRTC):</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Developed by Tencent Cloud based on Tencent's over a decade of expertise in QQ audio/video chat technologies, TRTC provides cross-client, cross-platform, low-cost, high-quality, and customizable real-time communication services by leveraging the WebRTC capabilities of Tencent Browsing Service (TBS) and TRTC SDKs.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Support for mainstream platforms (including WeChat Mini Program)</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HD image quality with a low latency of 500 ms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Better audio quality than that of traditional telephone lines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Support for connection to global lines</a:t>
            </a:r>
            <a:endParaRPr/>
          </a:p>
          <a:p>
            <a:pPr indent="-328071" lvl="0" marL="480471" rtl="0" algn="l">
              <a:lnSpc>
                <a:spcPct val="150000"/>
              </a:lnSpc>
              <a:spcBef>
                <a:spcPts val="0"/>
              </a:spcBef>
              <a:spcAft>
                <a:spcPts val="0"/>
              </a:spcAft>
              <a:buClr>
                <a:schemeClr val="accent1"/>
              </a:buClr>
              <a:buSzPts val="2400"/>
              <a:buFont typeface="Noto Sans Symbols"/>
              <a:buNone/>
            </a:pPr>
            <a:r>
              <a:t/>
            </a:r>
            <a:endParaRPr/>
          </a:p>
          <a:p>
            <a:pPr indent="-228591" lvl="1" marL="836063" rtl="0" algn="l">
              <a:lnSpc>
                <a:spcPct val="150000"/>
              </a:lnSpc>
              <a:spcBef>
                <a:spcPts val="500"/>
              </a:spcBef>
              <a:spcAft>
                <a:spcPts val="0"/>
              </a:spcAft>
              <a:buSzPts val="2000"/>
              <a:buNone/>
            </a:pPr>
            <a:r>
              <a:t/>
            </a:r>
            <a:endParaRPr/>
          </a:p>
          <a:p>
            <a:pPr indent="0" lvl="0" marL="0" rtl="0" algn="l">
              <a:lnSpc>
                <a:spcPct val="150000"/>
              </a:lnSpc>
              <a:spcBef>
                <a:spcPts val="0"/>
              </a:spcBef>
              <a:spcAft>
                <a:spcPts val="0"/>
              </a:spcAft>
              <a:buSzPts val="2400"/>
              <a:buNone/>
            </a:pPr>
            <a:r>
              <a:t/>
            </a:r>
            <a:endParaRPr/>
          </a:p>
        </p:txBody>
      </p:sp>
      <p:pic>
        <p:nvPicPr>
          <p:cNvPr id="1084" name="Google Shape;1084;p46"/>
          <p:cNvPicPr preferRelativeResize="0"/>
          <p:nvPr/>
        </p:nvPicPr>
        <p:blipFill rotWithShape="1">
          <a:blip r:embed="rId3">
            <a:alphaModFix/>
          </a:blip>
          <a:srcRect b="0" l="0" r="0" t="0"/>
          <a:stretch/>
        </p:blipFill>
        <p:spPr>
          <a:xfrm>
            <a:off x="8747344" y="4509120"/>
            <a:ext cx="2317816" cy="164199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47"/>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4.2 Tencent Cloud TRTC solution (continued)</a:t>
            </a:r>
            <a:endParaRPr/>
          </a:p>
        </p:txBody>
      </p:sp>
      <p:sp>
        <p:nvSpPr>
          <p:cNvPr id="1090" name="Google Shape;1090;p47"/>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Overall TRTC architecture:</a:t>
            </a:r>
            <a:endParaRPr/>
          </a:p>
          <a:p>
            <a:pPr indent="-328071" lvl="0" marL="480471" rtl="0" algn="l">
              <a:lnSpc>
                <a:spcPct val="150000"/>
              </a:lnSpc>
              <a:spcBef>
                <a:spcPts val="0"/>
              </a:spcBef>
              <a:spcAft>
                <a:spcPts val="0"/>
              </a:spcAft>
              <a:buClr>
                <a:schemeClr val="accent1"/>
              </a:buClr>
              <a:buSzPts val="2400"/>
              <a:buFont typeface="Noto Sans Symbols"/>
              <a:buNone/>
            </a:pPr>
            <a:r>
              <a:t/>
            </a:r>
            <a:endParaRPr/>
          </a:p>
          <a:p>
            <a:pPr indent="-228591" lvl="1" marL="836063" rtl="0" algn="l">
              <a:lnSpc>
                <a:spcPct val="150000"/>
              </a:lnSpc>
              <a:spcBef>
                <a:spcPts val="500"/>
              </a:spcBef>
              <a:spcAft>
                <a:spcPts val="0"/>
              </a:spcAft>
              <a:buSzPts val="2000"/>
              <a:buNone/>
            </a:pPr>
            <a:r>
              <a:t/>
            </a:r>
            <a:endParaRPr/>
          </a:p>
          <a:p>
            <a:pPr indent="0" lvl="0" marL="0" rtl="0" algn="l">
              <a:lnSpc>
                <a:spcPct val="150000"/>
              </a:lnSpc>
              <a:spcBef>
                <a:spcPts val="0"/>
              </a:spcBef>
              <a:spcAft>
                <a:spcPts val="0"/>
              </a:spcAft>
              <a:buSzPts val="2400"/>
              <a:buNone/>
            </a:pPr>
            <a:r>
              <a:t/>
            </a:r>
            <a:endParaRPr/>
          </a:p>
        </p:txBody>
      </p:sp>
      <p:pic>
        <p:nvPicPr>
          <p:cNvPr id="1091" name="Google Shape;1091;p47"/>
          <p:cNvPicPr preferRelativeResize="0"/>
          <p:nvPr/>
        </p:nvPicPr>
        <p:blipFill>
          <a:blip r:embed="rId3">
            <a:alphaModFix/>
          </a:blip>
          <a:stretch>
            <a:fillRect/>
          </a:stretch>
        </p:blipFill>
        <p:spPr>
          <a:xfrm>
            <a:off x="2347913" y="1719263"/>
            <a:ext cx="7496175" cy="4486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5"/>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1.1 Video </a:t>
            </a:r>
            <a:r>
              <a:rPr lang="en-US">
                <a:latin typeface="Times New Roman"/>
                <a:ea typeface="Times New Roman"/>
                <a:cs typeface="Times New Roman"/>
                <a:sym typeface="Times New Roman"/>
              </a:rPr>
              <a:t>I</a:t>
            </a:r>
            <a:r>
              <a:rPr b="1" i="0" lang="en-US" sz="3600" cap="none" strike="noStrike">
                <a:solidFill>
                  <a:srgbClr val="00A4FF"/>
                </a:solidFill>
                <a:latin typeface="Times New Roman"/>
                <a:ea typeface="Times New Roman"/>
                <a:cs typeface="Times New Roman"/>
                <a:sym typeface="Times New Roman"/>
              </a:rPr>
              <a:t>ndustry </a:t>
            </a:r>
            <a:r>
              <a:rPr lang="en-US">
                <a:latin typeface="Times New Roman"/>
                <a:ea typeface="Times New Roman"/>
                <a:cs typeface="Times New Roman"/>
                <a:sym typeface="Times New Roman"/>
              </a:rPr>
              <a:t>-</a:t>
            </a:r>
            <a:r>
              <a:rPr b="1" i="0" lang="en-US" sz="3600" cap="none" strike="noStrike">
                <a:solidFill>
                  <a:srgbClr val="00A4FF"/>
                </a:solidFill>
                <a:latin typeface="Times New Roman"/>
                <a:ea typeface="Times New Roman"/>
                <a:cs typeface="Times New Roman"/>
                <a:sym typeface="Times New Roman"/>
              </a:rPr>
              <a:t> </a:t>
            </a:r>
            <a:r>
              <a:rPr lang="en-US">
                <a:latin typeface="Times New Roman"/>
                <a:ea typeface="Times New Roman"/>
                <a:cs typeface="Times New Roman"/>
                <a:sym typeface="Times New Roman"/>
              </a:rPr>
              <a:t>C</a:t>
            </a:r>
            <a:r>
              <a:rPr b="1" i="0" lang="en-US" sz="3600" cap="none" strike="noStrike">
                <a:solidFill>
                  <a:srgbClr val="00A4FF"/>
                </a:solidFill>
                <a:latin typeface="Times New Roman"/>
                <a:ea typeface="Times New Roman"/>
                <a:cs typeface="Times New Roman"/>
                <a:sym typeface="Times New Roman"/>
              </a:rPr>
              <a:t>lassification</a:t>
            </a:r>
            <a:endParaRPr/>
          </a:p>
        </p:txBody>
      </p:sp>
      <p:sp>
        <p:nvSpPr>
          <p:cNvPr id="84" name="Google Shape;84;p5"/>
          <p:cNvSpPr txBox="1"/>
          <p:nvPr>
            <p:ph idx="1" type="body"/>
          </p:nvPr>
        </p:nvSpPr>
        <p:spPr>
          <a:xfrm>
            <a:off x="838201" y="1268760"/>
            <a:ext cx="10658399" cy="5040559"/>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t/>
            </a:r>
            <a:endParaRPr/>
          </a:p>
          <a:p>
            <a:pPr indent="-190500" lvl="0" marL="342900" rtl="0" algn="l">
              <a:lnSpc>
                <a:spcPct val="150000"/>
              </a:lnSpc>
              <a:spcBef>
                <a:spcPts val="0"/>
              </a:spcBef>
              <a:spcAft>
                <a:spcPts val="0"/>
              </a:spcAft>
              <a:buSzPts val="2400"/>
              <a:buFont typeface="Noto Sans Symbols"/>
              <a:buNone/>
            </a:pPr>
            <a:r>
              <a:t/>
            </a:r>
            <a:endParaRPr b="1">
              <a:solidFill>
                <a:srgbClr val="FF0000"/>
              </a:solidFill>
            </a:endParaRPr>
          </a:p>
        </p:txBody>
      </p:sp>
      <p:pic>
        <p:nvPicPr>
          <p:cNvPr id="85" name="Google Shape;85;p5"/>
          <p:cNvPicPr preferRelativeResize="0"/>
          <p:nvPr/>
        </p:nvPicPr>
        <p:blipFill rotWithShape="1">
          <a:blip r:embed="rId3">
            <a:alphaModFix/>
          </a:blip>
          <a:srcRect b="0" l="13508" r="9945" t="0"/>
          <a:stretch/>
        </p:blipFill>
        <p:spPr>
          <a:xfrm>
            <a:off x="1541495" y="1872995"/>
            <a:ext cx="3672409" cy="1872208"/>
          </a:xfrm>
          <a:prstGeom prst="rect">
            <a:avLst/>
          </a:prstGeom>
          <a:noFill/>
          <a:ln>
            <a:noFill/>
          </a:ln>
        </p:spPr>
      </p:pic>
      <p:pic>
        <p:nvPicPr>
          <p:cNvPr id="86" name="Google Shape;86;p5"/>
          <p:cNvPicPr preferRelativeResize="0"/>
          <p:nvPr/>
        </p:nvPicPr>
        <p:blipFill rotWithShape="1">
          <a:blip r:embed="rId4">
            <a:alphaModFix/>
          </a:blip>
          <a:srcRect b="0" l="22164" r="1290" t="0"/>
          <a:stretch/>
        </p:blipFill>
        <p:spPr>
          <a:xfrm>
            <a:off x="6942095" y="1872995"/>
            <a:ext cx="3672409" cy="1872209"/>
          </a:xfrm>
          <a:prstGeom prst="rect">
            <a:avLst/>
          </a:prstGeom>
          <a:noFill/>
          <a:ln>
            <a:noFill/>
          </a:ln>
        </p:spPr>
      </p:pic>
      <p:pic>
        <p:nvPicPr>
          <p:cNvPr id="87" name="Google Shape;87;p5"/>
          <p:cNvPicPr preferRelativeResize="0"/>
          <p:nvPr/>
        </p:nvPicPr>
        <p:blipFill rotWithShape="1">
          <a:blip r:embed="rId5">
            <a:alphaModFix/>
          </a:blip>
          <a:srcRect b="0" l="469" r="22983" t="0"/>
          <a:stretch/>
        </p:blipFill>
        <p:spPr>
          <a:xfrm>
            <a:off x="4259795" y="3980263"/>
            <a:ext cx="3672410" cy="1872208"/>
          </a:xfrm>
          <a:prstGeom prst="rect">
            <a:avLst/>
          </a:prstGeom>
          <a:noFill/>
          <a:ln>
            <a:noFill/>
          </a:ln>
        </p:spPr>
      </p:pic>
      <p:sp>
        <p:nvSpPr>
          <p:cNvPr id="88" name="Google Shape;88;p5"/>
          <p:cNvSpPr txBox="1"/>
          <p:nvPr/>
        </p:nvSpPr>
        <p:spPr>
          <a:xfrm>
            <a:off x="1951539" y="3877016"/>
            <a:ext cx="20904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cap="none" strike="noStrike">
                <a:solidFill>
                  <a:srgbClr val="000000"/>
                </a:solidFill>
                <a:latin typeface="Times New Roman"/>
                <a:ea typeface="Times New Roman"/>
                <a:cs typeface="Times New Roman"/>
                <a:sym typeface="Times New Roman"/>
              </a:rPr>
              <a:t>Live </a:t>
            </a:r>
            <a:r>
              <a:rPr b="1" lang="en-US" sz="2000">
                <a:latin typeface="Times New Roman"/>
                <a:ea typeface="Times New Roman"/>
                <a:cs typeface="Times New Roman"/>
                <a:sym typeface="Times New Roman"/>
              </a:rPr>
              <a:t>Broadcast (LVB)</a:t>
            </a:r>
            <a:endParaRPr/>
          </a:p>
        </p:txBody>
      </p:sp>
      <p:sp>
        <p:nvSpPr>
          <p:cNvPr id="89" name="Google Shape;89;p5"/>
          <p:cNvSpPr txBox="1"/>
          <p:nvPr/>
        </p:nvSpPr>
        <p:spPr>
          <a:xfrm>
            <a:off x="7733154" y="3870875"/>
            <a:ext cx="28815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latin typeface="Times New Roman"/>
                <a:ea typeface="Times New Roman"/>
                <a:cs typeface="Times New Roman"/>
                <a:sym typeface="Times New Roman"/>
              </a:rPr>
              <a:t>On </a:t>
            </a:r>
            <a:r>
              <a:rPr b="1" i="0" lang="en-US" sz="2000" cap="none" strike="noStrike">
                <a:solidFill>
                  <a:srgbClr val="000000"/>
                </a:solidFill>
                <a:latin typeface="Times New Roman"/>
                <a:ea typeface="Times New Roman"/>
                <a:cs typeface="Times New Roman"/>
                <a:sym typeface="Times New Roman"/>
              </a:rPr>
              <a:t>Demand (VOD)</a:t>
            </a:r>
            <a:endParaRPr/>
          </a:p>
        </p:txBody>
      </p:sp>
      <p:sp>
        <p:nvSpPr>
          <p:cNvPr id="90" name="Google Shape;90;p5"/>
          <p:cNvSpPr txBox="1"/>
          <p:nvPr/>
        </p:nvSpPr>
        <p:spPr>
          <a:xfrm>
            <a:off x="4107399" y="5935125"/>
            <a:ext cx="40932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cap="none" strike="noStrike">
                <a:solidFill>
                  <a:srgbClr val="000000"/>
                </a:solidFill>
                <a:latin typeface="Times New Roman"/>
                <a:ea typeface="Times New Roman"/>
                <a:cs typeface="Times New Roman"/>
                <a:sym typeface="Times New Roman"/>
              </a:rPr>
              <a:t>Real-Time Communication (RTC)</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48"/>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4.2 Tencent Cloud TRTC solution (continued)</a:t>
            </a:r>
            <a:endParaRPr/>
          </a:p>
        </p:txBody>
      </p:sp>
      <p:sp>
        <p:nvSpPr>
          <p:cNvPr id="1097" name="Google Shape;1097;p48"/>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TRTC - technical strengths:</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FEC technology - prevents network packet losses</a:t>
            </a:r>
            <a:endParaRPr/>
          </a:p>
          <a:p>
            <a:pPr indent="-328071" lvl="0" marL="480471" rtl="0" algn="l">
              <a:lnSpc>
                <a:spcPct val="150000"/>
              </a:lnSpc>
              <a:spcBef>
                <a:spcPts val="0"/>
              </a:spcBef>
              <a:spcAft>
                <a:spcPts val="0"/>
              </a:spcAft>
              <a:buClr>
                <a:schemeClr val="accent1"/>
              </a:buClr>
              <a:buSzPts val="2400"/>
              <a:buFont typeface="Noto Sans Symbols"/>
              <a:buNone/>
            </a:pPr>
            <a:r>
              <a:t/>
            </a:r>
            <a:endParaRPr/>
          </a:p>
          <a:p>
            <a:pPr indent="-228591" lvl="1" marL="836063" rtl="0" algn="l">
              <a:lnSpc>
                <a:spcPct val="150000"/>
              </a:lnSpc>
              <a:spcBef>
                <a:spcPts val="500"/>
              </a:spcBef>
              <a:spcAft>
                <a:spcPts val="0"/>
              </a:spcAft>
              <a:buSzPts val="2000"/>
              <a:buNone/>
            </a:pPr>
            <a:r>
              <a:t/>
            </a:r>
            <a:endParaRPr/>
          </a:p>
          <a:p>
            <a:pPr indent="0" lvl="0" marL="0" rtl="0" algn="l">
              <a:lnSpc>
                <a:spcPct val="150000"/>
              </a:lnSpc>
              <a:spcBef>
                <a:spcPts val="0"/>
              </a:spcBef>
              <a:spcAft>
                <a:spcPts val="0"/>
              </a:spcAft>
              <a:buSzPts val="2400"/>
              <a:buNone/>
            </a:pPr>
            <a:r>
              <a:t/>
            </a:r>
            <a:endParaRPr/>
          </a:p>
        </p:txBody>
      </p:sp>
      <p:pic>
        <p:nvPicPr>
          <p:cNvPr id="1098" name="Google Shape;1098;p48"/>
          <p:cNvPicPr preferRelativeResize="0"/>
          <p:nvPr/>
        </p:nvPicPr>
        <p:blipFill rotWithShape="1">
          <a:blip r:embed="rId3">
            <a:alphaModFix/>
          </a:blip>
          <a:srcRect b="0" l="0" r="0" t="0"/>
          <a:stretch/>
        </p:blipFill>
        <p:spPr>
          <a:xfrm>
            <a:off x="1493168" y="2332407"/>
            <a:ext cx="9205664" cy="3952523"/>
          </a:xfrm>
          <a:prstGeom prst="rect">
            <a:avLst/>
          </a:prstGeom>
          <a:noFill/>
          <a:ln>
            <a:noFill/>
          </a:ln>
        </p:spPr>
      </p:pic>
      <p:sp>
        <p:nvSpPr>
          <p:cNvPr id="1099" name="Google Shape;1099;p48"/>
          <p:cNvSpPr txBox="1"/>
          <p:nvPr/>
        </p:nvSpPr>
        <p:spPr>
          <a:xfrm>
            <a:off x="8040214" y="5915597"/>
            <a:ext cx="1368153"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cap="none" strike="noStrike">
                <a:solidFill>
                  <a:srgbClr val="000000"/>
                </a:solidFill>
                <a:latin typeface="Times New Roman"/>
                <a:ea typeface="Times New Roman"/>
                <a:cs typeface="Times New Roman"/>
                <a:sym typeface="Times New Roman"/>
              </a:rPr>
              <a:t>Recipient</a:t>
            </a:r>
            <a:endParaRPr/>
          </a:p>
        </p:txBody>
      </p:sp>
      <p:sp>
        <p:nvSpPr>
          <p:cNvPr id="1100" name="Google Shape;1100;p48"/>
          <p:cNvSpPr txBox="1"/>
          <p:nvPr/>
        </p:nvSpPr>
        <p:spPr>
          <a:xfrm>
            <a:off x="3071664" y="5963988"/>
            <a:ext cx="937040" cy="6407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cap="none" strike="noStrike">
                <a:solidFill>
                  <a:srgbClr val="000000"/>
                </a:solidFill>
                <a:latin typeface="Times New Roman"/>
                <a:ea typeface="Times New Roman"/>
                <a:cs typeface="Times New Roman"/>
                <a:sym typeface="Times New Roman"/>
              </a:rPr>
              <a:t>Sender</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49"/>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4.2 Tencent Cloud TRTC solution (continued)</a:t>
            </a:r>
            <a:endParaRPr/>
          </a:p>
        </p:txBody>
      </p:sp>
      <p:sp>
        <p:nvSpPr>
          <p:cNvPr id="1106" name="Google Shape;1106;p49"/>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TRTC - technical strengths:</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QoS technology - responds to changes in available bandwidth</a:t>
            </a:r>
            <a:endParaRPr/>
          </a:p>
          <a:p>
            <a:pPr indent="-328071" lvl="0" marL="480471" rtl="0" algn="l">
              <a:lnSpc>
                <a:spcPct val="150000"/>
              </a:lnSpc>
              <a:spcBef>
                <a:spcPts val="0"/>
              </a:spcBef>
              <a:spcAft>
                <a:spcPts val="0"/>
              </a:spcAft>
              <a:buClr>
                <a:schemeClr val="accent1"/>
              </a:buClr>
              <a:buSzPts val="2400"/>
              <a:buFont typeface="Noto Sans Symbols"/>
              <a:buNone/>
            </a:pPr>
            <a:r>
              <a:t/>
            </a:r>
            <a:endParaRPr/>
          </a:p>
          <a:p>
            <a:pPr indent="-228591" lvl="1" marL="836063" rtl="0" algn="l">
              <a:lnSpc>
                <a:spcPct val="150000"/>
              </a:lnSpc>
              <a:spcBef>
                <a:spcPts val="500"/>
              </a:spcBef>
              <a:spcAft>
                <a:spcPts val="0"/>
              </a:spcAft>
              <a:buSzPts val="2000"/>
              <a:buNone/>
            </a:pPr>
            <a:r>
              <a:t/>
            </a:r>
            <a:endParaRPr/>
          </a:p>
          <a:p>
            <a:pPr indent="0" lvl="0" marL="0" rtl="0" algn="l">
              <a:lnSpc>
                <a:spcPct val="150000"/>
              </a:lnSpc>
              <a:spcBef>
                <a:spcPts val="0"/>
              </a:spcBef>
              <a:spcAft>
                <a:spcPts val="0"/>
              </a:spcAft>
              <a:buSzPts val="2400"/>
              <a:buNone/>
            </a:pPr>
            <a:r>
              <a:t/>
            </a:r>
            <a:endParaRPr/>
          </a:p>
        </p:txBody>
      </p:sp>
      <p:pic>
        <p:nvPicPr>
          <p:cNvPr id="1107" name="Google Shape;1107;p49"/>
          <p:cNvPicPr preferRelativeResize="0"/>
          <p:nvPr/>
        </p:nvPicPr>
        <p:blipFill rotWithShape="1">
          <a:blip r:embed="rId3">
            <a:alphaModFix/>
          </a:blip>
          <a:srcRect b="0" l="0" r="0" t="0"/>
          <a:stretch/>
        </p:blipFill>
        <p:spPr>
          <a:xfrm>
            <a:off x="1176337" y="2426884"/>
            <a:ext cx="9839325" cy="38671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p50"/>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4.2 Tencent Cloud TRTC solution (continued)</a:t>
            </a:r>
            <a:endParaRPr/>
          </a:p>
        </p:txBody>
      </p:sp>
      <p:sp>
        <p:nvSpPr>
          <p:cNvPr id="1113" name="Google Shape;1113;p50"/>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TRTC - technical strengths:</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ARQ technology - repairs network losses</a:t>
            </a:r>
            <a:endParaRPr/>
          </a:p>
          <a:p>
            <a:pPr indent="-228591" lvl="1" marL="836063" rtl="0" algn="l">
              <a:lnSpc>
                <a:spcPct val="150000"/>
              </a:lnSpc>
              <a:spcBef>
                <a:spcPts val="500"/>
              </a:spcBef>
              <a:spcAft>
                <a:spcPts val="0"/>
              </a:spcAft>
              <a:buSzPts val="2000"/>
              <a:buNone/>
            </a:pPr>
            <a:r>
              <a:t/>
            </a:r>
            <a:endParaRPr/>
          </a:p>
          <a:p>
            <a:pPr indent="-328071" lvl="0" marL="480471" rtl="0" algn="l">
              <a:lnSpc>
                <a:spcPct val="150000"/>
              </a:lnSpc>
              <a:spcBef>
                <a:spcPts val="0"/>
              </a:spcBef>
              <a:spcAft>
                <a:spcPts val="0"/>
              </a:spcAft>
              <a:buClr>
                <a:schemeClr val="accent1"/>
              </a:buClr>
              <a:buSzPts val="2400"/>
              <a:buFont typeface="Noto Sans Symbols"/>
              <a:buNone/>
            </a:pPr>
            <a:r>
              <a:t/>
            </a:r>
            <a:endParaRPr/>
          </a:p>
          <a:p>
            <a:pPr indent="-228591" lvl="1" marL="836063" rtl="0" algn="l">
              <a:lnSpc>
                <a:spcPct val="150000"/>
              </a:lnSpc>
              <a:spcBef>
                <a:spcPts val="500"/>
              </a:spcBef>
              <a:spcAft>
                <a:spcPts val="0"/>
              </a:spcAft>
              <a:buSzPts val="2000"/>
              <a:buNone/>
            </a:pPr>
            <a:r>
              <a:t/>
            </a:r>
            <a:endParaRPr/>
          </a:p>
          <a:p>
            <a:pPr indent="0" lvl="0" marL="0" rtl="0" algn="l">
              <a:lnSpc>
                <a:spcPct val="150000"/>
              </a:lnSpc>
              <a:spcBef>
                <a:spcPts val="0"/>
              </a:spcBef>
              <a:spcAft>
                <a:spcPts val="0"/>
              </a:spcAft>
              <a:buSzPts val="2400"/>
              <a:buNone/>
            </a:pPr>
            <a:r>
              <a:t/>
            </a:r>
            <a:endParaRPr/>
          </a:p>
        </p:txBody>
      </p:sp>
      <p:pic>
        <p:nvPicPr>
          <p:cNvPr id="1114" name="Google Shape;1114;p50"/>
          <p:cNvPicPr preferRelativeResize="0"/>
          <p:nvPr/>
        </p:nvPicPr>
        <p:blipFill rotWithShape="1">
          <a:blip r:embed="rId3">
            <a:alphaModFix/>
          </a:blip>
          <a:srcRect b="0" l="0" r="0" t="0"/>
          <a:stretch/>
        </p:blipFill>
        <p:spPr>
          <a:xfrm>
            <a:off x="1601180" y="2420888"/>
            <a:ext cx="8989640" cy="405764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51"/>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4.2 Tencent Cloud TRTC solution (continued)</a:t>
            </a:r>
            <a:endParaRPr/>
          </a:p>
        </p:txBody>
      </p:sp>
      <p:sp>
        <p:nvSpPr>
          <p:cNvPr id="1120" name="Google Shape;1120;p51"/>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Use case:</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Video customer service:</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Core requirements: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Improvement in communication efficiency and customer service experience</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Face-to-Face video consultation</a:t>
            </a:r>
            <a:endParaRPr/>
          </a:p>
          <a:p>
            <a:pPr indent="-114293" lvl="2" marL="1142971" rtl="0" algn="l">
              <a:lnSpc>
                <a:spcPct val="150000"/>
              </a:lnSpc>
              <a:spcBef>
                <a:spcPts val="500"/>
              </a:spcBef>
              <a:spcAft>
                <a:spcPts val="0"/>
              </a:spcAft>
              <a:buSzPts val="1800"/>
              <a:buNone/>
            </a:pPr>
            <a:r>
              <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Relevant services: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TRTC</a:t>
            </a:r>
            <a:endParaRPr/>
          </a:p>
          <a:p>
            <a:pPr indent="0" lvl="0" marL="0" rtl="0" algn="l">
              <a:lnSpc>
                <a:spcPct val="150000"/>
              </a:lnSpc>
              <a:spcBef>
                <a:spcPts val="0"/>
              </a:spcBef>
              <a:spcAft>
                <a:spcPts val="0"/>
              </a:spcAft>
              <a:buSzPts val="2400"/>
              <a:buNone/>
            </a:pPr>
            <a:r>
              <a:t/>
            </a:r>
            <a:endParaRPr/>
          </a:p>
        </p:txBody>
      </p:sp>
      <p:sp>
        <p:nvSpPr>
          <p:cNvPr id="1121" name="Google Shape;1121;p51"/>
          <p:cNvSpPr/>
          <p:nvPr/>
        </p:nvSpPr>
        <p:spPr>
          <a:xfrm>
            <a:off x="8383526" y="5697506"/>
            <a:ext cx="3172137" cy="3661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cap="none" strike="noStrike">
                <a:solidFill>
                  <a:srgbClr val="000000"/>
                </a:solidFill>
                <a:latin typeface="Times New Roman"/>
                <a:ea typeface="Times New Roman"/>
                <a:cs typeface="Times New Roman"/>
                <a:sym typeface="Times New Roman"/>
              </a:rPr>
              <a:t>Video customer service</a:t>
            </a:r>
            <a:endParaRPr/>
          </a:p>
        </p:txBody>
      </p:sp>
      <p:pic>
        <p:nvPicPr>
          <p:cNvPr id="1122" name="Google Shape;1122;p51"/>
          <p:cNvPicPr preferRelativeResize="0"/>
          <p:nvPr/>
        </p:nvPicPr>
        <p:blipFill rotWithShape="1">
          <a:blip r:embed="rId3">
            <a:alphaModFix/>
          </a:blip>
          <a:srcRect b="0" l="0" r="0" t="0"/>
          <a:stretch/>
        </p:blipFill>
        <p:spPr>
          <a:xfrm>
            <a:off x="8195223" y="3373189"/>
            <a:ext cx="3126884" cy="232431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52"/>
          <p:cNvSpPr txBox="1"/>
          <p:nvPr>
            <p:ph type="title"/>
          </p:nvPr>
        </p:nvSpPr>
        <p:spPr>
          <a:xfrm>
            <a:off x="838201" y="217013"/>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4.2 Tencent Cloud TRTC solution (continued)</a:t>
            </a:r>
            <a:endParaRPr/>
          </a:p>
        </p:txBody>
      </p:sp>
      <p:sp>
        <p:nvSpPr>
          <p:cNvPr id="1128" name="Google Shape;1128;p52"/>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Use case:</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Video police call:</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Core requirements: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Police call visualization</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Ease of use and promotion</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Information security</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Smart interaction</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Relevant services: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TRTC</a:t>
            </a:r>
            <a:endParaRPr/>
          </a:p>
          <a:p>
            <a:pPr indent="0" lvl="0" marL="0" rtl="0" algn="l">
              <a:lnSpc>
                <a:spcPct val="150000"/>
              </a:lnSpc>
              <a:spcBef>
                <a:spcPts val="0"/>
              </a:spcBef>
              <a:spcAft>
                <a:spcPts val="0"/>
              </a:spcAft>
              <a:buSzPts val="2400"/>
              <a:buNone/>
            </a:pPr>
            <a:r>
              <a:t/>
            </a:r>
            <a:endParaRPr/>
          </a:p>
        </p:txBody>
      </p:sp>
      <p:sp>
        <p:nvSpPr>
          <p:cNvPr id="1129" name="Google Shape;1129;p52"/>
          <p:cNvSpPr/>
          <p:nvPr/>
        </p:nvSpPr>
        <p:spPr>
          <a:xfrm>
            <a:off x="8383526" y="5697506"/>
            <a:ext cx="2299107" cy="3661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cap="none" strike="noStrike">
                <a:solidFill>
                  <a:srgbClr val="000000"/>
                </a:solidFill>
                <a:latin typeface="Times New Roman"/>
                <a:ea typeface="Times New Roman"/>
                <a:cs typeface="Times New Roman"/>
                <a:sym typeface="Times New Roman"/>
              </a:rPr>
              <a:t>Video police call</a:t>
            </a:r>
            <a:endParaRPr/>
          </a:p>
        </p:txBody>
      </p:sp>
      <p:pic>
        <p:nvPicPr>
          <p:cNvPr id="1130" name="Google Shape;1130;p52"/>
          <p:cNvPicPr preferRelativeResize="0"/>
          <p:nvPr/>
        </p:nvPicPr>
        <p:blipFill rotWithShape="1">
          <a:blip r:embed="rId3">
            <a:alphaModFix/>
          </a:blip>
          <a:srcRect b="0" l="0" r="0" t="0"/>
          <a:stretch/>
        </p:blipFill>
        <p:spPr>
          <a:xfrm>
            <a:off x="6606853" y="2050575"/>
            <a:ext cx="4601715" cy="342060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53"/>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4.2 Tencent Cloud TRTC solution (continued)</a:t>
            </a:r>
            <a:endParaRPr/>
          </a:p>
        </p:txBody>
      </p:sp>
      <p:sp>
        <p:nvSpPr>
          <p:cNvPr id="1136" name="Google Shape;1136;p53"/>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Use case:</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Auto insurance claim:</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Core requirements: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Optimization of the offline auto insurance claim process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Claim process digitalization</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Improvement in claim service experience</a:t>
            </a:r>
            <a:endParaRPr/>
          </a:p>
          <a:p>
            <a:pPr indent="-114293" lvl="2" marL="1142971" rtl="0" algn="l">
              <a:lnSpc>
                <a:spcPct val="150000"/>
              </a:lnSpc>
              <a:spcBef>
                <a:spcPts val="500"/>
              </a:spcBef>
              <a:spcAft>
                <a:spcPts val="0"/>
              </a:spcAft>
              <a:buSzPts val="1800"/>
              <a:buNone/>
            </a:pPr>
            <a:r>
              <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Relevant services: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TRTC</a:t>
            </a:r>
            <a:endParaRPr/>
          </a:p>
          <a:p>
            <a:pPr indent="0" lvl="0" marL="0" rtl="0" algn="l">
              <a:lnSpc>
                <a:spcPct val="150000"/>
              </a:lnSpc>
              <a:spcBef>
                <a:spcPts val="0"/>
              </a:spcBef>
              <a:spcAft>
                <a:spcPts val="0"/>
              </a:spcAft>
              <a:buSzPts val="2400"/>
              <a:buNone/>
            </a:pPr>
            <a:r>
              <a:t/>
            </a:r>
            <a:endParaRPr/>
          </a:p>
        </p:txBody>
      </p:sp>
      <p:sp>
        <p:nvSpPr>
          <p:cNvPr id="1137" name="Google Shape;1137;p53"/>
          <p:cNvSpPr/>
          <p:nvPr/>
        </p:nvSpPr>
        <p:spPr>
          <a:xfrm>
            <a:off x="8383526" y="5697506"/>
            <a:ext cx="2903965" cy="3661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cap="none" strike="noStrike">
                <a:solidFill>
                  <a:srgbClr val="000000"/>
                </a:solidFill>
                <a:latin typeface="Times New Roman"/>
                <a:ea typeface="Times New Roman"/>
                <a:cs typeface="Times New Roman"/>
                <a:sym typeface="Times New Roman"/>
              </a:rPr>
              <a:t>Auto insurance claim</a:t>
            </a:r>
            <a:endParaRPr/>
          </a:p>
        </p:txBody>
      </p:sp>
      <p:pic>
        <p:nvPicPr>
          <p:cNvPr id="1138" name="Google Shape;1138;p53"/>
          <p:cNvPicPr preferRelativeResize="0"/>
          <p:nvPr/>
        </p:nvPicPr>
        <p:blipFill rotWithShape="1">
          <a:blip r:embed="rId3">
            <a:alphaModFix/>
          </a:blip>
          <a:srcRect b="0" l="0" r="0" t="0"/>
          <a:stretch/>
        </p:blipFill>
        <p:spPr>
          <a:xfrm>
            <a:off x="7621730" y="2363321"/>
            <a:ext cx="3874870" cy="288032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54"/>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4.2 Tencent Cloud TRTC solution (continued)</a:t>
            </a:r>
            <a:endParaRPr/>
          </a:p>
        </p:txBody>
      </p:sp>
      <p:sp>
        <p:nvSpPr>
          <p:cNvPr id="1144" name="Google Shape;1144;p54"/>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Use case:</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Interactive classroom:</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Core requirements: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Enhanced teacher-student interaction</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Immersive learning experience</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Support for multiple clients and devices</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Relevant services: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CSS</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MLVB SDK</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TRTC</a:t>
            </a:r>
            <a:endParaRPr/>
          </a:p>
          <a:p>
            <a:pPr indent="-228594" lvl="2" marL="1142971" rtl="0" algn="l">
              <a:lnSpc>
                <a:spcPct val="150000"/>
              </a:lnSpc>
              <a:spcBef>
                <a:spcPts val="500"/>
              </a:spcBef>
              <a:spcAft>
                <a:spcPts val="0"/>
              </a:spcAft>
              <a:buSzPts val="1800"/>
              <a:buChar char="✔"/>
            </a:pPr>
            <a:r>
              <a:rPr b="0" i="0" lang="en-US" sz="1800" cap="none" strike="noStrike">
                <a:solidFill>
                  <a:srgbClr val="000000"/>
                </a:solidFill>
                <a:latin typeface="Times New Roman"/>
                <a:ea typeface="Times New Roman"/>
                <a:cs typeface="Times New Roman"/>
                <a:sym typeface="Times New Roman"/>
              </a:rPr>
              <a:t>VOD</a:t>
            </a:r>
            <a:endParaRPr/>
          </a:p>
        </p:txBody>
      </p:sp>
      <p:sp>
        <p:nvSpPr>
          <p:cNvPr id="1145" name="Google Shape;1145;p54"/>
          <p:cNvSpPr/>
          <p:nvPr/>
        </p:nvSpPr>
        <p:spPr>
          <a:xfrm>
            <a:off x="8383526" y="5697506"/>
            <a:ext cx="2970322" cy="3661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cap="none" strike="noStrike">
                <a:solidFill>
                  <a:srgbClr val="000000"/>
                </a:solidFill>
                <a:latin typeface="Times New Roman"/>
                <a:ea typeface="Times New Roman"/>
                <a:cs typeface="Times New Roman"/>
                <a:sym typeface="Times New Roman"/>
              </a:rPr>
              <a:t>Interactive classroom</a:t>
            </a:r>
            <a:endParaRPr/>
          </a:p>
        </p:txBody>
      </p:sp>
      <p:pic>
        <p:nvPicPr>
          <p:cNvPr id="1146" name="Google Shape;1146;p54"/>
          <p:cNvPicPr preferRelativeResize="0"/>
          <p:nvPr/>
        </p:nvPicPr>
        <p:blipFill rotWithShape="1">
          <a:blip r:embed="rId3">
            <a:alphaModFix/>
          </a:blip>
          <a:srcRect b="0" l="0" r="0" t="0"/>
          <a:stretch/>
        </p:blipFill>
        <p:spPr>
          <a:xfrm>
            <a:off x="6606853" y="2096624"/>
            <a:ext cx="4601715" cy="342060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p55"/>
          <p:cNvSpPr txBox="1"/>
          <p:nvPr/>
        </p:nvSpPr>
        <p:spPr>
          <a:xfrm>
            <a:off x="2306638" y="2057400"/>
            <a:ext cx="1435100" cy="2755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6600" cap="none" strike="noStrike">
                <a:solidFill>
                  <a:srgbClr val="1CADE4"/>
                </a:solidFill>
                <a:latin typeface="Times New Roman"/>
                <a:ea typeface="Times New Roman"/>
                <a:cs typeface="Times New Roman"/>
                <a:sym typeface="Times New Roman"/>
              </a:rPr>
              <a:t> </a:t>
            </a:r>
            <a:endParaRPr/>
          </a:p>
        </p:txBody>
      </p:sp>
      <p:sp>
        <p:nvSpPr>
          <p:cNvPr id="1152" name="Google Shape;1152;p55"/>
          <p:cNvSpPr txBox="1"/>
          <p:nvPr/>
        </p:nvSpPr>
        <p:spPr>
          <a:xfrm>
            <a:off x="488559" y="3109782"/>
            <a:ext cx="3697807" cy="5796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200" cap="none" strike="noStrike">
                <a:solidFill>
                  <a:srgbClr val="DDDDDD"/>
                </a:solidFill>
                <a:latin typeface="Times New Roman"/>
                <a:ea typeface="Times New Roman"/>
                <a:cs typeface="Times New Roman"/>
                <a:sym typeface="Times New Roman"/>
              </a:rPr>
              <a:t>CONTENTS</a:t>
            </a:r>
            <a:endParaRPr sz="3200">
              <a:solidFill>
                <a:srgbClr val="DDDDDD"/>
              </a:solidFill>
              <a:latin typeface="Arial"/>
              <a:ea typeface="Arial"/>
              <a:cs typeface="Arial"/>
              <a:sym typeface="Arial"/>
            </a:endParaRPr>
          </a:p>
        </p:txBody>
      </p:sp>
      <p:sp>
        <p:nvSpPr>
          <p:cNvPr id="1153" name="Google Shape;1153;p55"/>
          <p:cNvSpPr/>
          <p:nvPr/>
        </p:nvSpPr>
        <p:spPr>
          <a:xfrm>
            <a:off x="5015880" y="1574931"/>
            <a:ext cx="5202196" cy="638175"/>
          </a:xfrm>
          <a:prstGeom prst="rect">
            <a:avLst/>
          </a:prstGeom>
          <a:noFill/>
          <a:ln cap="flat" cmpd="sng" w="9525">
            <a:solidFill>
              <a:srgbClr val="01ACF1"/>
            </a:solidFill>
            <a:prstDash val="solid"/>
            <a:round/>
            <a:headEnd len="sm" w="sm" type="none"/>
            <a:tailEnd len="sm" w="sm" type="none"/>
          </a:ln>
        </p:spPr>
        <p:txBody>
          <a:bodyPr anchorCtr="0" anchor="ctr" bIns="0" lIns="180000" spcFirstLastPara="1" rIns="0" wrap="square" tIns="0">
            <a:normAutofit/>
          </a:bodyPr>
          <a:lstStyle/>
          <a:p>
            <a:pPr indent="0" lvl="0" marL="0" marR="0" rtl="0" algn="l">
              <a:spcBef>
                <a:spcPts val="0"/>
              </a:spcBef>
              <a:spcAft>
                <a:spcPts val="0"/>
              </a:spcAft>
              <a:buNone/>
            </a:pPr>
            <a:r>
              <a:rPr b="1" i="0" lang="en-US" sz="2340" cap="none" strike="noStrike">
                <a:solidFill>
                  <a:srgbClr val="00B0F0"/>
                </a:solidFill>
                <a:latin typeface="Times New Roman"/>
                <a:ea typeface="Times New Roman"/>
                <a:cs typeface="Times New Roman"/>
                <a:sym typeface="Times New Roman"/>
              </a:rPr>
              <a:t>Section 5. Video Industry Case Study</a:t>
            </a:r>
            <a:endParaRPr/>
          </a:p>
        </p:txBody>
      </p:sp>
      <p:sp>
        <p:nvSpPr>
          <p:cNvPr id="1154" name="Google Shape;1154;p55"/>
          <p:cNvSpPr/>
          <p:nvPr/>
        </p:nvSpPr>
        <p:spPr>
          <a:xfrm>
            <a:off x="4950792" y="1574931"/>
            <a:ext cx="68263" cy="638175"/>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2400">
              <a:solidFill>
                <a:srgbClr val="1482AB"/>
              </a:solidFill>
              <a:latin typeface="Arial"/>
              <a:ea typeface="Arial"/>
              <a:cs typeface="Arial"/>
              <a:sym typeface="Arial"/>
            </a:endParaRPr>
          </a:p>
        </p:txBody>
      </p:sp>
      <p:grpSp>
        <p:nvGrpSpPr>
          <p:cNvPr id="1155" name="Google Shape;1155;p55"/>
          <p:cNvGrpSpPr/>
          <p:nvPr/>
        </p:nvGrpSpPr>
        <p:grpSpPr>
          <a:xfrm>
            <a:off x="4950791" y="2322778"/>
            <a:ext cx="5268161" cy="2512877"/>
            <a:chOff x="0" y="0"/>
            <a:chExt cx="5268161" cy="2512877"/>
          </a:xfrm>
        </p:grpSpPr>
        <p:cxnSp>
          <p:nvCxnSpPr>
            <p:cNvPr id="1156" name="Google Shape;1156;p55"/>
            <p:cNvCxnSpPr/>
            <p:nvPr/>
          </p:nvCxnSpPr>
          <p:spPr>
            <a:xfrm>
              <a:off x="0" y="0"/>
              <a:ext cx="5268161" cy="0"/>
            </a:xfrm>
            <a:prstGeom prst="straightConnector1">
              <a:avLst/>
            </a:prstGeom>
            <a:solidFill>
              <a:srgbClr val="19ACE4"/>
            </a:solidFill>
            <a:ln cap="flat" cmpd="sng" w="25400">
              <a:solidFill>
                <a:srgbClr val="19ACE4"/>
              </a:solidFill>
              <a:prstDash val="solid"/>
              <a:round/>
              <a:headEnd len="sm" w="sm" type="none"/>
              <a:tailEnd len="sm" w="sm" type="none"/>
            </a:ln>
          </p:spPr>
        </p:cxnSp>
        <p:sp>
          <p:nvSpPr>
            <p:cNvPr id="1157" name="Google Shape;1157;p55"/>
            <p:cNvSpPr/>
            <p:nvPr/>
          </p:nvSpPr>
          <p:spPr>
            <a:xfrm>
              <a:off x="0" y="0"/>
              <a:ext cx="366252" cy="251287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55"/>
            <p:cNvSpPr txBox="1"/>
            <p:nvPr/>
          </p:nvSpPr>
          <p:spPr>
            <a:xfrm>
              <a:off x="0" y="0"/>
              <a:ext cx="366252" cy="2512877"/>
            </a:xfrm>
            <a:prstGeom prst="rect">
              <a:avLst/>
            </a:prstGeom>
            <a:noFill/>
            <a:ln>
              <a:noFill/>
            </a:ln>
          </p:spPr>
          <p:txBody>
            <a:bodyPr anchorCtr="0" anchor="t" bIns="83800" lIns="83800" spcFirstLastPara="1" rIns="83800" wrap="square" tIns="83800">
              <a:noAutofit/>
            </a:bodyPr>
            <a:lstStyle/>
            <a:p>
              <a:pPr indent="0" lvl="0" marL="0" marR="0" rtl="0" algn="l">
                <a:lnSpc>
                  <a:spcPct val="90000"/>
                </a:lnSpc>
                <a:spcBef>
                  <a:spcPts val="0"/>
                </a:spcBef>
                <a:spcAft>
                  <a:spcPts val="0"/>
                </a:spcAft>
                <a:buClr>
                  <a:srgbClr val="FFFFFF"/>
                </a:buClr>
                <a:buSzPts val="2200"/>
                <a:buFont typeface="Arial"/>
                <a:buNone/>
              </a:pPr>
              <a:r>
                <a:rPr b="1" lang="en-US" sz="2200">
                  <a:solidFill>
                    <a:srgbClr val="FFFFFF"/>
                  </a:solidFill>
                  <a:latin typeface="Arial"/>
                  <a:ea typeface="Arial"/>
                  <a:cs typeface="Arial"/>
                  <a:sym typeface="Arial"/>
                </a:rPr>
                <a:t> </a:t>
              </a:r>
              <a:endParaRPr b="1" sz="2200">
                <a:solidFill>
                  <a:srgbClr val="FFFFFF"/>
                </a:solidFill>
                <a:latin typeface="Arial"/>
                <a:ea typeface="Arial"/>
                <a:cs typeface="Arial"/>
                <a:sym typeface="Arial"/>
              </a:endParaRPr>
            </a:p>
          </p:txBody>
        </p:sp>
        <p:sp>
          <p:nvSpPr>
            <p:cNvPr id="1159" name="Google Shape;1159;p55"/>
            <p:cNvSpPr/>
            <p:nvPr/>
          </p:nvSpPr>
          <p:spPr>
            <a:xfrm>
              <a:off x="422818" y="39263"/>
              <a:ext cx="4416115" cy="78527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55"/>
            <p:cNvSpPr txBox="1"/>
            <p:nvPr/>
          </p:nvSpPr>
          <p:spPr>
            <a:xfrm>
              <a:off x="422818" y="39263"/>
              <a:ext cx="4416115" cy="785274"/>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rgbClr val="01ACF1"/>
                </a:buClr>
                <a:buSzPts val="2200"/>
                <a:buFont typeface="Times New Roman"/>
                <a:buNone/>
              </a:pPr>
              <a:r>
                <a:rPr b="0" i="0" lang="en-US" sz="2200" cap="none" strike="noStrike">
                  <a:solidFill>
                    <a:srgbClr val="01ACF1"/>
                  </a:solidFill>
                  <a:latin typeface="Times New Roman"/>
                  <a:ea typeface="Times New Roman"/>
                  <a:cs typeface="Times New Roman"/>
                  <a:sym typeface="Times New Roman"/>
                </a:rPr>
                <a:t>5.1 CSS case study</a:t>
              </a:r>
              <a:endParaRPr b="0" sz="2200">
                <a:solidFill>
                  <a:srgbClr val="01ACF1"/>
                </a:solidFill>
                <a:latin typeface="Arial"/>
                <a:ea typeface="Arial"/>
                <a:cs typeface="Arial"/>
                <a:sym typeface="Arial"/>
              </a:endParaRPr>
            </a:p>
          </p:txBody>
        </p:sp>
        <p:cxnSp>
          <p:nvCxnSpPr>
            <p:cNvPr id="1161" name="Google Shape;1161;p55"/>
            <p:cNvCxnSpPr/>
            <p:nvPr/>
          </p:nvCxnSpPr>
          <p:spPr>
            <a:xfrm>
              <a:off x="366252" y="824537"/>
              <a:ext cx="3016845" cy="0"/>
            </a:xfrm>
            <a:prstGeom prst="straightConnector1">
              <a:avLst/>
            </a:prstGeom>
            <a:solidFill>
              <a:srgbClr val="19ACE4"/>
            </a:solidFill>
            <a:ln cap="flat" cmpd="sng" w="25400">
              <a:solidFill>
                <a:srgbClr val="BADBF2"/>
              </a:solidFill>
              <a:prstDash val="solid"/>
              <a:round/>
              <a:headEnd len="sm" w="sm" type="none"/>
              <a:tailEnd len="sm" w="sm" type="none"/>
            </a:ln>
          </p:spPr>
        </p:cxnSp>
        <p:sp>
          <p:nvSpPr>
            <p:cNvPr id="1162" name="Google Shape;1162;p55"/>
            <p:cNvSpPr/>
            <p:nvPr/>
          </p:nvSpPr>
          <p:spPr>
            <a:xfrm>
              <a:off x="422818" y="863801"/>
              <a:ext cx="4080093" cy="78527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55"/>
            <p:cNvSpPr txBox="1"/>
            <p:nvPr/>
          </p:nvSpPr>
          <p:spPr>
            <a:xfrm>
              <a:off x="422818" y="863801"/>
              <a:ext cx="4080093" cy="785274"/>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rgbClr val="1CADE4"/>
                </a:buClr>
                <a:buSzPts val="2200"/>
                <a:buFont typeface="Times New Roman"/>
                <a:buNone/>
              </a:pPr>
              <a:r>
                <a:rPr b="0" i="0" lang="en-US" sz="2200" cap="none" strike="noStrike">
                  <a:solidFill>
                    <a:srgbClr val="1CADE4"/>
                  </a:solidFill>
                  <a:latin typeface="Times New Roman"/>
                  <a:ea typeface="Times New Roman"/>
                  <a:cs typeface="Times New Roman"/>
                  <a:sym typeface="Times New Roman"/>
                </a:rPr>
                <a:t>5.2 VOD case study</a:t>
              </a:r>
              <a:endParaRPr b="0" sz="2200">
                <a:solidFill>
                  <a:srgbClr val="01ACF1"/>
                </a:solidFill>
                <a:latin typeface="Arial"/>
                <a:ea typeface="Arial"/>
                <a:cs typeface="Arial"/>
                <a:sym typeface="Arial"/>
              </a:endParaRPr>
            </a:p>
          </p:txBody>
        </p:sp>
        <p:cxnSp>
          <p:nvCxnSpPr>
            <p:cNvPr id="1164" name="Google Shape;1164;p55"/>
            <p:cNvCxnSpPr/>
            <p:nvPr/>
          </p:nvCxnSpPr>
          <p:spPr>
            <a:xfrm>
              <a:off x="366252" y="1649075"/>
              <a:ext cx="3016845" cy="0"/>
            </a:xfrm>
            <a:prstGeom prst="straightConnector1">
              <a:avLst/>
            </a:prstGeom>
            <a:solidFill>
              <a:srgbClr val="19ACE4"/>
            </a:solidFill>
            <a:ln cap="flat" cmpd="sng" w="25400">
              <a:solidFill>
                <a:srgbClr val="BADBF2"/>
              </a:solidFill>
              <a:prstDash val="solid"/>
              <a:round/>
              <a:headEnd len="sm" w="sm" type="none"/>
              <a:tailEnd len="sm" w="sm" type="none"/>
            </a:ln>
          </p:spPr>
        </p:cxnSp>
        <p:sp>
          <p:nvSpPr>
            <p:cNvPr id="1165" name="Google Shape;1165;p55"/>
            <p:cNvSpPr/>
            <p:nvPr/>
          </p:nvSpPr>
          <p:spPr>
            <a:xfrm>
              <a:off x="422818" y="1688339"/>
              <a:ext cx="4839050" cy="78527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55"/>
            <p:cNvSpPr txBox="1"/>
            <p:nvPr/>
          </p:nvSpPr>
          <p:spPr>
            <a:xfrm>
              <a:off x="422818" y="1688339"/>
              <a:ext cx="4839050" cy="785274"/>
            </a:xfrm>
            <a:prstGeom prst="rect">
              <a:avLst/>
            </a:prstGeom>
            <a:noFill/>
            <a:ln>
              <a:noFill/>
            </a:ln>
          </p:spPr>
          <p:txBody>
            <a:bodyPr anchorCtr="0" anchor="t" bIns="83800" lIns="83800" spcFirstLastPara="1" rIns="83800" wrap="square" tIns="83800">
              <a:noAutofit/>
            </a:bodyPr>
            <a:lstStyle/>
            <a:p>
              <a:pPr indent="0" lvl="0" marL="0" marR="0" rtl="0" algn="l">
                <a:lnSpc>
                  <a:spcPct val="90000"/>
                </a:lnSpc>
                <a:spcBef>
                  <a:spcPts val="0"/>
                </a:spcBef>
                <a:spcAft>
                  <a:spcPts val="0"/>
                </a:spcAft>
                <a:buClr>
                  <a:srgbClr val="1CADE4"/>
                </a:buClr>
                <a:buSzPts val="2200"/>
                <a:buFont typeface="Times New Roman"/>
                <a:buNone/>
              </a:pPr>
              <a:r>
                <a:rPr b="0" i="0" lang="en-US" sz="2200" cap="none" strike="noStrike">
                  <a:solidFill>
                    <a:srgbClr val="1CADE4"/>
                  </a:solidFill>
                  <a:latin typeface="Times New Roman"/>
                  <a:ea typeface="Times New Roman"/>
                  <a:cs typeface="Times New Roman"/>
                  <a:sym typeface="Times New Roman"/>
                </a:rPr>
                <a:t>5.3 TRTC case study</a:t>
              </a:r>
              <a:endParaRPr/>
            </a:p>
          </p:txBody>
        </p:sp>
        <p:cxnSp>
          <p:nvCxnSpPr>
            <p:cNvPr id="1167" name="Google Shape;1167;p55"/>
            <p:cNvCxnSpPr/>
            <p:nvPr/>
          </p:nvCxnSpPr>
          <p:spPr>
            <a:xfrm>
              <a:off x="366252" y="2473613"/>
              <a:ext cx="3016845" cy="0"/>
            </a:xfrm>
            <a:prstGeom prst="straightConnector1">
              <a:avLst/>
            </a:prstGeom>
            <a:solidFill>
              <a:srgbClr val="19ACE4"/>
            </a:solidFill>
            <a:ln cap="flat" cmpd="sng" w="25400">
              <a:solidFill>
                <a:srgbClr val="BADBF2"/>
              </a:solidFill>
              <a:prstDash val="solid"/>
              <a:round/>
              <a:headEnd len="sm" w="sm" type="none"/>
              <a:tailEnd len="sm" w="sm" type="none"/>
            </a:ln>
          </p:spPr>
        </p:cxn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56"/>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5.1 CSS </a:t>
            </a:r>
            <a:r>
              <a:rPr lang="en-US">
                <a:latin typeface="Times New Roman"/>
                <a:ea typeface="Times New Roman"/>
                <a:cs typeface="Times New Roman"/>
                <a:sym typeface="Times New Roman"/>
              </a:rPr>
              <a:t>C</a:t>
            </a:r>
            <a:r>
              <a:rPr b="1" i="0" lang="en-US" sz="3600" cap="none" strike="noStrike">
                <a:solidFill>
                  <a:srgbClr val="00A4FF"/>
                </a:solidFill>
                <a:latin typeface="Times New Roman"/>
                <a:ea typeface="Times New Roman"/>
                <a:cs typeface="Times New Roman"/>
                <a:sym typeface="Times New Roman"/>
              </a:rPr>
              <a:t>ase </a:t>
            </a:r>
            <a:r>
              <a:rPr lang="en-US">
                <a:latin typeface="Times New Roman"/>
                <a:ea typeface="Times New Roman"/>
                <a:cs typeface="Times New Roman"/>
                <a:sym typeface="Times New Roman"/>
              </a:rPr>
              <a:t>S</a:t>
            </a:r>
            <a:r>
              <a:rPr b="1" i="0" lang="en-US" sz="3600" cap="none" strike="noStrike">
                <a:solidFill>
                  <a:srgbClr val="00A4FF"/>
                </a:solidFill>
                <a:latin typeface="Times New Roman"/>
                <a:ea typeface="Times New Roman"/>
                <a:cs typeface="Times New Roman"/>
                <a:sym typeface="Times New Roman"/>
              </a:rPr>
              <a:t>tudy</a:t>
            </a:r>
            <a:endParaRPr/>
          </a:p>
        </p:txBody>
      </p:sp>
      <p:sp>
        <p:nvSpPr>
          <p:cNvPr id="1173" name="Google Shape;1173;p56"/>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CSS - </a:t>
            </a:r>
            <a:r>
              <a:rPr lang="en-US">
                <a:solidFill>
                  <a:srgbClr val="000000"/>
                </a:solidFill>
                <a:latin typeface="Times New Roman"/>
                <a:ea typeface="Times New Roman"/>
                <a:cs typeface="Times New Roman"/>
                <a:sym typeface="Times New Roman"/>
              </a:rPr>
              <a:t>S</a:t>
            </a:r>
            <a:r>
              <a:rPr b="0" i="0" lang="en-US" sz="2400" cap="none" strike="noStrike">
                <a:solidFill>
                  <a:srgbClr val="000000"/>
                </a:solidFill>
                <a:latin typeface="Times New Roman"/>
                <a:ea typeface="Times New Roman"/>
                <a:cs typeface="Times New Roman"/>
                <a:sym typeface="Times New Roman"/>
              </a:rPr>
              <a:t>uccess </a:t>
            </a:r>
            <a:r>
              <a:rPr lang="en-US">
                <a:solidFill>
                  <a:srgbClr val="000000"/>
                </a:solidFill>
                <a:latin typeface="Times New Roman"/>
                <a:ea typeface="Times New Roman"/>
                <a:cs typeface="Times New Roman"/>
                <a:sym typeface="Times New Roman"/>
              </a:rPr>
              <a:t>S</a:t>
            </a:r>
            <a:r>
              <a:rPr b="0" i="0" lang="en-US" sz="2400" cap="none" strike="noStrike">
                <a:solidFill>
                  <a:srgbClr val="000000"/>
                </a:solidFill>
                <a:latin typeface="Times New Roman"/>
                <a:ea typeface="Times New Roman"/>
                <a:cs typeface="Times New Roman"/>
                <a:sym typeface="Times New Roman"/>
              </a:rPr>
              <a:t>tor</a:t>
            </a:r>
            <a:r>
              <a:rPr lang="en-US">
                <a:solidFill>
                  <a:srgbClr val="000000"/>
                </a:solidFill>
                <a:latin typeface="Times New Roman"/>
                <a:ea typeface="Times New Roman"/>
                <a:cs typeface="Times New Roman"/>
                <a:sym typeface="Times New Roman"/>
              </a:rPr>
              <a:t>ies</a:t>
            </a:r>
            <a:endParaRPr/>
          </a:p>
        </p:txBody>
      </p:sp>
      <p:sp>
        <p:nvSpPr>
          <p:cNvPr id="1174" name="Google Shape;1174;p56"/>
          <p:cNvSpPr txBox="1"/>
          <p:nvPr/>
        </p:nvSpPr>
        <p:spPr>
          <a:xfrm>
            <a:off x="7130981" y="714460"/>
            <a:ext cx="3693189" cy="352396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000000"/>
              </a:buClr>
              <a:buSzPts val="1600"/>
              <a:buFont typeface="Noto Sans Symbols"/>
              <a:buChar char="■"/>
            </a:pPr>
            <a:r>
              <a:rPr b="0" i="0" lang="en-US" sz="1600" cap="none" strike="noStrike">
                <a:solidFill>
                  <a:srgbClr val="000000"/>
                </a:solidFill>
                <a:latin typeface="Times New Roman"/>
                <a:ea typeface="Times New Roman"/>
                <a:cs typeface="Times New Roman"/>
                <a:sym typeface="Times New Roman"/>
              </a:rPr>
              <a:t> </a:t>
            </a:r>
            <a:r>
              <a:rPr b="1" i="0" lang="en-US" sz="1600" cap="none" strike="noStrike">
                <a:solidFill>
                  <a:srgbClr val="00B0F0"/>
                </a:solidFill>
                <a:latin typeface="Times New Roman"/>
                <a:ea typeface="Times New Roman"/>
                <a:cs typeface="Times New Roman"/>
                <a:sym typeface="Times New Roman"/>
              </a:rPr>
              <a:t>7,000+ </a:t>
            </a:r>
            <a:r>
              <a:rPr b="0" i="0" lang="en-US" sz="1600" cap="none" strike="noStrike">
                <a:solidFill>
                  <a:srgbClr val="000000"/>
                </a:solidFill>
                <a:latin typeface="Times New Roman"/>
                <a:ea typeface="Times New Roman"/>
                <a:cs typeface="Times New Roman"/>
                <a:sym typeface="Times New Roman"/>
              </a:rPr>
              <a:t>live rooms</a:t>
            </a:r>
            <a:endParaRPr sz="1600">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B0F0"/>
              </a:buClr>
              <a:buSzPts val="1600"/>
              <a:buFont typeface="Noto Sans Symbols"/>
              <a:buChar char="■"/>
            </a:pPr>
            <a:r>
              <a:rPr b="1" i="0" lang="en-US" sz="1600" cap="none" strike="noStrike">
                <a:solidFill>
                  <a:srgbClr val="00B0F0"/>
                </a:solidFill>
                <a:latin typeface="Times New Roman"/>
                <a:ea typeface="Times New Roman"/>
                <a:cs typeface="Times New Roman"/>
                <a:sym typeface="Times New Roman"/>
              </a:rPr>
              <a:t>1 million </a:t>
            </a:r>
            <a:r>
              <a:rPr b="0" i="0" lang="en-US" sz="1600" cap="none" strike="noStrike">
                <a:solidFill>
                  <a:srgbClr val="000000"/>
                </a:solidFill>
                <a:latin typeface="Times New Roman"/>
                <a:ea typeface="Times New Roman"/>
                <a:cs typeface="Times New Roman"/>
                <a:sym typeface="Times New Roman"/>
              </a:rPr>
              <a:t> concurrent online users</a:t>
            </a:r>
            <a:endParaRPr sz="1600">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600"/>
              <a:buFont typeface="Noto Sans Symbols"/>
              <a:buChar char="■"/>
            </a:pPr>
            <a:r>
              <a:rPr b="0" i="0" lang="en-US" sz="1600" cap="none" strike="noStrike">
                <a:solidFill>
                  <a:srgbClr val="000000"/>
                </a:solidFill>
                <a:latin typeface="Times New Roman"/>
                <a:ea typeface="Times New Roman"/>
                <a:cs typeface="Times New Roman"/>
                <a:sym typeface="Times New Roman"/>
              </a:rPr>
              <a:t>Live stream </a:t>
            </a:r>
            <a:r>
              <a:rPr b="1" i="0" lang="en-US" sz="1600" cap="none" strike="noStrike">
                <a:solidFill>
                  <a:srgbClr val="00B0F0"/>
                </a:solidFill>
                <a:latin typeface="Times New Roman"/>
                <a:ea typeface="Times New Roman"/>
                <a:cs typeface="Times New Roman"/>
                <a:sym typeface="Times New Roman"/>
              </a:rPr>
              <a:t>recording</a:t>
            </a:r>
            <a:r>
              <a:rPr b="0" i="0" lang="en-US" sz="1600" cap="none" strike="noStrike">
                <a:solidFill>
                  <a:srgbClr val="000000"/>
                </a:solidFill>
                <a:latin typeface="Times New Roman"/>
                <a:ea typeface="Times New Roman"/>
                <a:cs typeface="Times New Roman"/>
                <a:sym typeface="Times New Roman"/>
              </a:rPr>
              <a:t> + </a:t>
            </a:r>
            <a:r>
              <a:rPr b="1" i="0" lang="en-US" sz="1600" cap="none" strike="noStrike">
                <a:solidFill>
                  <a:srgbClr val="00B0F0"/>
                </a:solidFill>
                <a:latin typeface="Times New Roman"/>
                <a:ea typeface="Times New Roman"/>
                <a:cs typeface="Times New Roman"/>
                <a:sym typeface="Times New Roman"/>
              </a:rPr>
              <a:t>playback</a:t>
            </a:r>
            <a:endParaRPr sz="1600">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B0F0"/>
              </a:buClr>
              <a:buSzPts val="1600"/>
              <a:buFont typeface="Noto Sans Symbols"/>
              <a:buChar char="■"/>
            </a:pPr>
            <a:r>
              <a:rPr b="1" i="0" lang="en-US" sz="1600" cap="none" strike="noStrike">
                <a:solidFill>
                  <a:srgbClr val="00B0F0"/>
                </a:solidFill>
                <a:latin typeface="Times New Roman"/>
                <a:ea typeface="Times New Roman"/>
                <a:cs typeface="Times New Roman"/>
                <a:sym typeface="Times New Roman"/>
              </a:rPr>
              <a:t>Real-Time porn detection</a:t>
            </a:r>
            <a:r>
              <a:rPr b="0" i="0" lang="en-US" sz="1600" cap="none" strike="noStrike">
                <a:solidFill>
                  <a:srgbClr val="000000"/>
                </a:solidFill>
                <a:latin typeface="Times New Roman"/>
                <a:ea typeface="Times New Roman"/>
                <a:cs typeface="Times New Roman"/>
                <a:sym typeface="Times New Roman"/>
              </a:rPr>
              <a:t> for live streaming</a:t>
            </a:r>
            <a:endParaRPr sz="1600">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B0F0"/>
              </a:buClr>
              <a:buSzPts val="1600"/>
              <a:buFont typeface="Noto Sans Symbols"/>
              <a:buChar char="■"/>
            </a:pPr>
            <a:r>
              <a:rPr b="1" i="0" lang="en-US" sz="1600" cap="none" strike="noStrike">
                <a:solidFill>
                  <a:srgbClr val="00B0F0"/>
                </a:solidFill>
                <a:latin typeface="Times New Roman"/>
                <a:ea typeface="Times New Roman"/>
                <a:cs typeface="Times New Roman"/>
                <a:sym typeface="Times New Roman"/>
              </a:rPr>
              <a:t>Hundreds of millions of</a:t>
            </a:r>
            <a:r>
              <a:rPr b="0" i="0" lang="en-US" sz="1600" cap="none" strike="noStrike">
                <a:solidFill>
                  <a:srgbClr val="000000"/>
                </a:solidFill>
                <a:latin typeface="Times New Roman"/>
                <a:ea typeface="Times New Roman"/>
                <a:cs typeface="Times New Roman"/>
                <a:sym typeface="Times New Roman"/>
              </a:rPr>
              <a:t> screenshots taken per month</a:t>
            </a:r>
            <a:endParaRPr sz="1600">
              <a:solidFill>
                <a:schemeClr val="dk1"/>
              </a:solidFill>
              <a:latin typeface="Arial"/>
              <a:ea typeface="Arial"/>
              <a:cs typeface="Arial"/>
              <a:sym typeface="Arial"/>
            </a:endParaRPr>
          </a:p>
          <a:p>
            <a:pPr indent="-342900" lvl="0" marL="342900" marR="0" rtl="0" algn="l">
              <a:spcBef>
                <a:spcPts val="0"/>
              </a:spcBef>
              <a:spcAft>
                <a:spcPts val="0"/>
              </a:spcAft>
              <a:buNone/>
            </a:pPr>
            <a:r>
              <a:t/>
            </a:r>
            <a:endParaRPr sz="900">
              <a:solidFill>
                <a:schemeClr val="dk1"/>
              </a:solidFill>
              <a:latin typeface="Arial"/>
              <a:ea typeface="Arial"/>
              <a:cs typeface="Arial"/>
              <a:sym typeface="Arial"/>
            </a:endParaRPr>
          </a:p>
        </p:txBody>
      </p:sp>
      <p:pic>
        <p:nvPicPr>
          <p:cNvPr id="1175" name="Google Shape;1175;p56"/>
          <p:cNvPicPr preferRelativeResize="0"/>
          <p:nvPr/>
        </p:nvPicPr>
        <p:blipFill rotWithShape="1">
          <a:blip r:embed="rId3">
            <a:alphaModFix/>
          </a:blip>
          <a:srcRect b="0" l="0" r="0" t="0"/>
          <a:stretch/>
        </p:blipFill>
        <p:spPr>
          <a:xfrm>
            <a:off x="6985669" y="3734161"/>
            <a:ext cx="4125160" cy="2419932"/>
          </a:xfrm>
          <a:prstGeom prst="rect">
            <a:avLst/>
          </a:prstGeom>
          <a:noFill/>
          <a:ln>
            <a:noFill/>
          </a:ln>
        </p:spPr>
      </p:pic>
      <p:grpSp>
        <p:nvGrpSpPr>
          <p:cNvPr id="1176" name="Google Shape;1176;p56"/>
          <p:cNvGrpSpPr/>
          <p:nvPr/>
        </p:nvGrpSpPr>
        <p:grpSpPr>
          <a:xfrm>
            <a:off x="1367830" y="2153484"/>
            <a:ext cx="5088210" cy="3880647"/>
            <a:chOff x="666712" y="1142984"/>
            <a:chExt cx="6515213" cy="4969444"/>
          </a:xfrm>
        </p:grpSpPr>
        <p:pic>
          <p:nvPicPr>
            <p:cNvPr id="1177" name="Google Shape;1177;p56"/>
            <p:cNvPicPr preferRelativeResize="0"/>
            <p:nvPr/>
          </p:nvPicPr>
          <p:blipFill rotWithShape="1">
            <a:blip r:embed="rId4">
              <a:alphaModFix/>
            </a:blip>
            <a:srcRect b="0" l="0" r="0" t="0"/>
            <a:stretch/>
          </p:blipFill>
          <p:spPr>
            <a:xfrm>
              <a:off x="666712" y="1142984"/>
              <a:ext cx="6515213" cy="4956718"/>
            </a:xfrm>
            <a:prstGeom prst="rect">
              <a:avLst/>
            </a:prstGeom>
            <a:noFill/>
            <a:ln>
              <a:noFill/>
            </a:ln>
          </p:spPr>
        </p:pic>
        <p:sp>
          <p:nvSpPr>
            <p:cNvPr id="1178" name="Google Shape;1178;p56"/>
            <p:cNvSpPr txBox="1"/>
            <p:nvPr/>
          </p:nvSpPr>
          <p:spPr>
            <a:xfrm>
              <a:off x="2666977" y="5643578"/>
              <a:ext cx="1215660" cy="4688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900" cap="none" strike="noStrike">
                  <a:solidFill>
                    <a:srgbClr val="000000"/>
                  </a:solidFill>
                  <a:latin typeface="Times New Roman"/>
                  <a:ea typeface="Times New Roman"/>
                  <a:cs typeface="Times New Roman"/>
                  <a:sym typeface="Times New Roman"/>
                </a:rPr>
                <a:t>Technical architecture</a:t>
              </a:r>
              <a:endParaRPr/>
            </a:p>
          </p:txBody>
        </p:sp>
        <p:sp>
          <p:nvSpPr>
            <p:cNvPr id="1179" name="Google Shape;1179;p56"/>
            <p:cNvSpPr/>
            <p:nvPr/>
          </p:nvSpPr>
          <p:spPr>
            <a:xfrm>
              <a:off x="666712" y="1142984"/>
              <a:ext cx="1785950" cy="357190"/>
            </a:xfrm>
            <a:custGeom>
              <a:rect b="b" l="l" r="r" t="t"/>
              <a:pathLst>
                <a:path extrusionOk="0" h="257984" w="2285375">
                  <a:moveTo>
                    <a:pt x="0" y="0"/>
                  </a:moveTo>
                  <a:lnTo>
                    <a:pt x="2242377" y="0"/>
                  </a:lnTo>
                  <a:lnTo>
                    <a:pt x="2242376" y="0"/>
                  </a:lnTo>
                  <a:cubicBezTo>
                    <a:pt x="2266124" y="0"/>
                    <a:pt x="2285375" y="19250"/>
                    <a:pt x="2285375" y="42998"/>
                  </a:cubicBezTo>
                  <a:lnTo>
                    <a:pt x="2285375" y="257984"/>
                  </a:lnTo>
                  <a:lnTo>
                    <a:pt x="0" y="257984"/>
                  </a:lnTo>
                  <a:lnTo>
                    <a:pt x="0" y="0"/>
                  </a:lnTo>
                  <a:close/>
                </a:path>
              </a:pathLst>
            </a:custGeom>
            <a:solidFill>
              <a:srgbClr val="448AD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050" cap="none" strike="noStrike">
                  <a:solidFill>
                    <a:srgbClr val="FFFFFF"/>
                  </a:solidFill>
                  <a:latin typeface="Times New Roman"/>
                  <a:ea typeface="Times New Roman"/>
                  <a:cs typeface="Times New Roman"/>
                  <a:sym typeface="Times New Roman"/>
                </a:rPr>
                <a:t>DouYu live streaming system architecture</a:t>
              </a:r>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57"/>
          <p:cNvSpPr txBox="1"/>
          <p:nvPr>
            <p:ph type="title"/>
          </p:nvPr>
        </p:nvSpPr>
        <p:spPr>
          <a:xfrm>
            <a:off x="1156718" y="38310"/>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5.2 VOD </a:t>
            </a:r>
            <a:r>
              <a:rPr lang="en-US">
                <a:latin typeface="Times New Roman"/>
                <a:ea typeface="Times New Roman"/>
                <a:cs typeface="Times New Roman"/>
                <a:sym typeface="Times New Roman"/>
              </a:rPr>
              <a:t>C</a:t>
            </a:r>
            <a:r>
              <a:rPr b="1" i="0" lang="en-US" sz="3600" cap="none" strike="noStrike">
                <a:solidFill>
                  <a:srgbClr val="00A4FF"/>
                </a:solidFill>
                <a:latin typeface="Times New Roman"/>
                <a:ea typeface="Times New Roman"/>
                <a:cs typeface="Times New Roman"/>
                <a:sym typeface="Times New Roman"/>
              </a:rPr>
              <a:t>ase </a:t>
            </a:r>
            <a:r>
              <a:rPr lang="en-US">
                <a:latin typeface="Times New Roman"/>
                <a:ea typeface="Times New Roman"/>
                <a:cs typeface="Times New Roman"/>
                <a:sym typeface="Times New Roman"/>
              </a:rPr>
              <a:t>S</a:t>
            </a:r>
            <a:r>
              <a:rPr b="1" i="0" lang="en-US" sz="3600" cap="none" strike="noStrike">
                <a:solidFill>
                  <a:srgbClr val="00A4FF"/>
                </a:solidFill>
                <a:latin typeface="Times New Roman"/>
                <a:ea typeface="Times New Roman"/>
                <a:cs typeface="Times New Roman"/>
                <a:sym typeface="Times New Roman"/>
              </a:rPr>
              <a:t>tudy</a:t>
            </a:r>
            <a:endParaRPr/>
          </a:p>
        </p:txBody>
      </p:sp>
      <p:sp>
        <p:nvSpPr>
          <p:cNvPr id="1185" name="Google Shape;1185;p57"/>
          <p:cNvSpPr txBox="1"/>
          <p:nvPr>
            <p:ph idx="1" type="body"/>
          </p:nvPr>
        </p:nvSpPr>
        <p:spPr>
          <a:xfrm>
            <a:off x="835079" y="768060"/>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VOD - </a:t>
            </a:r>
            <a:r>
              <a:rPr lang="en-US">
                <a:solidFill>
                  <a:srgbClr val="000000"/>
                </a:solidFill>
                <a:latin typeface="Times New Roman"/>
                <a:ea typeface="Times New Roman"/>
                <a:cs typeface="Times New Roman"/>
                <a:sym typeface="Times New Roman"/>
              </a:rPr>
              <a:t>S</a:t>
            </a:r>
            <a:r>
              <a:rPr b="0" i="0" lang="en-US" sz="2400" cap="none" strike="noStrike">
                <a:solidFill>
                  <a:srgbClr val="000000"/>
                </a:solidFill>
                <a:latin typeface="Times New Roman"/>
                <a:ea typeface="Times New Roman"/>
                <a:cs typeface="Times New Roman"/>
                <a:sym typeface="Times New Roman"/>
              </a:rPr>
              <a:t>uccess </a:t>
            </a:r>
            <a:r>
              <a:rPr lang="en-US">
                <a:solidFill>
                  <a:srgbClr val="000000"/>
                </a:solidFill>
                <a:latin typeface="Times New Roman"/>
                <a:ea typeface="Times New Roman"/>
                <a:cs typeface="Times New Roman"/>
                <a:sym typeface="Times New Roman"/>
              </a:rPr>
              <a:t>S</a:t>
            </a:r>
            <a:r>
              <a:rPr b="0" i="0" lang="en-US" sz="2400" cap="none" strike="noStrike">
                <a:solidFill>
                  <a:srgbClr val="000000"/>
                </a:solidFill>
                <a:latin typeface="Times New Roman"/>
                <a:ea typeface="Times New Roman"/>
                <a:cs typeface="Times New Roman"/>
                <a:sym typeface="Times New Roman"/>
              </a:rPr>
              <a:t>tor</a:t>
            </a:r>
            <a:r>
              <a:rPr lang="en-US">
                <a:solidFill>
                  <a:srgbClr val="000000"/>
                </a:solidFill>
                <a:latin typeface="Times New Roman"/>
                <a:ea typeface="Times New Roman"/>
                <a:cs typeface="Times New Roman"/>
                <a:sym typeface="Times New Roman"/>
              </a:rPr>
              <a:t>ies</a:t>
            </a:r>
            <a:endParaRPr b="1">
              <a:solidFill>
                <a:srgbClr val="FF0000"/>
              </a:solidFill>
            </a:endParaRPr>
          </a:p>
        </p:txBody>
      </p:sp>
      <p:pic>
        <p:nvPicPr>
          <p:cNvPr id="1186" name="Google Shape;1186;p57"/>
          <p:cNvPicPr preferRelativeResize="0"/>
          <p:nvPr/>
        </p:nvPicPr>
        <p:blipFill rotWithShape="1">
          <a:blip r:embed="rId3">
            <a:alphaModFix/>
          </a:blip>
          <a:srcRect b="0" l="0" r="0" t="0"/>
          <a:stretch/>
        </p:blipFill>
        <p:spPr>
          <a:xfrm>
            <a:off x="1076617" y="1643648"/>
            <a:ext cx="2534732" cy="1170805"/>
          </a:xfrm>
          <a:prstGeom prst="rect">
            <a:avLst/>
          </a:prstGeom>
          <a:noFill/>
          <a:ln>
            <a:noFill/>
          </a:ln>
        </p:spPr>
      </p:pic>
      <p:pic>
        <p:nvPicPr>
          <p:cNvPr id="1187" name="Google Shape;1187;p57"/>
          <p:cNvPicPr preferRelativeResize="0"/>
          <p:nvPr/>
        </p:nvPicPr>
        <p:blipFill rotWithShape="1">
          <a:blip r:embed="rId4">
            <a:alphaModFix/>
          </a:blip>
          <a:srcRect b="0" l="0" r="0" t="0"/>
          <a:stretch/>
        </p:blipFill>
        <p:spPr>
          <a:xfrm>
            <a:off x="4867270" y="1628800"/>
            <a:ext cx="2352655" cy="1170805"/>
          </a:xfrm>
          <a:prstGeom prst="rect">
            <a:avLst/>
          </a:prstGeom>
          <a:noFill/>
          <a:ln>
            <a:noFill/>
          </a:ln>
        </p:spPr>
      </p:pic>
      <p:pic>
        <p:nvPicPr>
          <p:cNvPr id="1188" name="Google Shape;1188;p57"/>
          <p:cNvPicPr preferRelativeResize="0"/>
          <p:nvPr/>
        </p:nvPicPr>
        <p:blipFill rotWithShape="1">
          <a:blip r:embed="rId5">
            <a:alphaModFix/>
          </a:blip>
          <a:srcRect b="0" l="0" r="0" t="0"/>
          <a:stretch/>
        </p:blipFill>
        <p:spPr>
          <a:xfrm>
            <a:off x="8662557" y="1706621"/>
            <a:ext cx="2302195" cy="1007925"/>
          </a:xfrm>
          <a:prstGeom prst="rect">
            <a:avLst/>
          </a:prstGeom>
          <a:noFill/>
          <a:ln>
            <a:noFill/>
          </a:ln>
        </p:spPr>
      </p:pic>
      <p:sp>
        <p:nvSpPr>
          <p:cNvPr id="1189" name="Google Shape;1189;p57"/>
          <p:cNvSpPr/>
          <p:nvPr/>
        </p:nvSpPr>
        <p:spPr>
          <a:xfrm>
            <a:off x="895662" y="2927532"/>
            <a:ext cx="2896641" cy="2677656"/>
          </a:xfrm>
          <a:prstGeom prst="rect">
            <a:avLst/>
          </a:prstGeom>
          <a:noFill/>
          <a:ln>
            <a:noFill/>
          </a:ln>
        </p:spPr>
        <p:txBody>
          <a:bodyPr anchorCtr="0" anchor="t" bIns="45700" lIns="91425" spcFirstLastPara="1" rIns="91425" wrap="square" tIns="45700">
            <a:spAutoFit/>
          </a:bodyPr>
          <a:lstStyle/>
          <a:p>
            <a:pPr indent="-171450" lvl="0" marL="171450" marR="0" rtl="0" algn="l">
              <a:spcBef>
                <a:spcPts val="0"/>
              </a:spcBef>
              <a:spcAft>
                <a:spcPts val="0"/>
              </a:spcAft>
              <a:buClr>
                <a:srgbClr val="000000"/>
              </a:buClr>
              <a:buSzPts val="1400"/>
              <a:buFont typeface="Arial"/>
              <a:buChar char="•"/>
            </a:pPr>
            <a:r>
              <a:rPr b="0" i="0" lang="en-US" sz="1400" cap="none" strike="noStrike">
                <a:solidFill>
                  <a:srgbClr val="000000"/>
                </a:solidFill>
                <a:latin typeface="Times New Roman"/>
                <a:ea typeface="Times New Roman"/>
                <a:cs typeface="Times New Roman"/>
                <a:sym typeface="Times New Roman"/>
              </a:rPr>
              <a:t>NewTV is a subsidiary of China Network Television (CNTV).</a:t>
            </a:r>
            <a:endParaRPr/>
          </a:p>
          <a:p>
            <a:pPr indent="-171450" lvl="0" marL="171450" marR="0" rtl="0" algn="l">
              <a:spcBef>
                <a:spcPts val="0"/>
              </a:spcBef>
              <a:spcAft>
                <a:spcPts val="0"/>
              </a:spcAft>
              <a:buClr>
                <a:srgbClr val="000000"/>
              </a:buClr>
              <a:buSzPts val="1400"/>
              <a:buFont typeface="Arial"/>
              <a:buChar char="•"/>
            </a:pPr>
            <a:r>
              <a:rPr b="0" i="0" lang="en-US" sz="1400" cap="none" strike="noStrike">
                <a:solidFill>
                  <a:srgbClr val="000000"/>
                </a:solidFill>
                <a:latin typeface="Times New Roman"/>
                <a:ea typeface="Times New Roman"/>
                <a:cs typeface="Times New Roman"/>
                <a:sym typeface="Times New Roman"/>
              </a:rPr>
              <a:t>On March 24, 2010, CNTV was the first to receive an internet TV license from the National Radio and Television Administration.</a:t>
            </a:r>
            <a:endParaRPr sz="1400">
              <a:solidFill>
                <a:schemeClr val="dk1"/>
              </a:solidFill>
              <a:latin typeface="Arial"/>
              <a:ea typeface="Arial"/>
              <a:cs typeface="Arial"/>
              <a:sym typeface="Arial"/>
            </a:endParaRPr>
          </a:p>
          <a:p>
            <a:pPr indent="-171450" lvl="0" marL="171450" marR="0" rtl="0" algn="l">
              <a:spcBef>
                <a:spcPts val="0"/>
              </a:spcBef>
              <a:spcAft>
                <a:spcPts val="0"/>
              </a:spcAft>
              <a:buClr>
                <a:srgbClr val="000000"/>
              </a:buClr>
              <a:buSzPts val="1400"/>
              <a:buFont typeface="Arial"/>
              <a:buChar char="•"/>
            </a:pPr>
            <a:r>
              <a:rPr b="0" i="0" lang="en-US" sz="1400" cap="none" strike="noStrike">
                <a:solidFill>
                  <a:srgbClr val="000000"/>
                </a:solidFill>
                <a:latin typeface="Times New Roman"/>
                <a:ea typeface="Times New Roman"/>
                <a:cs typeface="Times New Roman"/>
                <a:sym typeface="Times New Roman"/>
              </a:rPr>
              <a:t>NewTV currently provides over 1.5 million hours of quality on-demand programs to users and has exclusive internet TV rights to broadcast the Olympic Games, the World Cup, and the European Cup.</a:t>
            </a:r>
            <a:endParaRPr sz="1400">
              <a:solidFill>
                <a:schemeClr val="dk1"/>
              </a:solidFill>
              <a:latin typeface="Arial"/>
              <a:ea typeface="Arial"/>
              <a:cs typeface="Arial"/>
              <a:sym typeface="Arial"/>
            </a:endParaRPr>
          </a:p>
        </p:txBody>
      </p:sp>
      <p:sp>
        <p:nvSpPr>
          <p:cNvPr id="1190" name="Google Shape;1190;p57"/>
          <p:cNvSpPr/>
          <p:nvPr/>
        </p:nvSpPr>
        <p:spPr>
          <a:xfrm>
            <a:off x="4015736" y="2927532"/>
            <a:ext cx="4103076" cy="3323987"/>
          </a:xfrm>
          <a:prstGeom prst="rect">
            <a:avLst/>
          </a:prstGeom>
          <a:noFill/>
          <a:ln>
            <a:noFill/>
          </a:ln>
        </p:spPr>
        <p:txBody>
          <a:bodyPr anchorCtr="0" anchor="t" bIns="45700" lIns="91425" spcFirstLastPara="1" rIns="91425" wrap="square" tIns="45700">
            <a:spAutoFit/>
          </a:bodyPr>
          <a:lstStyle/>
          <a:p>
            <a:pPr indent="-171450" lvl="0" marL="171450" marR="0" rtl="0" algn="l">
              <a:spcBef>
                <a:spcPts val="0"/>
              </a:spcBef>
              <a:spcAft>
                <a:spcPts val="0"/>
              </a:spcAft>
              <a:buClr>
                <a:srgbClr val="000000"/>
              </a:buClr>
              <a:buSzPts val="1400"/>
              <a:buFont typeface="Arial"/>
              <a:buChar char="•"/>
            </a:pPr>
            <a:r>
              <a:rPr b="0" i="0" lang="en-US" sz="1400" cap="none" strike="noStrike">
                <a:solidFill>
                  <a:srgbClr val="000000"/>
                </a:solidFill>
                <a:latin typeface="Times New Roman"/>
                <a:ea typeface="Times New Roman"/>
                <a:cs typeface="Times New Roman"/>
                <a:sym typeface="Times New Roman"/>
              </a:rPr>
              <a:t>Souzhiyun is the first Chinese online education public service platform provider that integrates live streaming and VOD, R&amp;D and operations, and mobile internet and internet.</a:t>
            </a:r>
            <a:endParaRPr sz="1400">
              <a:solidFill>
                <a:schemeClr val="dk1"/>
              </a:solidFill>
              <a:latin typeface="Arial"/>
              <a:ea typeface="Arial"/>
              <a:cs typeface="Arial"/>
              <a:sym typeface="Arial"/>
            </a:endParaRPr>
          </a:p>
          <a:p>
            <a:pPr indent="-171450" lvl="0" marL="171450" marR="0" rtl="0" algn="l">
              <a:spcBef>
                <a:spcPts val="0"/>
              </a:spcBef>
              <a:spcAft>
                <a:spcPts val="0"/>
              </a:spcAft>
              <a:buClr>
                <a:srgbClr val="000000"/>
              </a:buClr>
              <a:buSzPts val="1400"/>
              <a:buFont typeface="Arial"/>
              <a:buChar char="•"/>
            </a:pPr>
            <a:r>
              <a:rPr b="0" i="0" lang="en-US" sz="1400" cap="none" strike="noStrike">
                <a:solidFill>
                  <a:srgbClr val="000000"/>
                </a:solidFill>
                <a:latin typeface="Times New Roman"/>
                <a:ea typeface="Times New Roman"/>
                <a:cs typeface="Times New Roman"/>
                <a:sym typeface="Times New Roman"/>
              </a:rPr>
              <a:t>It provides services such as live streaming teaching, online assessment, online test, and community-based learning services for many educational and training institutions nationwide.</a:t>
            </a:r>
            <a:endParaRPr sz="1400">
              <a:solidFill>
                <a:schemeClr val="dk1"/>
              </a:solidFill>
              <a:latin typeface="Arial"/>
              <a:ea typeface="Arial"/>
              <a:cs typeface="Arial"/>
              <a:sym typeface="Arial"/>
            </a:endParaRPr>
          </a:p>
          <a:p>
            <a:pPr indent="-171450" lvl="0" marL="171450" marR="0" rtl="0" algn="l">
              <a:spcBef>
                <a:spcPts val="0"/>
              </a:spcBef>
              <a:spcAft>
                <a:spcPts val="0"/>
              </a:spcAft>
              <a:buClr>
                <a:srgbClr val="000000"/>
              </a:buClr>
              <a:buSzPts val="1400"/>
              <a:buFont typeface="Arial"/>
              <a:buChar char="•"/>
            </a:pPr>
            <a:r>
              <a:rPr b="0" i="0" lang="en-US" sz="1400" cap="none" strike="noStrike">
                <a:solidFill>
                  <a:srgbClr val="000000"/>
                </a:solidFill>
                <a:latin typeface="Times New Roman"/>
                <a:ea typeface="Times New Roman"/>
                <a:cs typeface="Times New Roman"/>
                <a:sym typeface="Times New Roman"/>
              </a:rPr>
              <a:t>The Souzhiyun platform has built comprehensive strategic partnership with hundreds of universities, thousands of training institutions, ecommerce operators, major banks, mobile network carriers, etc. in China and integrates over 300 popular professional courses in 20 major industries in the education and training sector.</a:t>
            </a:r>
            <a:endParaRPr sz="1400">
              <a:solidFill>
                <a:schemeClr val="dk1"/>
              </a:solidFill>
              <a:latin typeface="Arial"/>
              <a:ea typeface="Arial"/>
              <a:cs typeface="Arial"/>
              <a:sym typeface="Arial"/>
            </a:endParaRPr>
          </a:p>
        </p:txBody>
      </p:sp>
      <p:sp>
        <p:nvSpPr>
          <p:cNvPr id="1191" name="Google Shape;1191;p57"/>
          <p:cNvSpPr/>
          <p:nvPr/>
        </p:nvSpPr>
        <p:spPr>
          <a:xfrm>
            <a:off x="8243994" y="2680088"/>
            <a:ext cx="3124301" cy="31085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a:p>
            <a:pPr indent="-171450" lvl="0" marL="171450" marR="0" rtl="0" algn="l">
              <a:spcBef>
                <a:spcPts val="0"/>
              </a:spcBef>
              <a:spcAft>
                <a:spcPts val="0"/>
              </a:spcAft>
              <a:buClr>
                <a:srgbClr val="000000"/>
              </a:buClr>
              <a:buSzPts val="1400"/>
              <a:buFont typeface="Arial"/>
              <a:buChar char="•"/>
            </a:pPr>
            <a:r>
              <a:rPr b="0" i="0" lang="en-US" sz="1400" cap="none" strike="noStrike">
                <a:solidFill>
                  <a:srgbClr val="000000"/>
                </a:solidFill>
                <a:latin typeface="Times New Roman"/>
                <a:ea typeface="Times New Roman"/>
                <a:cs typeface="Times New Roman"/>
                <a:sym typeface="Times New Roman"/>
              </a:rPr>
              <a:t>51yaoshi.com is an authoritative online learning website for licensed pharmacists under China Medical Science and Technology Press.</a:t>
            </a:r>
            <a:endParaRPr sz="1400">
              <a:solidFill>
                <a:schemeClr val="dk1"/>
              </a:solidFill>
              <a:latin typeface="Arial"/>
              <a:ea typeface="Arial"/>
              <a:cs typeface="Arial"/>
              <a:sym typeface="Arial"/>
            </a:endParaRPr>
          </a:p>
          <a:p>
            <a:pPr indent="-82550" lvl="0" marL="1714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71450" lvl="0" marL="171450" marR="0" rtl="0" algn="l">
              <a:spcBef>
                <a:spcPts val="0"/>
              </a:spcBef>
              <a:spcAft>
                <a:spcPts val="0"/>
              </a:spcAft>
              <a:buClr>
                <a:srgbClr val="000000"/>
              </a:buClr>
              <a:buSzPts val="1400"/>
              <a:buFont typeface="Arial"/>
              <a:buChar char="•"/>
            </a:pPr>
            <a:r>
              <a:rPr b="0" i="0" lang="en-US" sz="1400" cap="none" strike="noStrike">
                <a:solidFill>
                  <a:srgbClr val="000000"/>
                </a:solidFill>
                <a:latin typeface="Times New Roman"/>
                <a:ea typeface="Times New Roman"/>
                <a:cs typeface="Times New Roman"/>
                <a:sym typeface="Times New Roman"/>
              </a:rPr>
              <a:t>Relying on the resources of the China Food and Drug Administration and China Medical Science and Technology Press, it provides users with more exclusive resource services and more profound policy interpretations.</a:t>
            </a:r>
            <a:endParaRPr sz="1400">
              <a:solidFill>
                <a:schemeClr val="dk1"/>
              </a:solidFill>
              <a:latin typeface="Arial"/>
              <a:ea typeface="Arial"/>
              <a:cs typeface="Arial"/>
              <a:sym typeface="Arial"/>
            </a:endParaRPr>
          </a:p>
          <a:p>
            <a:pPr indent="-82550" lvl="0" marL="1714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ge6a4c2a019_0_0"/>
          <p:cNvSpPr txBox="1"/>
          <p:nvPr>
            <p:ph type="title"/>
          </p:nvPr>
        </p:nvSpPr>
        <p:spPr>
          <a:xfrm>
            <a:off x="838201" y="229215"/>
            <a:ext cx="9821100" cy="907800"/>
          </a:xfrm>
          <a:prstGeom prst="rect">
            <a:avLst/>
          </a:prstGeom>
          <a:noFill/>
          <a:ln>
            <a:noFill/>
          </a:ln>
        </p:spPr>
        <p:txBody>
          <a:bodyPr anchorCtr="0" anchor="ctr" bIns="45700" lIns="91425" spcFirstLastPara="1" rIns="91425" wrap="square" tIns="45700">
            <a:noAutofit/>
          </a:bodyPr>
          <a:lstStyle/>
          <a:p>
            <a:pPr indent="-912812" lvl="0" marL="912812" rtl="0" algn="l">
              <a:lnSpc>
                <a:spcPct val="90000"/>
              </a:lnSpc>
              <a:spcBef>
                <a:spcPts val="0"/>
              </a:spcBef>
              <a:spcAft>
                <a:spcPts val="0"/>
              </a:spcAft>
              <a:buNone/>
            </a:pPr>
            <a:r>
              <a:rPr lang="en-US">
                <a:latin typeface="Times New Roman"/>
                <a:ea typeface="Times New Roman"/>
                <a:cs typeface="Times New Roman"/>
                <a:sym typeface="Times New Roman"/>
              </a:rPr>
              <a:t>Glossary</a:t>
            </a:r>
            <a:endParaRPr/>
          </a:p>
        </p:txBody>
      </p:sp>
      <p:sp>
        <p:nvSpPr>
          <p:cNvPr id="96" name="Google Shape;96;ge6a4c2a019_0_0"/>
          <p:cNvSpPr txBox="1"/>
          <p:nvPr>
            <p:ph idx="1" type="body"/>
          </p:nvPr>
        </p:nvSpPr>
        <p:spPr>
          <a:xfrm>
            <a:off x="838201" y="1268760"/>
            <a:ext cx="10658400" cy="50406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t/>
            </a:r>
            <a:endParaRPr/>
          </a:p>
          <a:p>
            <a:pPr indent="-190500" lvl="0" marL="342900" rtl="0" algn="l">
              <a:lnSpc>
                <a:spcPct val="150000"/>
              </a:lnSpc>
              <a:spcBef>
                <a:spcPts val="0"/>
              </a:spcBef>
              <a:spcAft>
                <a:spcPts val="0"/>
              </a:spcAft>
              <a:buSzPts val="2400"/>
              <a:buFont typeface="Noto Sans Symbols"/>
              <a:buNone/>
            </a:pPr>
            <a:r>
              <a:t/>
            </a:r>
            <a:endParaRPr b="1">
              <a:solidFill>
                <a:srgbClr val="FF0000"/>
              </a:solidFill>
            </a:endParaRPr>
          </a:p>
        </p:txBody>
      </p:sp>
      <p:sp>
        <p:nvSpPr>
          <p:cNvPr id="97" name="Google Shape;97;ge6a4c2a019_0_0"/>
          <p:cNvSpPr txBox="1"/>
          <p:nvPr/>
        </p:nvSpPr>
        <p:spPr>
          <a:xfrm>
            <a:off x="934325" y="1017625"/>
            <a:ext cx="10446000" cy="58167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en-US" sz="1800" u="sng">
                <a:solidFill>
                  <a:schemeClr val="dk1"/>
                </a:solidFill>
                <a:latin typeface="Roboto"/>
                <a:ea typeface="Roboto"/>
                <a:cs typeface="Roboto"/>
                <a:sym typeface="Roboto"/>
              </a:rPr>
              <a:t>Video Codec</a:t>
            </a:r>
            <a:endParaRPr b="1" sz="1800" u="sng">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US" sz="1800">
                <a:solidFill>
                  <a:schemeClr val="dk1"/>
                </a:solidFill>
              </a:rPr>
              <a:t>•</a:t>
            </a:r>
            <a:r>
              <a:rPr lang="en-US" sz="1800">
                <a:solidFill>
                  <a:srgbClr val="333333"/>
                </a:solidFill>
                <a:latin typeface="Roboto"/>
                <a:ea typeface="Roboto"/>
                <a:cs typeface="Roboto"/>
                <a:sym typeface="Roboto"/>
              </a:rPr>
              <a:t>MPEG</a:t>
            </a:r>
            <a:endParaRPr sz="1800">
              <a:solidFill>
                <a:srgbClr val="33333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US" sz="1800">
                <a:solidFill>
                  <a:schemeClr val="dk1"/>
                </a:solidFill>
              </a:rPr>
              <a:t>•</a:t>
            </a:r>
            <a:r>
              <a:rPr lang="en-US" sz="1800">
                <a:solidFill>
                  <a:srgbClr val="333333"/>
                </a:solidFill>
                <a:latin typeface="Roboto"/>
                <a:ea typeface="Roboto"/>
                <a:cs typeface="Roboto"/>
                <a:sym typeface="Roboto"/>
              </a:rPr>
              <a:t>H.264 / H.265</a:t>
            </a:r>
            <a:endParaRPr sz="1800">
              <a:solidFill>
                <a:srgbClr val="33333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US" sz="1800">
                <a:solidFill>
                  <a:schemeClr val="dk1"/>
                </a:solidFill>
              </a:rPr>
              <a:t>•</a:t>
            </a:r>
            <a:r>
              <a:rPr lang="en-US" sz="1800">
                <a:solidFill>
                  <a:srgbClr val="333333"/>
                </a:solidFill>
                <a:latin typeface="Roboto"/>
                <a:ea typeface="Roboto"/>
                <a:cs typeface="Roboto"/>
                <a:sym typeface="Roboto"/>
              </a:rPr>
              <a:t>VP8 / VP9</a:t>
            </a:r>
            <a:endParaRPr sz="1800">
              <a:solidFill>
                <a:srgbClr val="33333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US" sz="1800">
                <a:solidFill>
                  <a:schemeClr val="dk1"/>
                </a:solidFill>
                <a:latin typeface="Roboto"/>
                <a:ea typeface="Roboto"/>
                <a:cs typeface="Roboto"/>
                <a:sym typeface="Roboto"/>
              </a:rPr>
              <a:t>Bitrate: </a:t>
            </a:r>
            <a:r>
              <a:rPr lang="en-US" sz="1800">
                <a:solidFill>
                  <a:srgbClr val="333333"/>
                </a:solidFill>
                <a:latin typeface="Roboto"/>
                <a:ea typeface="Roboto"/>
                <a:cs typeface="Roboto"/>
                <a:sym typeface="Roboto"/>
              </a:rPr>
              <a:t> number of bits that are required in playback (bps)</a:t>
            </a:r>
            <a:endParaRPr sz="1800">
              <a:solidFill>
                <a:srgbClr val="33333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US" sz="1800">
                <a:solidFill>
                  <a:srgbClr val="333333"/>
                </a:solidFill>
                <a:latin typeface="Roboto"/>
                <a:ea typeface="Roboto"/>
                <a:cs typeface="Roboto"/>
                <a:sym typeface="Roboto"/>
              </a:rPr>
              <a:t>Adaptive bitrate:</a:t>
            </a:r>
            <a:r>
              <a:rPr lang="en-US" sz="1800">
                <a:solidFill>
                  <a:srgbClr val="333333"/>
                </a:solidFill>
                <a:latin typeface="Roboto"/>
                <a:ea typeface="Roboto"/>
                <a:cs typeface="Roboto"/>
                <a:sym typeface="Roboto"/>
              </a:rPr>
              <a:t> streaming involves audio/video files with various bitrates. A player can dynamically select the most appropriate bitrate for playback based on the current bandwidth (HLS, MPEG-DASH, Microsoft Smooth Streaming MSS)</a:t>
            </a:r>
            <a:endParaRPr sz="1800">
              <a:solidFill>
                <a:srgbClr val="33333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US" sz="1800">
                <a:solidFill>
                  <a:schemeClr val="dk1"/>
                </a:solidFill>
                <a:latin typeface="Roboto"/>
                <a:ea typeface="Roboto"/>
                <a:cs typeface="Roboto"/>
                <a:sym typeface="Roboto"/>
              </a:rPr>
              <a:t>Transcoding: </a:t>
            </a:r>
            <a:r>
              <a:rPr lang="en-US" sz="1800">
                <a:solidFill>
                  <a:srgbClr val="333333"/>
                </a:solidFill>
                <a:latin typeface="Roboto"/>
                <a:ea typeface="Roboto"/>
                <a:cs typeface="Roboto"/>
                <a:sym typeface="Roboto"/>
              </a:rPr>
              <a:t>changes the codec, resolution, bitrate, and other parameters of the bitstream for playback on different devices in various network environments.</a:t>
            </a:r>
            <a:endParaRPr sz="1800">
              <a:solidFill>
                <a:srgbClr val="33333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US" sz="1800" u="sng">
                <a:solidFill>
                  <a:srgbClr val="333333"/>
                </a:solidFill>
                <a:latin typeface="Roboto"/>
                <a:ea typeface="Roboto"/>
                <a:cs typeface="Roboto"/>
                <a:sym typeface="Roboto"/>
              </a:rPr>
              <a:t>Protocols</a:t>
            </a:r>
            <a:endParaRPr b="1" sz="1800" u="sng">
              <a:solidFill>
                <a:srgbClr val="33333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US" sz="1800">
                <a:solidFill>
                  <a:srgbClr val="333333"/>
                </a:solidFill>
                <a:latin typeface="Roboto"/>
                <a:ea typeface="Roboto"/>
                <a:cs typeface="Roboto"/>
                <a:sym typeface="Roboto"/>
              </a:rPr>
              <a:t>RTMP (Realtime Messaging Protocol): </a:t>
            </a:r>
            <a:r>
              <a:rPr lang="en-US" sz="1800">
                <a:solidFill>
                  <a:srgbClr val="333333"/>
                </a:solidFill>
                <a:latin typeface="Roboto"/>
                <a:ea typeface="Roboto"/>
                <a:cs typeface="Roboto"/>
                <a:sym typeface="Roboto"/>
              </a:rPr>
              <a:t>a streaming protocol developed by Adobe (limited to Flash  Player, </a:t>
            </a:r>
            <a:r>
              <a:rPr lang="en-US" sz="1800" u="sng">
                <a:solidFill>
                  <a:srgbClr val="FF0000"/>
                </a:solidFill>
                <a:latin typeface="Roboto"/>
                <a:ea typeface="Roboto"/>
                <a:cs typeface="Roboto"/>
                <a:sym typeface="Roboto"/>
              </a:rPr>
              <a:t>no longer accepted by iOS, Android, and most browsers</a:t>
            </a:r>
            <a:r>
              <a:rPr lang="en-US" sz="1800">
                <a:solidFill>
                  <a:srgbClr val="333333"/>
                </a:solidFill>
                <a:latin typeface="Roboto"/>
                <a:ea typeface="Roboto"/>
                <a:cs typeface="Roboto"/>
                <a:sym typeface="Roboto"/>
              </a:rPr>
              <a:t>)</a:t>
            </a:r>
            <a:endParaRPr sz="1800">
              <a:solidFill>
                <a:srgbClr val="33333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US" sz="1800">
                <a:solidFill>
                  <a:srgbClr val="333333"/>
                </a:solidFill>
                <a:latin typeface="Roboto"/>
                <a:ea typeface="Roboto"/>
                <a:cs typeface="Roboto"/>
                <a:sym typeface="Roboto"/>
              </a:rPr>
              <a:t>FLV</a:t>
            </a:r>
            <a:r>
              <a:rPr lang="en-US" sz="1800">
                <a:solidFill>
                  <a:srgbClr val="333333"/>
                </a:solidFill>
                <a:latin typeface="Roboto"/>
                <a:ea typeface="Roboto"/>
                <a:cs typeface="Roboto"/>
                <a:sym typeface="Roboto"/>
              </a:rPr>
              <a:t>: a protocol developed by Adobe, supported by Flash player on PCs. Most mobile browsers </a:t>
            </a:r>
            <a:r>
              <a:rPr lang="en-US" sz="1800" u="sng">
                <a:solidFill>
                  <a:srgbClr val="FF0000"/>
                </a:solidFill>
                <a:latin typeface="Roboto"/>
                <a:ea typeface="Roboto"/>
                <a:cs typeface="Roboto"/>
                <a:sym typeface="Roboto"/>
              </a:rPr>
              <a:t>do not</a:t>
            </a:r>
            <a:r>
              <a:rPr lang="en-US" sz="1800">
                <a:solidFill>
                  <a:srgbClr val="333333"/>
                </a:solidFill>
                <a:latin typeface="Roboto"/>
                <a:ea typeface="Roboto"/>
                <a:cs typeface="Roboto"/>
                <a:sym typeface="Roboto"/>
              </a:rPr>
              <a:t> support FLV</a:t>
            </a:r>
            <a:endParaRPr sz="1800">
              <a:solidFill>
                <a:srgbClr val="33333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US" sz="1800">
                <a:solidFill>
                  <a:srgbClr val="333333"/>
                </a:solidFill>
                <a:latin typeface="Roboto"/>
                <a:ea typeface="Roboto"/>
                <a:cs typeface="Roboto"/>
                <a:sym typeface="Roboto"/>
              </a:rPr>
              <a:t>HLS (HTTP Live Streaming): </a:t>
            </a:r>
            <a:r>
              <a:rPr lang="en-US" sz="1800">
                <a:solidFill>
                  <a:srgbClr val="333333"/>
                </a:solidFill>
                <a:latin typeface="Roboto"/>
                <a:ea typeface="Roboto"/>
                <a:cs typeface="Roboto"/>
                <a:sym typeface="Roboto"/>
              </a:rPr>
              <a:t>a protocol developed by Apple, supported iOS + Android clients.</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US" sz="1800">
                <a:solidFill>
                  <a:schemeClr val="dk1"/>
                </a:solidFill>
                <a:latin typeface="Roboto"/>
                <a:ea typeface="Roboto"/>
                <a:cs typeface="Roboto"/>
                <a:sym typeface="Roboto"/>
              </a:rPr>
              <a:t>DRM: Digital Rights Management</a:t>
            </a:r>
            <a:endParaRPr b="1" sz="1800">
              <a:solidFill>
                <a:schemeClr val="dk1"/>
              </a:solidFill>
              <a:latin typeface="Roboto"/>
              <a:ea typeface="Roboto"/>
              <a:cs typeface="Roboto"/>
              <a:sym typeface="Roboto"/>
            </a:endParaRPr>
          </a:p>
          <a:p>
            <a:pPr indent="0" lvl="0" marL="0" marR="0" rtl="0" algn="ctr">
              <a:spcBef>
                <a:spcPts val="0"/>
              </a:spcBef>
              <a:spcAft>
                <a:spcPts val="0"/>
              </a:spcAft>
              <a:buNone/>
            </a:pPr>
            <a:r>
              <a:t/>
            </a:r>
            <a:endParaRPr sz="2000">
              <a:latin typeface="Times New Roman"/>
              <a:ea typeface="Times New Roman"/>
              <a:cs typeface="Times New Roman"/>
              <a:sym typeface="Times New Roman"/>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58"/>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5.3 TRTC </a:t>
            </a:r>
            <a:r>
              <a:rPr lang="en-US">
                <a:latin typeface="Times New Roman"/>
                <a:ea typeface="Times New Roman"/>
                <a:cs typeface="Times New Roman"/>
                <a:sym typeface="Times New Roman"/>
              </a:rPr>
              <a:t>C</a:t>
            </a:r>
            <a:r>
              <a:rPr b="1" i="0" lang="en-US" sz="3600" cap="none" strike="noStrike">
                <a:solidFill>
                  <a:srgbClr val="00A4FF"/>
                </a:solidFill>
                <a:latin typeface="Times New Roman"/>
                <a:ea typeface="Times New Roman"/>
                <a:cs typeface="Times New Roman"/>
                <a:sym typeface="Times New Roman"/>
              </a:rPr>
              <a:t>ase </a:t>
            </a:r>
            <a:r>
              <a:rPr lang="en-US">
                <a:latin typeface="Times New Roman"/>
                <a:ea typeface="Times New Roman"/>
                <a:cs typeface="Times New Roman"/>
                <a:sym typeface="Times New Roman"/>
              </a:rPr>
              <a:t>S</a:t>
            </a:r>
            <a:r>
              <a:rPr b="1" i="0" lang="en-US" sz="3600" cap="none" strike="noStrike">
                <a:solidFill>
                  <a:srgbClr val="00A4FF"/>
                </a:solidFill>
                <a:latin typeface="Times New Roman"/>
                <a:ea typeface="Times New Roman"/>
                <a:cs typeface="Times New Roman"/>
                <a:sym typeface="Times New Roman"/>
              </a:rPr>
              <a:t>tudy</a:t>
            </a:r>
            <a:endParaRPr/>
          </a:p>
        </p:txBody>
      </p:sp>
      <p:sp>
        <p:nvSpPr>
          <p:cNvPr id="1197" name="Google Shape;1197;p58"/>
          <p:cNvSpPr txBox="1"/>
          <p:nvPr>
            <p:ph idx="1" type="body"/>
          </p:nvPr>
        </p:nvSpPr>
        <p:spPr>
          <a:xfrm>
            <a:off x="838201" y="1136946"/>
            <a:ext cx="10658399" cy="5174318"/>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TRTC - </a:t>
            </a:r>
            <a:r>
              <a:rPr lang="en-US">
                <a:solidFill>
                  <a:srgbClr val="000000"/>
                </a:solidFill>
                <a:latin typeface="Times New Roman"/>
                <a:ea typeface="Times New Roman"/>
                <a:cs typeface="Times New Roman"/>
                <a:sym typeface="Times New Roman"/>
              </a:rPr>
              <a:t>S</a:t>
            </a:r>
            <a:r>
              <a:rPr b="0" i="0" lang="en-US" sz="2400" cap="none" strike="noStrike">
                <a:solidFill>
                  <a:srgbClr val="000000"/>
                </a:solidFill>
                <a:latin typeface="Times New Roman"/>
                <a:ea typeface="Times New Roman"/>
                <a:cs typeface="Times New Roman"/>
                <a:sym typeface="Times New Roman"/>
              </a:rPr>
              <a:t>uccess </a:t>
            </a:r>
            <a:r>
              <a:rPr lang="en-US">
                <a:solidFill>
                  <a:srgbClr val="000000"/>
                </a:solidFill>
                <a:latin typeface="Times New Roman"/>
                <a:ea typeface="Times New Roman"/>
                <a:cs typeface="Times New Roman"/>
                <a:sym typeface="Times New Roman"/>
              </a:rPr>
              <a:t>S</a:t>
            </a:r>
            <a:r>
              <a:rPr b="0" i="0" lang="en-US" sz="2400" cap="none" strike="noStrike">
                <a:solidFill>
                  <a:srgbClr val="000000"/>
                </a:solidFill>
                <a:latin typeface="Times New Roman"/>
                <a:ea typeface="Times New Roman"/>
                <a:cs typeface="Times New Roman"/>
                <a:sym typeface="Times New Roman"/>
              </a:rPr>
              <a:t>tor</a:t>
            </a:r>
            <a:r>
              <a:rPr lang="en-US">
                <a:solidFill>
                  <a:srgbClr val="000000"/>
                </a:solidFill>
                <a:latin typeface="Times New Roman"/>
                <a:ea typeface="Times New Roman"/>
                <a:cs typeface="Times New Roman"/>
                <a:sym typeface="Times New Roman"/>
              </a:rPr>
              <a:t>ies</a:t>
            </a:r>
            <a:endParaRPr b="1">
              <a:solidFill>
                <a:srgbClr val="FF0000"/>
              </a:solidFill>
            </a:endParaRPr>
          </a:p>
        </p:txBody>
      </p:sp>
      <p:pic>
        <p:nvPicPr>
          <p:cNvPr id="1198" name="Google Shape;1198;p58"/>
          <p:cNvPicPr preferRelativeResize="0"/>
          <p:nvPr/>
        </p:nvPicPr>
        <p:blipFill rotWithShape="1">
          <a:blip r:embed="rId3">
            <a:alphaModFix/>
          </a:blip>
          <a:srcRect b="0" l="0" r="0" t="0"/>
          <a:stretch/>
        </p:blipFill>
        <p:spPr>
          <a:xfrm>
            <a:off x="886476" y="2420888"/>
            <a:ext cx="10419048" cy="288571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59"/>
          <p:cNvSpPr txBox="1"/>
          <p:nvPr>
            <p:ph type="title"/>
          </p:nvPr>
        </p:nvSpPr>
        <p:spPr>
          <a:xfrm>
            <a:off x="838201" y="229215"/>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600" cap="none" strike="noStrike">
                <a:solidFill>
                  <a:srgbClr val="00A4FF"/>
                </a:solidFill>
                <a:latin typeface="Times New Roman"/>
                <a:ea typeface="Times New Roman"/>
                <a:cs typeface="Times New Roman"/>
                <a:sym typeface="Times New Roman"/>
              </a:rPr>
              <a:t>Course summary</a:t>
            </a:r>
            <a:endParaRPr/>
          </a:p>
        </p:txBody>
      </p:sp>
      <p:sp>
        <p:nvSpPr>
          <p:cNvPr id="1204" name="Google Shape;1204;p59"/>
          <p:cNvSpPr txBox="1"/>
          <p:nvPr>
            <p:ph idx="1" type="body"/>
          </p:nvPr>
        </p:nvSpPr>
        <p:spPr>
          <a:xfrm>
            <a:off x="838201" y="1268760"/>
            <a:ext cx="10658399" cy="5040560"/>
          </a:xfrm>
          <a:prstGeom prst="rect">
            <a:avLst/>
          </a:prstGeom>
          <a:noFill/>
          <a:ln>
            <a:noFill/>
          </a:ln>
        </p:spPr>
        <p:txBody>
          <a:bodyPr anchorCtr="0" anchor="t" bIns="45700" lIns="91425" spcFirstLastPara="1" rIns="91425" wrap="square" tIns="45700">
            <a:noAutofit/>
          </a:bodyPr>
          <a:lstStyle/>
          <a:p>
            <a:pPr indent="-480471" lvl="0" marL="480471" rtl="0" algn="l">
              <a:lnSpc>
                <a:spcPct val="150000"/>
              </a:lnSpc>
              <a:spcBef>
                <a:spcPts val="0"/>
              </a:spcBef>
              <a:spcAft>
                <a:spcPts val="0"/>
              </a:spcAft>
              <a:buClr>
                <a:schemeClr val="accent1"/>
              </a:buClr>
              <a:buSzPts val="2400"/>
              <a:buFont typeface="Noto Sans Symbols"/>
              <a:buChar char="●"/>
            </a:pPr>
            <a:r>
              <a:rPr b="0" i="0" lang="en-US" sz="2400" cap="none" strike="noStrike">
                <a:solidFill>
                  <a:srgbClr val="000000"/>
                </a:solidFill>
                <a:latin typeface="Times New Roman"/>
                <a:ea typeface="Times New Roman"/>
                <a:cs typeface="Times New Roman"/>
                <a:sym typeface="Times New Roman"/>
              </a:rPr>
              <a:t>This course covers:</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Characteristics of different types of video industry scenarios</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Video service architecture design</a:t>
            </a:r>
            <a:endParaRPr/>
          </a:p>
          <a:p>
            <a:pPr indent="-355591" lvl="1" marL="836063" rtl="0" algn="l">
              <a:lnSpc>
                <a:spcPct val="150000"/>
              </a:lnSpc>
              <a:spcBef>
                <a:spcPts val="500"/>
              </a:spcBef>
              <a:spcAft>
                <a:spcPts val="0"/>
              </a:spcAft>
              <a:buSzPts val="2000"/>
              <a:buChar char="■"/>
            </a:pPr>
            <a:r>
              <a:rPr b="0" i="0" lang="en-US" sz="2000" cap="none" strike="noStrike">
                <a:solidFill>
                  <a:srgbClr val="000000"/>
                </a:solidFill>
                <a:latin typeface="Times New Roman"/>
                <a:ea typeface="Times New Roman"/>
                <a:cs typeface="Times New Roman"/>
                <a:sym typeface="Times New Roman"/>
              </a:rPr>
              <a:t>Typical use cases in the video industry</a:t>
            </a:r>
            <a:endParaRPr/>
          </a:p>
          <a:p>
            <a:pPr indent="-228591" lvl="1" marL="836063" rtl="0" algn="l">
              <a:lnSpc>
                <a:spcPct val="150000"/>
              </a:lnSpc>
              <a:spcBef>
                <a:spcPts val="500"/>
              </a:spcBef>
              <a:spcAft>
                <a:spcPts val="0"/>
              </a:spcAft>
              <a:buSzPts val="2000"/>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ge6a4c2a019_0_12"/>
          <p:cNvSpPr txBox="1"/>
          <p:nvPr>
            <p:ph type="title"/>
          </p:nvPr>
        </p:nvSpPr>
        <p:spPr>
          <a:xfrm>
            <a:off x="838201" y="229215"/>
            <a:ext cx="9821100" cy="907800"/>
          </a:xfrm>
          <a:prstGeom prst="rect">
            <a:avLst/>
          </a:prstGeom>
          <a:noFill/>
          <a:ln>
            <a:noFill/>
          </a:ln>
        </p:spPr>
        <p:txBody>
          <a:bodyPr anchorCtr="0" anchor="ctr" bIns="45700" lIns="91425" spcFirstLastPara="1" rIns="91425" wrap="square" tIns="45700">
            <a:noAutofit/>
          </a:bodyPr>
          <a:lstStyle/>
          <a:p>
            <a:pPr indent="-912812" lvl="0" marL="912812" rtl="0" algn="l">
              <a:lnSpc>
                <a:spcPct val="90000"/>
              </a:lnSpc>
              <a:spcBef>
                <a:spcPts val="0"/>
              </a:spcBef>
              <a:spcAft>
                <a:spcPts val="0"/>
              </a:spcAft>
              <a:buNone/>
            </a:pPr>
            <a:r>
              <a:rPr lang="en-US">
                <a:latin typeface="Times New Roman"/>
                <a:ea typeface="Times New Roman"/>
                <a:cs typeface="Times New Roman"/>
                <a:sym typeface="Times New Roman"/>
              </a:rPr>
              <a:t>Typical Video Workflow</a:t>
            </a:r>
            <a:endParaRPr/>
          </a:p>
        </p:txBody>
      </p:sp>
      <p:sp>
        <p:nvSpPr>
          <p:cNvPr id="103" name="Google Shape;103;ge6a4c2a019_0_12"/>
          <p:cNvSpPr txBox="1"/>
          <p:nvPr>
            <p:ph idx="1" type="body"/>
          </p:nvPr>
        </p:nvSpPr>
        <p:spPr>
          <a:xfrm>
            <a:off x="838201" y="1268760"/>
            <a:ext cx="10658400" cy="50406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t/>
            </a:r>
            <a:endParaRPr/>
          </a:p>
          <a:p>
            <a:pPr indent="-190500" lvl="0" marL="342900" rtl="0" algn="l">
              <a:lnSpc>
                <a:spcPct val="150000"/>
              </a:lnSpc>
              <a:spcBef>
                <a:spcPts val="0"/>
              </a:spcBef>
              <a:spcAft>
                <a:spcPts val="0"/>
              </a:spcAft>
              <a:buSzPts val="2400"/>
              <a:buFont typeface="Noto Sans Symbols"/>
              <a:buNone/>
            </a:pPr>
            <a:r>
              <a:t/>
            </a:r>
            <a:endParaRPr b="1">
              <a:solidFill>
                <a:srgbClr val="FF0000"/>
              </a:solidFill>
            </a:endParaRPr>
          </a:p>
        </p:txBody>
      </p:sp>
      <p:pic>
        <p:nvPicPr>
          <p:cNvPr id="104" name="Google Shape;104;ge6a4c2a019_0_12"/>
          <p:cNvPicPr preferRelativeResize="0"/>
          <p:nvPr/>
        </p:nvPicPr>
        <p:blipFill>
          <a:blip r:embed="rId3">
            <a:alphaModFix/>
          </a:blip>
          <a:stretch>
            <a:fillRect/>
          </a:stretch>
        </p:blipFill>
        <p:spPr>
          <a:xfrm>
            <a:off x="381000" y="2876550"/>
            <a:ext cx="11430000" cy="1104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6"/>
          <p:cNvSpPr txBox="1"/>
          <p:nvPr>
            <p:ph type="title"/>
          </p:nvPr>
        </p:nvSpPr>
        <p:spPr>
          <a:xfrm>
            <a:off x="917310" y="52319"/>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1.2 Challenges faced by video industry</a:t>
            </a:r>
            <a:endParaRPr/>
          </a:p>
        </p:txBody>
      </p:sp>
      <p:sp>
        <p:nvSpPr>
          <p:cNvPr id="110" name="Google Shape;110;p6"/>
          <p:cNvSpPr txBox="1"/>
          <p:nvPr>
            <p:ph idx="1" type="body"/>
          </p:nvPr>
        </p:nvSpPr>
        <p:spPr>
          <a:xfrm>
            <a:off x="838201" y="1059418"/>
            <a:ext cx="10658399" cy="717054"/>
          </a:xfrm>
          <a:prstGeom prst="rect">
            <a:avLst/>
          </a:prstGeom>
          <a:noFill/>
          <a:ln>
            <a:noFill/>
          </a:ln>
        </p:spPr>
        <p:txBody>
          <a:bodyPr anchorCtr="0" anchor="t" bIns="45700" lIns="91425" spcFirstLastPara="1" rIns="91425" wrap="square" tIns="45700">
            <a:noAutofit/>
          </a:bodyPr>
          <a:lstStyle/>
          <a:p>
            <a:pPr indent="-342900" lvl="0" marL="342900" rtl="0" algn="l">
              <a:lnSpc>
                <a:spcPct val="150000"/>
              </a:lnSpc>
              <a:spcBef>
                <a:spcPts val="0"/>
              </a:spcBef>
              <a:spcAft>
                <a:spcPts val="0"/>
              </a:spcAft>
              <a:buSzPts val="2000"/>
              <a:buFont typeface="Noto Sans Symbols"/>
              <a:buChar char="●"/>
            </a:pPr>
            <a:r>
              <a:rPr b="0" i="0" lang="en-US" sz="2000" cap="none" strike="noStrike">
                <a:solidFill>
                  <a:srgbClr val="000000"/>
                </a:solidFill>
                <a:latin typeface="Times New Roman"/>
                <a:ea typeface="Times New Roman"/>
                <a:cs typeface="Times New Roman"/>
                <a:sym typeface="Times New Roman"/>
              </a:rPr>
              <a:t>Traditional live streaming vs. Tencent Cloud Streaming Services (CSS)</a:t>
            </a:r>
            <a:r>
              <a:rPr lang="en-US" sz="2000">
                <a:solidFill>
                  <a:srgbClr val="000000"/>
                </a:solidFill>
                <a:latin typeface="Times New Roman"/>
                <a:ea typeface="Times New Roman"/>
                <a:cs typeface="Times New Roman"/>
                <a:sym typeface="Times New Roman"/>
              </a:rPr>
              <a:t> (a.k.a LVB)</a:t>
            </a:r>
            <a:endParaRPr sz="2000"/>
          </a:p>
          <a:p>
            <a:pPr indent="-215900" lvl="0" marL="342900" rtl="0" algn="l">
              <a:lnSpc>
                <a:spcPct val="150000"/>
              </a:lnSpc>
              <a:spcBef>
                <a:spcPts val="0"/>
              </a:spcBef>
              <a:spcAft>
                <a:spcPts val="0"/>
              </a:spcAft>
              <a:buSzPts val="2000"/>
              <a:buFont typeface="Noto Sans Symbols"/>
              <a:buNone/>
            </a:pPr>
            <a:r>
              <a:t/>
            </a:r>
            <a:endParaRPr b="1" sz="2000">
              <a:solidFill>
                <a:srgbClr val="FF0000"/>
              </a:solidFill>
            </a:endParaRPr>
          </a:p>
        </p:txBody>
      </p:sp>
      <p:sp>
        <p:nvSpPr>
          <p:cNvPr id="111" name="Google Shape;111;p6"/>
          <p:cNvSpPr/>
          <p:nvPr/>
        </p:nvSpPr>
        <p:spPr>
          <a:xfrm>
            <a:off x="2212355" y="1916832"/>
            <a:ext cx="3837140" cy="1851295"/>
          </a:xfrm>
          <a:prstGeom prst="wedgeRectCallout">
            <a:avLst>
              <a:gd fmla="val 76536" name="adj1"/>
              <a:gd fmla="val 9185"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112" name="Google Shape;112;p6"/>
          <p:cNvSpPr/>
          <p:nvPr/>
        </p:nvSpPr>
        <p:spPr>
          <a:xfrm>
            <a:off x="2782757" y="1962586"/>
            <a:ext cx="1296144" cy="647156"/>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High costs</a:t>
            </a:r>
            <a:endParaRPr/>
          </a:p>
        </p:txBody>
      </p:sp>
      <p:sp>
        <p:nvSpPr>
          <p:cNvPr id="113" name="Google Shape;113;p6"/>
          <p:cNvSpPr/>
          <p:nvPr/>
        </p:nvSpPr>
        <p:spPr>
          <a:xfrm>
            <a:off x="4531723" y="1916832"/>
            <a:ext cx="1296144" cy="647156"/>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Slow service release</a:t>
            </a:r>
            <a:endParaRPr/>
          </a:p>
        </p:txBody>
      </p:sp>
      <p:sp>
        <p:nvSpPr>
          <p:cNvPr id="114" name="Google Shape;114;p6"/>
          <p:cNvSpPr/>
          <p:nvPr/>
        </p:nvSpPr>
        <p:spPr>
          <a:xfrm>
            <a:off x="3525761" y="2556696"/>
            <a:ext cx="1684573" cy="524190"/>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Difficult OPS</a:t>
            </a:r>
            <a:endParaRPr/>
          </a:p>
        </p:txBody>
      </p:sp>
      <p:sp>
        <p:nvSpPr>
          <p:cNvPr id="115" name="Google Shape;115;p6"/>
          <p:cNvSpPr/>
          <p:nvPr/>
        </p:nvSpPr>
        <p:spPr>
          <a:xfrm>
            <a:off x="2908228" y="3080886"/>
            <a:ext cx="1379184" cy="586447"/>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Poor performance</a:t>
            </a:r>
            <a:endParaRPr/>
          </a:p>
        </p:txBody>
      </p:sp>
      <p:sp>
        <p:nvSpPr>
          <p:cNvPr id="116" name="Google Shape;116;p6"/>
          <p:cNvSpPr/>
          <p:nvPr/>
        </p:nvSpPr>
        <p:spPr>
          <a:xfrm>
            <a:off x="4414544" y="3143143"/>
            <a:ext cx="1296144" cy="524190"/>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p:txBody>
      </p:sp>
      <p:sp>
        <p:nvSpPr>
          <p:cNvPr id="117" name="Google Shape;117;p6"/>
          <p:cNvSpPr/>
          <p:nvPr/>
        </p:nvSpPr>
        <p:spPr>
          <a:xfrm>
            <a:off x="2207568" y="4353165"/>
            <a:ext cx="3839353" cy="1998650"/>
          </a:xfrm>
          <a:prstGeom prst="wedgeRectCallout">
            <a:avLst>
              <a:gd fmla="val 76537" name="adj1"/>
              <a:gd fmla="val -3919" name="adj2"/>
            </a:avLst>
          </a:prstGeom>
          <a:solidFill>
            <a:srgbClr val="00B0F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118" name="Google Shape;118;p6"/>
          <p:cNvSpPr/>
          <p:nvPr/>
        </p:nvSpPr>
        <p:spPr>
          <a:xfrm>
            <a:off x="2702656" y="4438405"/>
            <a:ext cx="1296144" cy="647156"/>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Low costs</a:t>
            </a:r>
            <a:endParaRPr/>
          </a:p>
        </p:txBody>
      </p:sp>
      <p:sp>
        <p:nvSpPr>
          <p:cNvPr id="119" name="Google Shape;119;p6"/>
          <p:cNvSpPr/>
          <p:nvPr/>
        </p:nvSpPr>
        <p:spPr>
          <a:xfrm>
            <a:off x="4527394" y="4439321"/>
            <a:ext cx="1244747" cy="647156"/>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OPS-free operations</a:t>
            </a:r>
            <a:endParaRPr/>
          </a:p>
        </p:txBody>
      </p:sp>
      <p:sp>
        <p:nvSpPr>
          <p:cNvPr id="120" name="Google Shape;120;p6"/>
          <p:cNvSpPr/>
          <p:nvPr/>
        </p:nvSpPr>
        <p:spPr>
          <a:xfrm>
            <a:off x="3316514" y="5014469"/>
            <a:ext cx="1841770" cy="52419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Complete features</a:t>
            </a:r>
            <a:endParaRPr/>
          </a:p>
        </p:txBody>
      </p:sp>
      <p:sp>
        <p:nvSpPr>
          <p:cNvPr id="121" name="Google Shape;121;p6"/>
          <p:cNvSpPr/>
          <p:nvPr/>
        </p:nvSpPr>
        <p:spPr>
          <a:xfrm>
            <a:off x="2702656" y="5498391"/>
            <a:ext cx="1296144" cy="52419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Security</a:t>
            </a:r>
            <a:endParaRPr/>
          </a:p>
        </p:txBody>
      </p:sp>
      <p:sp>
        <p:nvSpPr>
          <p:cNvPr id="122" name="Google Shape;122;p6"/>
          <p:cNvSpPr/>
          <p:nvPr/>
        </p:nvSpPr>
        <p:spPr>
          <a:xfrm>
            <a:off x="4715131" y="5426383"/>
            <a:ext cx="1296144" cy="524190"/>
          </a:xfrm>
          <a:prstGeom prst="ellipse">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p:txBody>
      </p:sp>
      <p:pic>
        <p:nvPicPr>
          <p:cNvPr id="123" name="Google Shape;123;p6"/>
          <p:cNvPicPr preferRelativeResize="0"/>
          <p:nvPr/>
        </p:nvPicPr>
        <p:blipFill rotWithShape="1">
          <a:blip r:embed="rId3">
            <a:alphaModFix/>
          </a:blip>
          <a:srcRect b="0" l="0" r="0" t="0"/>
          <a:stretch/>
        </p:blipFill>
        <p:spPr>
          <a:xfrm rot="10800000">
            <a:off x="3949678" y="3830030"/>
            <a:ext cx="825678" cy="502206"/>
          </a:xfrm>
          <a:prstGeom prst="rect">
            <a:avLst/>
          </a:prstGeom>
          <a:noFill/>
          <a:ln>
            <a:noFill/>
          </a:ln>
        </p:spPr>
      </p:pic>
      <p:sp>
        <p:nvSpPr>
          <p:cNvPr id="124" name="Google Shape;124;p6"/>
          <p:cNvSpPr txBox="1"/>
          <p:nvPr/>
        </p:nvSpPr>
        <p:spPr>
          <a:xfrm>
            <a:off x="5069948" y="3896466"/>
            <a:ext cx="32640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200" cap="none" strike="noStrike">
                <a:solidFill>
                  <a:srgbClr val="000000"/>
                </a:solidFill>
                <a:latin typeface="Times New Roman"/>
                <a:ea typeface="Times New Roman"/>
                <a:cs typeface="Times New Roman"/>
                <a:sym typeface="Times New Roman"/>
              </a:rPr>
              <a:t>The CSS platform </a:t>
            </a:r>
            <a:r>
              <a:rPr b="1" lang="en-US" sz="1200">
                <a:latin typeface="Times New Roman"/>
                <a:ea typeface="Times New Roman"/>
                <a:cs typeface="Times New Roman"/>
                <a:sym typeface="Times New Roman"/>
              </a:rPr>
              <a:t>is the answer</a:t>
            </a:r>
            <a:endParaRPr/>
          </a:p>
        </p:txBody>
      </p:sp>
      <p:sp>
        <p:nvSpPr>
          <p:cNvPr id="125" name="Google Shape;125;p6"/>
          <p:cNvSpPr/>
          <p:nvPr/>
        </p:nvSpPr>
        <p:spPr>
          <a:xfrm>
            <a:off x="3766472" y="5806557"/>
            <a:ext cx="1296144" cy="49538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Fast release</a:t>
            </a:r>
            <a:endParaRPr/>
          </a:p>
        </p:txBody>
      </p:sp>
      <p:sp>
        <p:nvSpPr>
          <p:cNvPr id="126" name="Google Shape;126;p6"/>
          <p:cNvSpPr txBox="1"/>
          <p:nvPr/>
        </p:nvSpPr>
        <p:spPr>
          <a:xfrm>
            <a:off x="272946" y="4761983"/>
            <a:ext cx="17580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latin typeface="Times New Roman"/>
                <a:ea typeface="Times New Roman"/>
                <a:cs typeface="Times New Roman"/>
                <a:sym typeface="Times New Roman"/>
              </a:rPr>
              <a:t>Tencent </a:t>
            </a:r>
            <a:r>
              <a:rPr b="1" i="0" lang="en-US" sz="1600" cap="none" strike="noStrike">
                <a:solidFill>
                  <a:srgbClr val="000000"/>
                </a:solidFill>
                <a:latin typeface="Times New Roman"/>
                <a:ea typeface="Times New Roman"/>
                <a:cs typeface="Times New Roman"/>
                <a:sym typeface="Times New Roman"/>
              </a:rPr>
              <a:t>CSS platform</a:t>
            </a:r>
            <a:endParaRPr/>
          </a:p>
        </p:txBody>
      </p:sp>
      <p:sp>
        <p:nvSpPr>
          <p:cNvPr id="127" name="Google Shape;127;p6"/>
          <p:cNvSpPr txBox="1"/>
          <p:nvPr/>
        </p:nvSpPr>
        <p:spPr>
          <a:xfrm>
            <a:off x="258768" y="2413726"/>
            <a:ext cx="202074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600" cap="none" strike="noStrike">
                <a:solidFill>
                  <a:srgbClr val="000000"/>
                </a:solidFill>
                <a:latin typeface="Times New Roman"/>
                <a:ea typeface="Times New Roman"/>
                <a:cs typeface="Times New Roman"/>
                <a:sym typeface="Times New Roman"/>
              </a:rPr>
              <a:t>Traditional live streaming platform</a:t>
            </a:r>
            <a:endParaRPr/>
          </a:p>
        </p:txBody>
      </p:sp>
      <p:sp>
        <p:nvSpPr>
          <p:cNvPr id="128" name="Google Shape;128;p6"/>
          <p:cNvSpPr/>
          <p:nvPr/>
        </p:nvSpPr>
        <p:spPr>
          <a:xfrm>
            <a:off x="7864391" y="2263656"/>
            <a:ext cx="2624096" cy="1504471"/>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None/>
            </a:pPr>
            <a:r>
              <a:rPr lang="en-US" sz="1200">
                <a:latin typeface="Times New Roman"/>
                <a:ea typeface="Times New Roman"/>
                <a:cs typeface="Times New Roman"/>
                <a:sym typeface="Times New Roman"/>
              </a:rPr>
              <a:t>Required monitoring the </a:t>
            </a:r>
            <a:r>
              <a:rPr b="0" i="0" lang="en-US" sz="1200" cap="none" strike="noStrike">
                <a:solidFill>
                  <a:srgbClr val="000000"/>
                </a:solidFill>
                <a:latin typeface="Times New Roman"/>
                <a:ea typeface="Times New Roman"/>
                <a:cs typeface="Times New Roman"/>
                <a:sym typeface="Times New Roman"/>
              </a:rPr>
              <a:t>underlying systems</a:t>
            </a:r>
            <a:endParaRPr sz="1200">
              <a:solidFill>
                <a:schemeClr val="dk1"/>
              </a:solidFill>
              <a:latin typeface="Arial"/>
              <a:ea typeface="Arial"/>
              <a:cs typeface="Arial"/>
              <a:sym typeface="Arial"/>
            </a:endParaRPr>
          </a:p>
          <a:p>
            <a:pPr indent="0" lvl="0" marL="0" marR="0" rtl="0" algn="l">
              <a:lnSpc>
                <a:spcPct val="150000"/>
              </a:lnSpc>
              <a:spcBef>
                <a:spcPts val="0"/>
              </a:spcBef>
              <a:spcAft>
                <a:spcPts val="0"/>
              </a:spcAft>
              <a:buNone/>
            </a:pPr>
            <a:r>
              <a:rPr lang="en-US" sz="1200">
                <a:latin typeface="Times New Roman"/>
                <a:ea typeface="Times New Roman"/>
                <a:cs typeface="Times New Roman"/>
                <a:sym typeface="Times New Roman"/>
              </a:rPr>
              <a:t>Required </a:t>
            </a:r>
            <a:r>
              <a:rPr b="0" i="0" lang="en-US" sz="1200" cap="none" strike="noStrike">
                <a:solidFill>
                  <a:srgbClr val="000000"/>
                </a:solidFill>
                <a:latin typeface="Times New Roman"/>
                <a:ea typeface="Times New Roman"/>
                <a:cs typeface="Times New Roman"/>
                <a:sym typeface="Times New Roman"/>
              </a:rPr>
              <a:t> OPS</a:t>
            </a:r>
            <a:endParaRPr sz="1200">
              <a:solidFill>
                <a:schemeClr val="dk1"/>
              </a:solidFill>
              <a:latin typeface="Arial"/>
              <a:ea typeface="Arial"/>
              <a:cs typeface="Arial"/>
              <a:sym typeface="Arial"/>
            </a:endParaRPr>
          </a:p>
          <a:p>
            <a:pPr indent="0" lvl="0" marL="0" marR="0" rtl="0" algn="l">
              <a:lnSpc>
                <a:spcPct val="150000"/>
              </a:lnSpc>
              <a:spcBef>
                <a:spcPts val="0"/>
              </a:spcBef>
              <a:spcAft>
                <a:spcPts val="0"/>
              </a:spcAft>
              <a:buNone/>
            </a:pPr>
            <a:r>
              <a:rPr lang="en-US" sz="1200">
                <a:latin typeface="Times New Roman"/>
                <a:ea typeface="Times New Roman"/>
                <a:cs typeface="Times New Roman"/>
                <a:sym typeface="Times New Roman"/>
              </a:rPr>
              <a:t>Required</a:t>
            </a:r>
            <a:r>
              <a:rPr b="0" i="0" lang="en-US" sz="1200" cap="none" strike="noStrike">
                <a:solidFill>
                  <a:srgbClr val="000000"/>
                </a:solidFill>
                <a:latin typeface="Times New Roman"/>
                <a:ea typeface="Times New Roman"/>
                <a:cs typeface="Times New Roman"/>
                <a:sym typeface="Times New Roman"/>
              </a:rPr>
              <a:t> </a:t>
            </a:r>
            <a:r>
              <a:rPr lang="en-US" sz="1200">
                <a:latin typeface="Times New Roman"/>
                <a:ea typeface="Times New Roman"/>
                <a:cs typeface="Times New Roman"/>
                <a:sym typeface="Times New Roman"/>
              </a:rPr>
              <a:t>D</a:t>
            </a:r>
            <a:r>
              <a:rPr b="0" i="0" lang="en-US" sz="1200" cap="none" strike="noStrike">
                <a:solidFill>
                  <a:srgbClr val="000000"/>
                </a:solidFill>
                <a:latin typeface="Times New Roman"/>
                <a:ea typeface="Times New Roman"/>
                <a:cs typeface="Times New Roman"/>
                <a:sym typeface="Times New Roman"/>
              </a:rPr>
              <a:t>evelopment</a:t>
            </a:r>
            <a:endParaRPr/>
          </a:p>
        </p:txBody>
      </p:sp>
      <p:sp>
        <p:nvSpPr>
          <p:cNvPr id="129" name="Google Shape;129;p6"/>
          <p:cNvSpPr/>
          <p:nvPr/>
        </p:nvSpPr>
        <p:spPr>
          <a:xfrm>
            <a:off x="7864390" y="4344191"/>
            <a:ext cx="2624097" cy="18448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No need to care about the underlying systems</a:t>
            </a:r>
            <a:endParaRPr sz="1200">
              <a:solidFill>
                <a:schemeClr val="dk1"/>
              </a:solidFill>
              <a:latin typeface="Arial"/>
              <a:ea typeface="Arial"/>
              <a:cs typeface="Arial"/>
              <a:sym typeface="Arial"/>
            </a:endParaRPr>
          </a:p>
          <a:p>
            <a:pPr indent="0" lvl="0" marL="0" marR="0" rtl="0" algn="ctr">
              <a:lnSpc>
                <a:spcPct val="15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No need to care about OPS</a:t>
            </a:r>
            <a:endParaRPr sz="1200">
              <a:solidFill>
                <a:schemeClr val="dk1"/>
              </a:solidFill>
              <a:latin typeface="Arial"/>
              <a:ea typeface="Arial"/>
              <a:cs typeface="Arial"/>
              <a:sym typeface="Arial"/>
            </a:endParaRPr>
          </a:p>
          <a:p>
            <a:pPr indent="0" lvl="0" marL="0" marR="0" rtl="0" algn="ctr">
              <a:lnSpc>
                <a:spcPct val="15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Less focus on development</a:t>
            </a:r>
            <a:endParaRPr sz="1200">
              <a:solidFill>
                <a:schemeClr val="dk1"/>
              </a:solidFill>
              <a:latin typeface="Arial"/>
              <a:ea typeface="Arial"/>
              <a:cs typeface="Arial"/>
              <a:sym typeface="Arial"/>
            </a:endParaRPr>
          </a:p>
          <a:p>
            <a:pPr indent="0" lvl="0" marL="0" marR="0" rtl="0" algn="ctr">
              <a:lnSpc>
                <a:spcPct val="150000"/>
              </a:lnSpc>
              <a:spcBef>
                <a:spcPts val="0"/>
              </a:spcBef>
              <a:spcAft>
                <a:spcPts val="0"/>
              </a:spcAft>
              <a:buNone/>
            </a:pPr>
            <a:r>
              <a:rPr b="0" i="0" lang="en-US" sz="1200" cap="none" strike="noStrike">
                <a:solidFill>
                  <a:srgbClr val="000000"/>
                </a:solidFill>
                <a:latin typeface="Times New Roman"/>
                <a:ea typeface="Times New Roman"/>
                <a:cs typeface="Times New Roman"/>
                <a:sym typeface="Times New Roman"/>
              </a:rPr>
              <a:t>More focus on </a:t>
            </a:r>
            <a:r>
              <a:rPr lang="en-US" sz="1200">
                <a:latin typeface="Times New Roman"/>
                <a:ea typeface="Times New Roman"/>
                <a:cs typeface="Times New Roman"/>
                <a:sym typeface="Times New Roman"/>
              </a:rPr>
              <a:t>business</a:t>
            </a:r>
            <a:endParaRPr sz="120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7"/>
          <p:cNvSpPr txBox="1"/>
          <p:nvPr>
            <p:ph type="title"/>
          </p:nvPr>
        </p:nvSpPr>
        <p:spPr>
          <a:xfrm>
            <a:off x="1078414" y="114480"/>
            <a:ext cx="9821113" cy="907731"/>
          </a:xfrm>
          <a:prstGeom prst="rect">
            <a:avLst/>
          </a:prstGeom>
          <a:noFill/>
          <a:ln>
            <a:noFill/>
          </a:ln>
        </p:spPr>
        <p:txBody>
          <a:bodyPr anchorCtr="0" anchor="ctr" bIns="45700" lIns="91425" spcFirstLastPara="1" rIns="91425" wrap="square" tIns="45700">
            <a:noAutofit/>
          </a:bodyPr>
          <a:lstStyle/>
          <a:p>
            <a:pPr indent="-912813" lvl="0" marL="912813" rtl="0" algn="l">
              <a:lnSpc>
                <a:spcPct val="90000"/>
              </a:lnSpc>
              <a:spcBef>
                <a:spcPts val="0"/>
              </a:spcBef>
              <a:spcAft>
                <a:spcPts val="0"/>
              </a:spcAft>
              <a:buNone/>
            </a:pPr>
            <a:r>
              <a:rPr b="1" i="0" lang="en-US" sz="3200" cap="none" strike="noStrike">
                <a:solidFill>
                  <a:srgbClr val="00A4FF"/>
                </a:solidFill>
                <a:latin typeface="Times New Roman"/>
                <a:ea typeface="Times New Roman"/>
                <a:cs typeface="Times New Roman"/>
                <a:sym typeface="Times New Roman"/>
              </a:rPr>
              <a:t>1.2 Challenges faced by video industry (continued)</a:t>
            </a:r>
            <a:endParaRPr/>
          </a:p>
        </p:txBody>
      </p:sp>
      <p:sp>
        <p:nvSpPr>
          <p:cNvPr id="135" name="Google Shape;135;p7"/>
          <p:cNvSpPr txBox="1"/>
          <p:nvPr>
            <p:ph idx="1" type="body"/>
          </p:nvPr>
        </p:nvSpPr>
        <p:spPr>
          <a:xfrm>
            <a:off x="569716" y="1118866"/>
            <a:ext cx="10658399" cy="5040559"/>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000"/>
              <a:buFont typeface="Noto Sans Symbols"/>
              <a:buChar char="●"/>
            </a:pPr>
            <a:r>
              <a:rPr b="0" i="0" lang="en-US" sz="2000" cap="none" strike="noStrike">
                <a:solidFill>
                  <a:srgbClr val="000000"/>
                </a:solidFill>
                <a:latin typeface="Times New Roman"/>
                <a:ea typeface="Times New Roman"/>
                <a:cs typeface="Times New Roman"/>
                <a:sym typeface="Times New Roman"/>
              </a:rPr>
              <a:t>Background of emergence of the VOD solution:</a:t>
            </a:r>
            <a:endParaRPr sz="2000"/>
          </a:p>
          <a:p>
            <a:pPr indent="-355591" lvl="1" marL="836063" rtl="0" algn="l">
              <a:lnSpc>
                <a:spcPct val="100000"/>
              </a:lnSpc>
              <a:spcBef>
                <a:spcPts val="500"/>
              </a:spcBef>
              <a:spcAft>
                <a:spcPts val="0"/>
              </a:spcAft>
              <a:buSzPts val="1600"/>
              <a:buChar char="■"/>
            </a:pPr>
            <a:r>
              <a:rPr b="0" i="0" lang="en-US" sz="1600" cap="none" strike="noStrike">
                <a:solidFill>
                  <a:srgbClr val="000000"/>
                </a:solidFill>
                <a:latin typeface="Times New Roman"/>
                <a:ea typeface="Times New Roman"/>
                <a:cs typeface="Times New Roman"/>
                <a:sym typeface="Times New Roman"/>
              </a:rPr>
              <a:t>Internet users' demand for video watch is only second to social networking/chatting, and audio/video services have become the major source of mobile internet traffic.</a:t>
            </a:r>
            <a:endParaRPr/>
          </a:p>
          <a:p>
            <a:pPr indent="-355591" lvl="1" marL="836063" rtl="0" algn="l">
              <a:lnSpc>
                <a:spcPct val="100000"/>
              </a:lnSpc>
              <a:spcBef>
                <a:spcPts val="500"/>
              </a:spcBef>
              <a:spcAft>
                <a:spcPts val="0"/>
              </a:spcAft>
              <a:buSzPts val="1600"/>
              <a:buChar char="■"/>
            </a:pPr>
            <a:r>
              <a:rPr b="0" i="0" lang="en-US" sz="1600" cap="none" strike="noStrike">
                <a:solidFill>
                  <a:srgbClr val="000000"/>
                </a:solidFill>
                <a:latin typeface="Times New Roman"/>
                <a:ea typeface="Times New Roman"/>
                <a:cs typeface="Times New Roman"/>
                <a:sym typeface="Times New Roman"/>
              </a:rPr>
              <a:t>The basic atomic capabilities for building audio/video services are diversified and difficult to be integrated at one time.</a:t>
            </a:r>
            <a:endParaRPr sz="1600">
              <a:latin typeface="Arial"/>
              <a:ea typeface="Arial"/>
              <a:cs typeface="Arial"/>
              <a:sym typeface="Arial"/>
            </a:endParaRPr>
          </a:p>
          <a:p>
            <a:pPr indent="-355591" lvl="1" marL="836063" rtl="0" algn="l">
              <a:lnSpc>
                <a:spcPct val="100000"/>
              </a:lnSpc>
              <a:spcBef>
                <a:spcPts val="500"/>
              </a:spcBef>
              <a:spcAft>
                <a:spcPts val="0"/>
              </a:spcAft>
              <a:buSzPts val="1600"/>
              <a:buChar char="■"/>
            </a:pPr>
            <a:r>
              <a:rPr b="0" i="0" lang="en-US" sz="1600" cap="none" strike="noStrike">
                <a:solidFill>
                  <a:srgbClr val="000000"/>
                </a:solidFill>
                <a:latin typeface="Times New Roman"/>
                <a:ea typeface="Times New Roman"/>
                <a:cs typeface="Times New Roman"/>
                <a:sym typeface="Times New Roman"/>
              </a:rPr>
              <a:t>The traditional scheme (CDN + COS + transcoding) has certain limitations:</a:t>
            </a:r>
            <a:endParaRPr sz="1600">
              <a:latin typeface="Arial"/>
              <a:ea typeface="Arial"/>
              <a:cs typeface="Arial"/>
              <a:sym typeface="Arial"/>
            </a:endParaRPr>
          </a:p>
          <a:p>
            <a:pPr indent="-228594" lvl="2" marL="1142971" rtl="0" algn="l">
              <a:lnSpc>
                <a:spcPct val="100000"/>
              </a:lnSpc>
              <a:spcBef>
                <a:spcPts val="500"/>
              </a:spcBef>
              <a:spcAft>
                <a:spcPts val="0"/>
              </a:spcAft>
              <a:buSzPts val="1600"/>
              <a:buFont typeface="Noto Sans Symbols"/>
              <a:buChar char="✔"/>
            </a:pPr>
            <a:r>
              <a:rPr b="0" i="0" lang="en-US" sz="1600" cap="none" strike="noStrike">
                <a:solidFill>
                  <a:srgbClr val="000000"/>
                </a:solidFill>
                <a:latin typeface="Times New Roman"/>
                <a:ea typeface="Times New Roman"/>
                <a:cs typeface="Times New Roman"/>
                <a:sym typeface="Times New Roman"/>
              </a:rPr>
              <a:t>The architecture of the scheme for integrating multiple services is complicated, and the costs for customer access are high.</a:t>
            </a:r>
            <a:endParaRPr/>
          </a:p>
          <a:p>
            <a:pPr indent="-228594" lvl="2" marL="1142971" rtl="0" algn="l">
              <a:lnSpc>
                <a:spcPct val="100000"/>
              </a:lnSpc>
              <a:spcBef>
                <a:spcPts val="500"/>
              </a:spcBef>
              <a:spcAft>
                <a:spcPts val="0"/>
              </a:spcAft>
              <a:buSzPts val="1600"/>
              <a:buFont typeface="Noto Sans Symbols"/>
              <a:buChar char="✔"/>
            </a:pPr>
            <a:r>
              <a:rPr b="0" i="0" lang="en-US" sz="1600" cap="none" strike="noStrike">
                <a:solidFill>
                  <a:srgbClr val="000000"/>
                </a:solidFill>
                <a:latin typeface="Times New Roman"/>
                <a:ea typeface="Times New Roman"/>
                <a:cs typeface="Times New Roman"/>
                <a:sym typeface="Times New Roman"/>
              </a:rPr>
              <a:t>Services such as transcoding, AI features, and video capturing cannot be provided in the cloud.</a:t>
            </a:r>
            <a:endParaRPr/>
          </a:p>
          <a:p>
            <a:pPr indent="-253991" lvl="1" marL="836063" rtl="0" algn="l">
              <a:lnSpc>
                <a:spcPct val="100000"/>
              </a:lnSpc>
              <a:spcBef>
                <a:spcPts val="500"/>
              </a:spcBef>
              <a:spcAft>
                <a:spcPts val="0"/>
              </a:spcAft>
              <a:buSzPts val="1600"/>
              <a:buNone/>
            </a:pPr>
            <a:r>
              <a:t/>
            </a:r>
            <a:endParaRPr sz="1600">
              <a:latin typeface="Arial"/>
              <a:ea typeface="Arial"/>
              <a:cs typeface="Arial"/>
              <a:sym typeface="Arial"/>
            </a:endParaRPr>
          </a:p>
          <a:p>
            <a:pPr indent="-228600" lvl="0" marL="342900" rtl="0" algn="l">
              <a:lnSpc>
                <a:spcPct val="100000"/>
              </a:lnSpc>
              <a:spcBef>
                <a:spcPts val="0"/>
              </a:spcBef>
              <a:spcAft>
                <a:spcPts val="0"/>
              </a:spcAft>
              <a:buSzPts val="1800"/>
              <a:buFont typeface="Noto Sans Symbols"/>
              <a:buNone/>
            </a:pPr>
            <a:r>
              <a:t/>
            </a:r>
            <a:endParaRPr sz="1800"/>
          </a:p>
          <a:p>
            <a:pPr indent="-228600" lvl="0" marL="342900" rtl="0" algn="l">
              <a:lnSpc>
                <a:spcPct val="100000"/>
              </a:lnSpc>
              <a:spcBef>
                <a:spcPts val="0"/>
              </a:spcBef>
              <a:spcAft>
                <a:spcPts val="0"/>
              </a:spcAft>
              <a:buSzPts val="1800"/>
              <a:buFont typeface="Noto Sans Symbols"/>
              <a:buNone/>
            </a:pPr>
            <a:r>
              <a:t/>
            </a:r>
            <a:endParaRPr sz="1800"/>
          </a:p>
        </p:txBody>
      </p:sp>
      <p:grpSp>
        <p:nvGrpSpPr>
          <p:cNvPr id="136" name="Google Shape;136;p7"/>
          <p:cNvGrpSpPr/>
          <p:nvPr/>
        </p:nvGrpSpPr>
        <p:grpSpPr>
          <a:xfrm>
            <a:off x="2871784" y="4304892"/>
            <a:ext cx="6864505" cy="2129168"/>
            <a:chOff x="2100072" y="3995913"/>
            <a:chExt cx="8209908" cy="2546471"/>
          </a:xfrm>
        </p:grpSpPr>
        <p:sp>
          <p:nvSpPr>
            <p:cNvPr id="137" name="Google Shape;137;p7"/>
            <p:cNvSpPr/>
            <p:nvPr/>
          </p:nvSpPr>
          <p:spPr>
            <a:xfrm>
              <a:off x="4594859" y="4000275"/>
              <a:ext cx="2611120" cy="2468880"/>
            </a:xfrm>
            <a:custGeom>
              <a:rect b="b" l="l" r="r" t="t"/>
              <a:pathLst>
                <a:path extrusionOk="0" h="2468879" w="2611120">
                  <a:moveTo>
                    <a:pt x="0" y="411480"/>
                  </a:moveTo>
                  <a:lnTo>
                    <a:pt x="2769" y="363502"/>
                  </a:lnTo>
                  <a:lnTo>
                    <a:pt x="10870" y="317147"/>
                  </a:lnTo>
                  <a:lnTo>
                    <a:pt x="23994" y="272725"/>
                  </a:lnTo>
                  <a:lnTo>
                    <a:pt x="41832" y="230543"/>
                  </a:lnTo>
                  <a:lnTo>
                    <a:pt x="64075" y="190913"/>
                  </a:lnTo>
                  <a:lnTo>
                    <a:pt x="90413" y="154141"/>
                  </a:lnTo>
                  <a:lnTo>
                    <a:pt x="120538" y="120538"/>
                  </a:lnTo>
                  <a:lnTo>
                    <a:pt x="154141" y="90413"/>
                  </a:lnTo>
                  <a:lnTo>
                    <a:pt x="190913" y="64075"/>
                  </a:lnTo>
                  <a:lnTo>
                    <a:pt x="230543" y="41832"/>
                  </a:lnTo>
                  <a:lnTo>
                    <a:pt x="272725" y="23994"/>
                  </a:lnTo>
                  <a:lnTo>
                    <a:pt x="317147" y="10870"/>
                  </a:lnTo>
                  <a:lnTo>
                    <a:pt x="363502" y="2769"/>
                  </a:lnTo>
                  <a:lnTo>
                    <a:pt x="411479" y="0"/>
                  </a:lnTo>
                  <a:lnTo>
                    <a:pt x="2199132" y="0"/>
                  </a:lnTo>
                  <a:lnTo>
                    <a:pt x="2247109" y="2769"/>
                  </a:lnTo>
                  <a:lnTo>
                    <a:pt x="2293464" y="10870"/>
                  </a:lnTo>
                  <a:lnTo>
                    <a:pt x="2337886" y="23994"/>
                  </a:lnTo>
                  <a:lnTo>
                    <a:pt x="2380068" y="41832"/>
                  </a:lnTo>
                  <a:lnTo>
                    <a:pt x="2419698" y="64075"/>
                  </a:lnTo>
                  <a:lnTo>
                    <a:pt x="2456470" y="90413"/>
                  </a:lnTo>
                  <a:lnTo>
                    <a:pt x="2490073" y="120538"/>
                  </a:lnTo>
                  <a:lnTo>
                    <a:pt x="2520198" y="154141"/>
                  </a:lnTo>
                  <a:lnTo>
                    <a:pt x="2546536" y="190913"/>
                  </a:lnTo>
                  <a:lnTo>
                    <a:pt x="2568779" y="230543"/>
                  </a:lnTo>
                  <a:lnTo>
                    <a:pt x="2586617" y="272725"/>
                  </a:lnTo>
                  <a:lnTo>
                    <a:pt x="2599741" y="317147"/>
                  </a:lnTo>
                  <a:lnTo>
                    <a:pt x="2607842" y="363502"/>
                  </a:lnTo>
                  <a:lnTo>
                    <a:pt x="2610612" y="411480"/>
                  </a:lnTo>
                  <a:lnTo>
                    <a:pt x="2610612" y="2057400"/>
                  </a:lnTo>
                  <a:lnTo>
                    <a:pt x="2607842" y="2105377"/>
                  </a:lnTo>
                  <a:lnTo>
                    <a:pt x="2599741" y="2151732"/>
                  </a:lnTo>
                  <a:lnTo>
                    <a:pt x="2586617" y="2196154"/>
                  </a:lnTo>
                  <a:lnTo>
                    <a:pt x="2568779" y="2238336"/>
                  </a:lnTo>
                  <a:lnTo>
                    <a:pt x="2546536" y="2277966"/>
                  </a:lnTo>
                  <a:lnTo>
                    <a:pt x="2520198" y="2314738"/>
                  </a:lnTo>
                  <a:lnTo>
                    <a:pt x="2490073" y="2348341"/>
                  </a:lnTo>
                  <a:lnTo>
                    <a:pt x="2456470" y="2378466"/>
                  </a:lnTo>
                  <a:lnTo>
                    <a:pt x="2419698" y="2404804"/>
                  </a:lnTo>
                  <a:lnTo>
                    <a:pt x="2380068" y="2427047"/>
                  </a:lnTo>
                  <a:lnTo>
                    <a:pt x="2337886" y="2444885"/>
                  </a:lnTo>
                  <a:lnTo>
                    <a:pt x="2293464" y="2458009"/>
                  </a:lnTo>
                  <a:lnTo>
                    <a:pt x="2247109" y="2466110"/>
                  </a:lnTo>
                  <a:lnTo>
                    <a:pt x="2199132" y="2468880"/>
                  </a:lnTo>
                  <a:lnTo>
                    <a:pt x="411479" y="2468880"/>
                  </a:lnTo>
                  <a:lnTo>
                    <a:pt x="363502" y="2466110"/>
                  </a:lnTo>
                  <a:lnTo>
                    <a:pt x="317147" y="2458009"/>
                  </a:lnTo>
                  <a:lnTo>
                    <a:pt x="272725" y="2444885"/>
                  </a:lnTo>
                  <a:lnTo>
                    <a:pt x="230543" y="2427047"/>
                  </a:lnTo>
                  <a:lnTo>
                    <a:pt x="190913" y="2404804"/>
                  </a:lnTo>
                  <a:lnTo>
                    <a:pt x="154141" y="2378466"/>
                  </a:lnTo>
                  <a:lnTo>
                    <a:pt x="120538" y="2348341"/>
                  </a:lnTo>
                  <a:lnTo>
                    <a:pt x="90413" y="2314738"/>
                  </a:lnTo>
                  <a:lnTo>
                    <a:pt x="64075" y="2277966"/>
                  </a:lnTo>
                  <a:lnTo>
                    <a:pt x="41832" y="2238336"/>
                  </a:lnTo>
                  <a:lnTo>
                    <a:pt x="23994" y="2196154"/>
                  </a:lnTo>
                  <a:lnTo>
                    <a:pt x="10870" y="2151732"/>
                  </a:lnTo>
                  <a:lnTo>
                    <a:pt x="2769" y="2105377"/>
                  </a:lnTo>
                  <a:lnTo>
                    <a:pt x="0" y="2057400"/>
                  </a:lnTo>
                  <a:lnTo>
                    <a:pt x="0" y="411480"/>
                  </a:lnTo>
                  <a:close/>
                </a:path>
              </a:pathLst>
            </a:custGeom>
            <a:noFill/>
            <a:ln cap="flat" cmpd="sng" w="12175">
              <a:solidFill>
                <a:srgbClr val="4471C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38" name="Google Shape;138;p7"/>
            <p:cNvSpPr/>
            <p:nvPr/>
          </p:nvSpPr>
          <p:spPr>
            <a:xfrm>
              <a:off x="5574791" y="4055140"/>
              <a:ext cx="760730" cy="875030"/>
            </a:xfrm>
            <a:custGeom>
              <a:rect b="b" l="l" r="r" t="t"/>
              <a:pathLst>
                <a:path extrusionOk="0" h="875028" w="760729">
                  <a:moveTo>
                    <a:pt x="380238" y="0"/>
                  </a:moveTo>
                  <a:lnTo>
                    <a:pt x="0" y="190245"/>
                  </a:lnTo>
                  <a:lnTo>
                    <a:pt x="0" y="684529"/>
                  </a:lnTo>
                  <a:lnTo>
                    <a:pt x="380238" y="874776"/>
                  </a:lnTo>
                  <a:lnTo>
                    <a:pt x="760476" y="684529"/>
                  </a:lnTo>
                  <a:lnTo>
                    <a:pt x="760476" y="190245"/>
                  </a:lnTo>
                  <a:lnTo>
                    <a:pt x="380238" y="0"/>
                  </a:lnTo>
                  <a:close/>
                </a:path>
              </a:pathLst>
            </a:custGeom>
            <a:solidFill>
              <a:srgbClr val="EC7C3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39" name="Google Shape;139;p7"/>
            <p:cNvSpPr/>
            <p:nvPr/>
          </p:nvSpPr>
          <p:spPr>
            <a:xfrm>
              <a:off x="4751832" y="4055140"/>
              <a:ext cx="762000" cy="875030"/>
            </a:xfrm>
            <a:custGeom>
              <a:rect b="b" l="l" r="r" t="t"/>
              <a:pathLst>
                <a:path extrusionOk="0" h="875028" w="762000">
                  <a:moveTo>
                    <a:pt x="381000" y="0"/>
                  </a:moveTo>
                  <a:lnTo>
                    <a:pt x="0" y="190245"/>
                  </a:lnTo>
                  <a:lnTo>
                    <a:pt x="0" y="684529"/>
                  </a:lnTo>
                  <a:lnTo>
                    <a:pt x="381000" y="874776"/>
                  </a:lnTo>
                  <a:lnTo>
                    <a:pt x="762000" y="684529"/>
                  </a:lnTo>
                  <a:lnTo>
                    <a:pt x="762000" y="190245"/>
                  </a:lnTo>
                  <a:lnTo>
                    <a:pt x="381000" y="0"/>
                  </a:lnTo>
                  <a:close/>
                </a:path>
              </a:pathLst>
            </a:custGeom>
            <a:solidFill>
              <a:srgbClr val="A4A4A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40" name="Google Shape;140;p7"/>
            <p:cNvSpPr/>
            <p:nvPr/>
          </p:nvSpPr>
          <p:spPr>
            <a:xfrm>
              <a:off x="5161788" y="4797328"/>
              <a:ext cx="760730" cy="875030"/>
            </a:xfrm>
            <a:custGeom>
              <a:rect b="b" l="l" r="r" t="t"/>
              <a:pathLst>
                <a:path extrusionOk="0" h="875028" w="760729">
                  <a:moveTo>
                    <a:pt x="380238" y="0"/>
                  </a:moveTo>
                  <a:lnTo>
                    <a:pt x="0" y="190245"/>
                  </a:lnTo>
                  <a:lnTo>
                    <a:pt x="0" y="684529"/>
                  </a:lnTo>
                  <a:lnTo>
                    <a:pt x="380238" y="874775"/>
                  </a:lnTo>
                  <a:lnTo>
                    <a:pt x="760476" y="684529"/>
                  </a:lnTo>
                  <a:lnTo>
                    <a:pt x="760476" y="190245"/>
                  </a:lnTo>
                  <a:lnTo>
                    <a:pt x="380238"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41" name="Google Shape;141;p7"/>
            <p:cNvSpPr/>
            <p:nvPr/>
          </p:nvSpPr>
          <p:spPr>
            <a:xfrm>
              <a:off x="5161788" y="4797328"/>
              <a:ext cx="760730" cy="875030"/>
            </a:xfrm>
            <a:custGeom>
              <a:rect b="b" l="l" r="r" t="t"/>
              <a:pathLst>
                <a:path extrusionOk="0" h="875028" w="760729">
                  <a:moveTo>
                    <a:pt x="380238" y="0"/>
                  </a:moveTo>
                  <a:lnTo>
                    <a:pt x="760476" y="190245"/>
                  </a:lnTo>
                  <a:lnTo>
                    <a:pt x="760476" y="684529"/>
                  </a:lnTo>
                  <a:lnTo>
                    <a:pt x="380238" y="874775"/>
                  </a:lnTo>
                  <a:lnTo>
                    <a:pt x="0" y="684529"/>
                  </a:lnTo>
                  <a:lnTo>
                    <a:pt x="0" y="190245"/>
                  </a:lnTo>
                  <a:lnTo>
                    <a:pt x="380238" y="0"/>
                  </a:lnTo>
                  <a:close/>
                </a:path>
              </a:pathLst>
            </a:custGeom>
            <a:noFill/>
            <a:ln cap="flat" cmpd="sng" w="121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42" name="Google Shape;142;p7"/>
            <p:cNvSpPr/>
            <p:nvPr/>
          </p:nvSpPr>
          <p:spPr>
            <a:xfrm>
              <a:off x="5983223" y="4797328"/>
              <a:ext cx="760730" cy="875030"/>
            </a:xfrm>
            <a:custGeom>
              <a:rect b="b" l="l" r="r" t="t"/>
              <a:pathLst>
                <a:path extrusionOk="0" h="875028" w="760729">
                  <a:moveTo>
                    <a:pt x="380237" y="0"/>
                  </a:moveTo>
                  <a:lnTo>
                    <a:pt x="0" y="190245"/>
                  </a:lnTo>
                  <a:lnTo>
                    <a:pt x="0" y="684529"/>
                  </a:lnTo>
                  <a:lnTo>
                    <a:pt x="380237" y="874775"/>
                  </a:lnTo>
                  <a:lnTo>
                    <a:pt x="760476" y="684529"/>
                  </a:lnTo>
                  <a:lnTo>
                    <a:pt x="760476" y="190245"/>
                  </a:lnTo>
                  <a:lnTo>
                    <a:pt x="380237" y="0"/>
                  </a:lnTo>
                  <a:close/>
                </a:path>
              </a:pathLst>
            </a:custGeom>
            <a:solidFill>
              <a:srgbClr val="ECEC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43" name="Google Shape;143;p7"/>
            <p:cNvSpPr/>
            <p:nvPr/>
          </p:nvSpPr>
          <p:spPr>
            <a:xfrm>
              <a:off x="5983223" y="4797328"/>
              <a:ext cx="760730" cy="875030"/>
            </a:xfrm>
            <a:custGeom>
              <a:rect b="b" l="l" r="r" t="t"/>
              <a:pathLst>
                <a:path extrusionOk="0" h="875028" w="760729">
                  <a:moveTo>
                    <a:pt x="380237" y="0"/>
                  </a:moveTo>
                  <a:lnTo>
                    <a:pt x="760476" y="190245"/>
                  </a:lnTo>
                  <a:lnTo>
                    <a:pt x="760476" y="684529"/>
                  </a:lnTo>
                  <a:lnTo>
                    <a:pt x="380237" y="874775"/>
                  </a:lnTo>
                  <a:lnTo>
                    <a:pt x="0" y="684529"/>
                  </a:lnTo>
                  <a:lnTo>
                    <a:pt x="0" y="190245"/>
                  </a:lnTo>
                  <a:lnTo>
                    <a:pt x="380237" y="0"/>
                  </a:lnTo>
                  <a:close/>
                </a:path>
              </a:pathLst>
            </a:custGeom>
            <a:noFill/>
            <a:ln cap="flat" cmpd="sng" w="12175">
              <a:solidFill>
                <a:srgbClr val="ECECE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44" name="Google Shape;144;p7"/>
            <p:cNvSpPr/>
            <p:nvPr/>
          </p:nvSpPr>
          <p:spPr>
            <a:xfrm>
              <a:off x="5574791" y="5539516"/>
              <a:ext cx="760730" cy="875030"/>
            </a:xfrm>
            <a:custGeom>
              <a:rect b="b" l="l" r="r" t="t"/>
              <a:pathLst>
                <a:path extrusionOk="0" h="875028" w="760729">
                  <a:moveTo>
                    <a:pt x="380238" y="0"/>
                  </a:moveTo>
                  <a:lnTo>
                    <a:pt x="0" y="190245"/>
                  </a:lnTo>
                  <a:lnTo>
                    <a:pt x="0" y="684529"/>
                  </a:lnTo>
                  <a:lnTo>
                    <a:pt x="380238" y="874776"/>
                  </a:lnTo>
                  <a:lnTo>
                    <a:pt x="760476" y="684529"/>
                  </a:lnTo>
                  <a:lnTo>
                    <a:pt x="760476" y="190245"/>
                  </a:lnTo>
                  <a:lnTo>
                    <a:pt x="380238" y="0"/>
                  </a:lnTo>
                  <a:close/>
                </a:path>
              </a:pathLst>
            </a:custGeom>
            <a:solidFill>
              <a:srgbClr val="6FAC4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45" name="Google Shape;145;p7"/>
            <p:cNvSpPr/>
            <p:nvPr/>
          </p:nvSpPr>
          <p:spPr>
            <a:xfrm>
              <a:off x="5574791" y="5539516"/>
              <a:ext cx="760730" cy="875030"/>
            </a:xfrm>
            <a:custGeom>
              <a:rect b="b" l="l" r="r" t="t"/>
              <a:pathLst>
                <a:path extrusionOk="0" h="875028" w="760729">
                  <a:moveTo>
                    <a:pt x="380238" y="0"/>
                  </a:moveTo>
                  <a:lnTo>
                    <a:pt x="760476" y="190245"/>
                  </a:lnTo>
                  <a:lnTo>
                    <a:pt x="760476" y="684529"/>
                  </a:lnTo>
                  <a:lnTo>
                    <a:pt x="380238" y="874776"/>
                  </a:lnTo>
                  <a:lnTo>
                    <a:pt x="0" y="684529"/>
                  </a:lnTo>
                  <a:lnTo>
                    <a:pt x="0" y="190245"/>
                  </a:lnTo>
                  <a:lnTo>
                    <a:pt x="380238" y="0"/>
                  </a:lnTo>
                  <a:close/>
                </a:path>
              </a:pathLst>
            </a:custGeom>
            <a:noFill/>
            <a:ln cap="flat" cmpd="sng" w="121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46" name="Google Shape;146;p7"/>
            <p:cNvSpPr/>
            <p:nvPr/>
          </p:nvSpPr>
          <p:spPr>
            <a:xfrm>
              <a:off x="4751832" y="5539516"/>
              <a:ext cx="762000" cy="875030"/>
            </a:xfrm>
            <a:custGeom>
              <a:rect b="b" l="l" r="r" t="t"/>
              <a:pathLst>
                <a:path extrusionOk="0" h="875028" w="762000">
                  <a:moveTo>
                    <a:pt x="381000" y="0"/>
                  </a:moveTo>
                  <a:lnTo>
                    <a:pt x="0" y="190245"/>
                  </a:lnTo>
                  <a:lnTo>
                    <a:pt x="0" y="684529"/>
                  </a:lnTo>
                  <a:lnTo>
                    <a:pt x="381000" y="874776"/>
                  </a:lnTo>
                  <a:lnTo>
                    <a:pt x="762000" y="684529"/>
                  </a:lnTo>
                  <a:lnTo>
                    <a:pt x="762000" y="190245"/>
                  </a:lnTo>
                  <a:lnTo>
                    <a:pt x="381000" y="0"/>
                  </a:lnTo>
                  <a:close/>
                </a:path>
              </a:pathLst>
            </a:custGeom>
            <a:solidFill>
              <a:srgbClr val="EC7C3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47" name="Google Shape;147;p7"/>
            <p:cNvSpPr/>
            <p:nvPr/>
          </p:nvSpPr>
          <p:spPr>
            <a:xfrm>
              <a:off x="4751832" y="5539516"/>
              <a:ext cx="762000" cy="875030"/>
            </a:xfrm>
            <a:custGeom>
              <a:rect b="b" l="l" r="r" t="t"/>
              <a:pathLst>
                <a:path extrusionOk="0" h="875028" w="762000">
                  <a:moveTo>
                    <a:pt x="381000" y="0"/>
                  </a:moveTo>
                  <a:lnTo>
                    <a:pt x="762000" y="190245"/>
                  </a:lnTo>
                  <a:lnTo>
                    <a:pt x="762000" y="684529"/>
                  </a:lnTo>
                  <a:lnTo>
                    <a:pt x="381000" y="874776"/>
                  </a:lnTo>
                  <a:lnTo>
                    <a:pt x="0" y="684529"/>
                  </a:lnTo>
                  <a:lnTo>
                    <a:pt x="0" y="190245"/>
                  </a:lnTo>
                  <a:lnTo>
                    <a:pt x="381000" y="0"/>
                  </a:lnTo>
                  <a:close/>
                </a:path>
              </a:pathLst>
            </a:custGeom>
            <a:noFill/>
            <a:ln cap="flat" cmpd="sng" w="121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48" name="Google Shape;148;p7"/>
            <p:cNvSpPr/>
            <p:nvPr/>
          </p:nvSpPr>
          <p:spPr>
            <a:xfrm>
              <a:off x="6117407" y="4992418"/>
              <a:ext cx="531495" cy="512445"/>
            </a:xfrm>
            <a:custGeom>
              <a:rect b="b" l="l" r="r" t="t"/>
              <a:pathLst>
                <a:path extrusionOk="0" h="512445" w="531495">
                  <a:moveTo>
                    <a:pt x="219889" y="329236"/>
                  </a:moveTo>
                  <a:lnTo>
                    <a:pt x="183241" y="329236"/>
                  </a:lnTo>
                  <a:lnTo>
                    <a:pt x="183241" y="512144"/>
                  </a:lnTo>
                  <a:lnTo>
                    <a:pt x="531399" y="512144"/>
                  </a:lnTo>
                  <a:lnTo>
                    <a:pt x="531399" y="475562"/>
                  </a:lnTo>
                  <a:lnTo>
                    <a:pt x="219889" y="475562"/>
                  </a:lnTo>
                  <a:lnTo>
                    <a:pt x="219889" y="329236"/>
                  </a:lnTo>
                  <a:close/>
                </a:path>
                <a:path extrusionOk="0" h="512445" w="531495">
                  <a:moveTo>
                    <a:pt x="219888" y="0"/>
                  </a:moveTo>
                  <a:lnTo>
                    <a:pt x="150579" y="4594"/>
                  </a:lnTo>
                  <a:lnTo>
                    <a:pt x="90242" y="17442"/>
                  </a:lnTo>
                  <a:lnTo>
                    <a:pt x="42570" y="37137"/>
                  </a:lnTo>
                  <a:lnTo>
                    <a:pt x="11258" y="62276"/>
                  </a:lnTo>
                  <a:lnTo>
                    <a:pt x="0" y="91454"/>
                  </a:lnTo>
                  <a:lnTo>
                    <a:pt x="0" y="420689"/>
                  </a:lnTo>
                  <a:lnTo>
                    <a:pt x="9477" y="447183"/>
                  </a:lnTo>
                  <a:lnTo>
                    <a:pt x="35961" y="470761"/>
                  </a:lnTo>
                  <a:lnTo>
                    <a:pt x="76532" y="489880"/>
                  </a:lnTo>
                  <a:lnTo>
                    <a:pt x="128269" y="502998"/>
                  </a:lnTo>
                  <a:lnTo>
                    <a:pt x="128269" y="468246"/>
                  </a:lnTo>
                  <a:lnTo>
                    <a:pt x="90761" y="459786"/>
                  </a:lnTo>
                  <a:lnTo>
                    <a:pt x="61844" y="448583"/>
                  </a:lnTo>
                  <a:lnTo>
                    <a:pt x="43233" y="435322"/>
                  </a:lnTo>
                  <a:lnTo>
                    <a:pt x="36648" y="420689"/>
                  </a:lnTo>
                  <a:lnTo>
                    <a:pt x="36648" y="307287"/>
                  </a:lnTo>
                  <a:lnTo>
                    <a:pt x="128268" y="307287"/>
                  </a:lnTo>
                  <a:lnTo>
                    <a:pt x="128268" y="305458"/>
                  </a:lnTo>
                  <a:lnTo>
                    <a:pt x="90761" y="295941"/>
                  </a:lnTo>
                  <a:lnTo>
                    <a:pt x="43233" y="270734"/>
                  </a:lnTo>
                  <a:lnTo>
                    <a:pt x="36648" y="142669"/>
                  </a:lnTo>
                  <a:lnTo>
                    <a:pt x="157936" y="142669"/>
                  </a:lnTo>
                  <a:lnTo>
                    <a:pt x="148740" y="142126"/>
                  </a:lnTo>
                  <a:lnTo>
                    <a:pt x="90475" y="130551"/>
                  </a:lnTo>
                  <a:lnTo>
                    <a:pt x="51107" y="113146"/>
                  </a:lnTo>
                  <a:lnTo>
                    <a:pt x="36648" y="91454"/>
                  </a:lnTo>
                  <a:lnTo>
                    <a:pt x="51107" y="69762"/>
                  </a:lnTo>
                  <a:lnTo>
                    <a:pt x="90475" y="52357"/>
                  </a:lnTo>
                  <a:lnTo>
                    <a:pt x="148740" y="40783"/>
                  </a:lnTo>
                  <a:lnTo>
                    <a:pt x="219889" y="36581"/>
                  </a:lnTo>
                  <a:lnTo>
                    <a:pt x="395861" y="36581"/>
                  </a:lnTo>
                  <a:lnTo>
                    <a:pt x="349535" y="17442"/>
                  </a:lnTo>
                  <a:lnTo>
                    <a:pt x="289198" y="4594"/>
                  </a:lnTo>
                  <a:lnTo>
                    <a:pt x="219888" y="0"/>
                  </a:lnTo>
                  <a:close/>
                </a:path>
                <a:path extrusionOk="0" h="512445" w="531495">
                  <a:moveTo>
                    <a:pt x="329833" y="402398"/>
                  </a:moveTo>
                  <a:lnTo>
                    <a:pt x="293185" y="402398"/>
                  </a:lnTo>
                  <a:lnTo>
                    <a:pt x="293185" y="438980"/>
                  </a:lnTo>
                  <a:lnTo>
                    <a:pt x="329834" y="438980"/>
                  </a:lnTo>
                  <a:lnTo>
                    <a:pt x="329833" y="402398"/>
                  </a:lnTo>
                  <a:close/>
                </a:path>
                <a:path extrusionOk="0" h="512445" w="531495">
                  <a:moveTo>
                    <a:pt x="458102" y="402398"/>
                  </a:moveTo>
                  <a:lnTo>
                    <a:pt x="421454" y="402398"/>
                  </a:lnTo>
                  <a:lnTo>
                    <a:pt x="421454" y="438980"/>
                  </a:lnTo>
                  <a:lnTo>
                    <a:pt x="458102" y="438980"/>
                  </a:lnTo>
                  <a:lnTo>
                    <a:pt x="458102" y="402398"/>
                  </a:lnTo>
                  <a:close/>
                </a:path>
                <a:path extrusionOk="0" h="512445" w="531495">
                  <a:moveTo>
                    <a:pt x="531398" y="256072"/>
                  </a:moveTo>
                  <a:lnTo>
                    <a:pt x="183241" y="256072"/>
                  </a:lnTo>
                  <a:lnTo>
                    <a:pt x="183241" y="292654"/>
                  </a:lnTo>
                  <a:lnTo>
                    <a:pt x="494750" y="292654"/>
                  </a:lnTo>
                  <a:lnTo>
                    <a:pt x="494750" y="438980"/>
                  </a:lnTo>
                  <a:lnTo>
                    <a:pt x="531398" y="438980"/>
                  </a:lnTo>
                  <a:lnTo>
                    <a:pt x="531398" y="256072"/>
                  </a:lnTo>
                  <a:close/>
                </a:path>
                <a:path extrusionOk="0" h="512445" w="531495">
                  <a:moveTo>
                    <a:pt x="366482" y="365818"/>
                  </a:moveTo>
                  <a:lnTo>
                    <a:pt x="256537" y="365818"/>
                  </a:lnTo>
                  <a:lnTo>
                    <a:pt x="256537" y="402398"/>
                  </a:lnTo>
                  <a:lnTo>
                    <a:pt x="366482" y="402398"/>
                  </a:lnTo>
                  <a:lnTo>
                    <a:pt x="366482" y="365818"/>
                  </a:lnTo>
                  <a:close/>
                </a:path>
                <a:path extrusionOk="0" h="512445" w="531495">
                  <a:moveTo>
                    <a:pt x="329833" y="329236"/>
                  </a:moveTo>
                  <a:lnTo>
                    <a:pt x="293185" y="329236"/>
                  </a:lnTo>
                  <a:lnTo>
                    <a:pt x="293185" y="365818"/>
                  </a:lnTo>
                  <a:lnTo>
                    <a:pt x="329833" y="365818"/>
                  </a:lnTo>
                  <a:lnTo>
                    <a:pt x="329833" y="329236"/>
                  </a:lnTo>
                  <a:close/>
                </a:path>
                <a:path extrusionOk="0" h="512445" w="531495">
                  <a:moveTo>
                    <a:pt x="458102" y="329236"/>
                  </a:moveTo>
                  <a:lnTo>
                    <a:pt x="421454" y="329236"/>
                  </a:lnTo>
                  <a:lnTo>
                    <a:pt x="421454" y="365818"/>
                  </a:lnTo>
                  <a:lnTo>
                    <a:pt x="458102" y="365818"/>
                  </a:lnTo>
                  <a:lnTo>
                    <a:pt x="458102" y="329236"/>
                  </a:lnTo>
                  <a:close/>
                </a:path>
                <a:path extrusionOk="0" h="512445" w="531495">
                  <a:moveTo>
                    <a:pt x="128268" y="307287"/>
                  </a:moveTo>
                  <a:lnTo>
                    <a:pt x="36648" y="307287"/>
                  </a:lnTo>
                  <a:lnTo>
                    <a:pt x="55087" y="317576"/>
                  </a:lnTo>
                  <a:lnTo>
                    <a:pt x="76961" y="326493"/>
                  </a:lnTo>
                  <a:lnTo>
                    <a:pt x="101584" y="334038"/>
                  </a:lnTo>
                  <a:lnTo>
                    <a:pt x="128268" y="340211"/>
                  </a:lnTo>
                  <a:lnTo>
                    <a:pt x="128268" y="307287"/>
                  </a:lnTo>
                  <a:close/>
                </a:path>
                <a:path extrusionOk="0" h="512445" w="531495">
                  <a:moveTo>
                    <a:pt x="439778" y="142669"/>
                  </a:moveTo>
                  <a:lnTo>
                    <a:pt x="403130" y="142669"/>
                  </a:lnTo>
                  <a:lnTo>
                    <a:pt x="403130" y="201200"/>
                  </a:lnTo>
                  <a:lnTo>
                    <a:pt x="439778" y="201200"/>
                  </a:lnTo>
                  <a:lnTo>
                    <a:pt x="439778" y="142669"/>
                  </a:lnTo>
                  <a:close/>
                </a:path>
                <a:path extrusionOk="0" h="512445" w="531495">
                  <a:moveTo>
                    <a:pt x="157936" y="142669"/>
                  </a:moveTo>
                  <a:lnTo>
                    <a:pt x="36648" y="142669"/>
                  </a:lnTo>
                  <a:lnTo>
                    <a:pt x="70690" y="158988"/>
                  </a:lnTo>
                  <a:lnTo>
                    <a:pt x="113838" y="171706"/>
                  </a:lnTo>
                  <a:lnTo>
                    <a:pt x="164201" y="179965"/>
                  </a:lnTo>
                  <a:lnTo>
                    <a:pt x="219889" y="182909"/>
                  </a:lnTo>
                  <a:lnTo>
                    <a:pt x="275577" y="179965"/>
                  </a:lnTo>
                  <a:lnTo>
                    <a:pt x="325939" y="171706"/>
                  </a:lnTo>
                  <a:lnTo>
                    <a:pt x="369087" y="158988"/>
                  </a:lnTo>
                  <a:lnTo>
                    <a:pt x="395498" y="146327"/>
                  </a:lnTo>
                  <a:lnTo>
                    <a:pt x="219889" y="146327"/>
                  </a:lnTo>
                  <a:lnTo>
                    <a:pt x="157936" y="142669"/>
                  </a:lnTo>
                  <a:close/>
                </a:path>
                <a:path extrusionOk="0" h="512445" w="531495">
                  <a:moveTo>
                    <a:pt x="395861" y="36581"/>
                  </a:moveTo>
                  <a:lnTo>
                    <a:pt x="219889" y="36581"/>
                  </a:lnTo>
                  <a:lnTo>
                    <a:pt x="291038" y="40783"/>
                  </a:lnTo>
                  <a:lnTo>
                    <a:pt x="349302" y="52357"/>
                  </a:lnTo>
                  <a:lnTo>
                    <a:pt x="388671" y="69762"/>
                  </a:lnTo>
                  <a:lnTo>
                    <a:pt x="403129" y="91454"/>
                  </a:lnTo>
                  <a:lnTo>
                    <a:pt x="388671" y="113146"/>
                  </a:lnTo>
                  <a:lnTo>
                    <a:pt x="349302" y="130551"/>
                  </a:lnTo>
                  <a:lnTo>
                    <a:pt x="291038" y="142126"/>
                  </a:lnTo>
                  <a:lnTo>
                    <a:pt x="219889" y="146327"/>
                  </a:lnTo>
                  <a:lnTo>
                    <a:pt x="395498" y="146327"/>
                  </a:lnTo>
                  <a:lnTo>
                    <a:pt x="403130" y="142669"/>
                  </a:lnTo>
                  <a:lnTo>
                    <a:pt x="439778" y="142669"/>
                  </a:lnTo>
                  <a:lnTo>
                    <a:pt x="439778" y="91454"/>
                  </a:lnTo>
                  <a:lnTo>
                    <a:pt x="428519" y="62276"/>
                  </a:lnTo>
                  <a:lnTo>
                    <a:pt x="397207" y="37137"/>
                  </a:lnTo>
                  <a:lnTo>
                    <a:pt x="395861" y="36581"/>
                  </a:lnTo>
                  <a:close/>
                </a:path>
              </a:pathLst>
            </a:custGeom>
            <a:solidFill>
              <a:srgbClr val="00A3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49" name="Google Shape;149;p7"/>
            <p:cNvSpPr/>
            <p:nvPr/>
          </p:nvSpPr>
          <p:spPr>
            <a:xfrm>
              <a:off x="5720505" y="5684306"/>
              <a:ext cx="546735" cy="623570"/>
            </a:xfrm>
            <a:custGeom>
              <a:rect b="b" l="l" r="r" t="t"/>
              <a:pathLst>
                <a:path extrusionOk="0" h="623570" w="546735">
                  <a:moveTo>
                    <a:pt x="273240" y="0"/>
                  </a:moveTo>
                  <a:lnTo>
                    <a:pt x="0" y="155854"/>
                  </a:lnTo>
                  <a:lnTo>
                    <a:pt x="0" y="467562"/>
                  </a:lnTo>
                  <a:lnTo>
                    <a:pt x="275387" y="623417"/>
                  </a:lnTo>
                  <a:lnTo>
                    <a:pt x="353666" y="578414"/>
                  </a:lnTo>
                  <a:lnTo>
                    <a:pt x="275387" y="578414"/>
                  </a:lnTo>
                  <a:lnTo>
                    <a:pt x="39034" y="445159"/>
                  </a:lnTo>
                  <a:lnTo>
                    <a:pt x="39034" y="178453"/>
                  </a:lnTo>
                  <a:lnTo>
                    <a:pt x="273240" y="45003"/>
                  </a:lnTo>
                  <a:lnTo>
                    <a:pt x="352138" y="45003"/>
                  </a:lnTo>
                  <a:lnTo>
                    <a:pt x="273240" y="0"/>
                  </a:lnTo>
                  <a:close/>
                </a:path>
                <a:path extrusionOk="0" h="623570" w="546735">
                  <a:moveTo>
                    <a:pt x="546480" y="233782"/>
                  </a:moveTo>
                  <a:lnTo>
                    <a:pt x="507446" y="255991"/>
                  </a:lnTo>
                  <a:lnTo>
                    <a:pt x="507446" y="445354"/>
                  </a:lnTo>
                  <a:lnTo>
                    <a:pt x="275387" y="578414"/>
                  </a:lnTo>
                  <a:lnTo>
                    <a:pt x="353666" y="578414"/>
                  </a:lnTo>
                  <a:lnTo>
                    <a:pt x="546480" y="467562"/>
                  </a:lnTo>
                  <a:lnTo>
                    <a:pt x="546480" y="233782"/>
                  </a:lnTo>
                  <a:close/>
                </a:path>
                <a:path extrusionOk="0" h="623570" w="546735">
                  <a:moveTo>
                    <a:pt x="174093" y="372492"/>
                  </a:moveTo>
                  <a:lnTo>
                    <a:pt x="136620" y="393143"/>
                  </a:lnTo>
                  <a:lnTo>
                    <a:pt x="273240" y="471069"/>
                  </a:lnTo>
                  <a:lnTo>
                    <a:pt x="344281" y="430548"/>
                  </a:lnTo>
                  <a:lnTo>
                    <a:pt x="268751" y="430548"/>
                  </a:lnTo>
                  <a:lnTo>
                    <a:pt x="174093" y="375220"/>
                  </a:lnTo>
                  <a:lnTo>
                    <a:pt x="174093" y="372492"/>
                  </a:lnTo>
                  <a:close/>
                </a:path>
                <a:path extrusionOk="0" h="623570" w="546735">
                  <a:moveTo>
                    <a:pt x="409860" y="350673"/>
                  </a:moveTo>
                  <a:lnTo>
                    <a:pt x="370826" y="350673"/>
                  </a:lnTo>
                  <a:lnTo>
                    <a:pt x="370826" y="372103"/>
                  </a:lnTo>
                  <a:lnTo>
                    <a:pt x="268751" y="430548"/>
                  </a:lnTo>
                  <a:lnTo>
                    <a:pt x="344281" y="430548"/>
                  </a:lnTo>
                  <a:lnTo>
                    <a:pt x="409860" y="393143"/>
                  </a:lnTo>
                  <a:lnTo>
                    <a:pt x="409860" y="350673"/>
                  </a:lnTo>
                  <a:close/>
                </a:path>
                <a:path extrusionOk="0" h="623570" w="546735">
                  <a:moveTo>
                    <a:pt x="346346" y="269433"/>
                  </a:moveTo>
                  <a:lnTo>
                    <a:pt x="278509" y="269433"/>
                  </a:lnTo>
                  <a:lnTo>
                    <a:pt x="298027" y="280928"/>
                  </a:lnTo>
                  <a:lnTo>
                    <a:pt x="178777" y="349504"/>
                  </a:lnTo>
                  <a:lnTo>
                    <a:pt x="214688" y="372297"/>
                  </a:lnTo>
                  <a:lnTo>
                    <a:pt x="272069" y="406975"/>
                  </a:lnTo>
                  <a:lnTo>
                    <a:pt x="349297" y="362946"/>
                  </a:lnTo>
                  <a:lnTo>
                    <a:pt x="268361" y="362946"/>
                  </a:lnTo>
                  <a:lnTo>
                    <a:pt x="248843" y="351452"/>
                  </a:lnTo>
                  <a:lnTo>
                    <a:pt x="370826" y="283850"/>
                  </a:lnTo>
                  <a:lnTo>
                    <a:pt x="346346" y="269433"/>
                  </a:lnTo>
                  <a:close/>
                </a:path>
                <a:path extrusionOk="0" h="623570" w="546735">
                  <a:moveTo>
                    <a:pt x="409860" y="282876"/>
                  </a:moveTo>
                  <a:lnTo>
                    <a:pt x="370826" y="304501"/>
                  </a:lnTo>
                  <a:lnTo>
                    <a:pt x="268361" y="362946"/>
                  </a:lnTo>
                  <a:lnTo>
                    <a:pt x="349297" y="362946"/>
                  </a:lnTo>
                  <a:lnTo>
                    <a:pt x="370826" y="350673"/>
                  </a:lnTo>
                  <a:lnTo>
                    <a:pt x="409860" y="350673"/>
                  </a:lnTo>
                  <a:lnTo>
                    <a:pt x="409860" y="282876"/>
                  </a:lnTo>
                  <a:close/>
                </a:path>
                <a:path extrusionOk="0" h="623570" w="546735">
                  <a:moveTo>
                    <a:pt x="273240" y="157218"/>
                  </a:moveTo>
                  <a:lnTo>
                    <a:pt x="136620" y="235145"/>
                  </a:lnTo>
                  <a:lnTo>
                    <a:pt x="136620" y="350673"/>
                  </a:lnTo>
                  <a:lnTo>
                    <a:pt x="175654" y="327879"/>
                  </a:lnTo>
                  <a:lnTo>
                    <a:pt x="255196" y="282681"/>
                  </a:lnTo>
                  <a:lnTo>
                    <a:pt x="175654" y="282681"/>
                  </a:lnTo>
                  <a:lnTo>
                    <a:pt x="175654" y="259887"/>
                  </a:lnTo>
                  <a:lnTo>
                    <a:pt x="273240" y="204169"/>
                  </a:lnTo>
                  <a:lnTo>
                    <a:pt x="354537" y="204169"/>
                  </a:lnTo>
                  <a:lnTo>
                    <a:pt x="273240" y="157218"/>
                  </a:lnTo>
                  <a:close/>
                </a:path>
                <a:path extrusionOk="0" h="623570" w="546735">
                  <a:moveTo>
                    <a:pt x="275387" y="225989"/>
                  </a:moveTo>
                  <a:lnTo>
                    <a:pt x="175654" y="282681"/>
                  </a:lnTo>
                  <a:lnTo>
                    <a:pt x="255196" y="282681"/>
                  </a:lnTo>
                  <a:lnTo>
                    <a:pt x="278509" y="269433"/>
                  </a:lnTo>
                  <a:lnTo>
                    <a:pt x="346346" y="269433"/>
                  </a:lnTo>
                  <a:lnTo>
                    <a:pt x="278900" y="229301"/>
                  </a:lnTo>
                  <a:lnTo>
                    <a:pt x="275387" y="227353"/>
                  </a:lnTo>
                  <a:lnTo>
                    <a:pt x="275387" y="225989"/>
                  </a:lnTo>
                  <a:close/>
                </a:path>
                <a:path extrusionOk="0" h="623570" w="546735">
                  <a:moveTo>
                    <a:pt x="354537" y="204169"/>
                  </a:moveTo>
                  <a:lnTo>
                    <a:pt x="273240" y="204169"/>
                  </a:lnTo>
                  <a:lnTo>
                    <a:pt x="370826" y="253263"/>
                  </a:lnTo>
                  <a:lnTo>
                    <a:pt x="370826" y="261251"/>
                  </a:lnTo>
                  <a:lnTo>
                    <a:pt x="409860" y="239821"/>
                  </a:lnTo>
                  <a:lnTo>
                    <a:pt x="409860" y="236119"/>
                  </a:lnTo>
                  <a:lnTo>
                    <a:pt x="354537" y="204169"/>
                  </a:lnTo>
                  <a:close/>
                </a:path>
                <a:path extrusionOk="0" h="623570" w="546735">
                  <a:moveTo>
                    <a:pt x="352138" y="45003"/>
                  </a:moveTo>
                  <a:lnTo>
                    <a:pt x="273240" y="45003"/>
                  </a:lnTo>
                  <a:lnTo>
                    <a:pt x="507446" y="178648"/>
                  </a:lnTo>
                  <a:lnTo>
                    <a:pt x="546480" y="155854"/>
                  </a:lnTo>
                  <a:lnTo>
                    <a:pt x="352138" y="45003"/>
                  </a:lnTo>
                  <a:close/>
                </a:path>
              </a:pathLst>
            </a:custGeom>
            <a:solidFill>
              <a:srgbClr val="00A3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50" name="Google Shape;150;p7"/>
            <p:cNvSpPr/>
            <p:nvPr/>
          </p:nvSpPr>
          <p:spPr>
            <a:xfrm>
              <a:off x="5050319" y="5821252"/>
              <a:ext cx="243842" cy="24340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51" name="Google Shape;151;p7"/>
            <p:cNvSpPr/>
            <p:nvPr/>
          </p:nvSpPr>
          <p:spPr>
            <a:xfrm>
              <a:off x="4928398" y="5699551"/>
              <a:ext cx="487680" cy="556895"/>
            </a:xfrm>
            <a:custGeom>
              <a:rect b="b" l="l" r="r" t="t"/>
              <a:pathLst>
                <a:path extrusionOk="0" h="556895" w="487679">
                  <a:moveTo>
                    <a:pt x="243842" y="0"/>
                  </a:moveTo>
                  <a:lnTo>
                    <a:pt x="0" y="139086"/>
                  </a:lnTo>
                  <a:lnTo>
                    <a:pt x="0" y="417257"/>
                  </a:lnTo>
                  <a:lnTo>
                    <a:pt x="243842" y="556344"/>
                  </a:lnTo>
                  <a:lnTo>
                    <a:pt x="313948" y="516357"/>
                  </a:lnTo>
                  <a:lnTo>
                    <a:pt x="243842" y="516357"/>
                  </a:lnTo>
                  <a:lnTo>
                    <a:pt x="34834" y="397091"/>
                  </a:lnTo>
                  <a:lnTo>
                    <a:pt x="34834" y="159253"/>
                  </a:lnTo>
                  <a:lnTo>
                    <a:pt x="243842" y="39987"/>
                  </a:lnTo>
                  <a:lnTo>
                    <a:pt x="313947" y="39987"/>
                  </a:lnTo>
                  <a:lnTo>
                    <a:pt x="243842" y="0"/>
                  </a:lnTo>
                  <a:close/>
                </a:path>
                <a:path extrusionOk="0" h="556895" w="487679">
                  <a:moveTo>
                    <a:pt x="487685" y="208629"/>
                  </a:moveTo>
                  <a:lnTo>
                    <a:pt x="452850" y="228449"/>
                  </a:lnTo>
                  <a:lnTo>
                    <a:pt x="452850" y="397091"/>
                  </a:lnTo>
                  <a:lnTo>
                    <a:pt x="243842" y="516357"/>
                  </a:lnTo>
                  <a:lnTo>
                    <a:pt x="313948" y="516357"/>
                  </a:lnTo>
                  <a:lnTo>
                    <a:pt x="487685" y="417258"/>
                  </a:lnTo>
                  <a:lnTo>
                    <a:pt x="487685" y="208629"/>
                  </a:lnTo>
                  <a:close/>
                </a:path>
                <a:path extrusionOk="0" h="556895" w="487679">
                  <a:moveTo>
                    <a:pt x="313947" y="39987"/>
                  </a:moveTo>
                  <a:lnTo>
                    <a:pt x="243842" y="39987"/>
                  </a:lnTo>
                  <a:lnTo>
                    <a:pt x="452850" y="159254"/>
                  </a:lnTo>
                  <a:lnTo>
                    <a:pt x="452850" y="158906"/>
                  </a:lnTo>
                  <a:lnTo>
                    <a:pt x="487685" y="139086"/>
                  </a:lnTo>
                  <a:lnTo>
                    <a:pt x="313947" y="39987"/>
                  </a:lnTo>
                  <a:close/>
                </a:path>
              </a:pathLst>
            </a:custGeom>
            <a:solidFill>
              <a:srgbClr val="00A3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52" name="Google Shape;152;p7"/>
            <p:cNvSpPr/>
            <p:nvPr/>
          </p:nvSpPr>
          <p:spPr>
            <a:xfrm>
              <a:off x="5050320" y="6024492"/>
              <a:ext cx="243842" cy="109703"/>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53" name="Google Shape;153;p7"/>
            <p:cNvSpPr/>
            <p:nvPr/>
          </p:nvSpPr>
          <p:spPr>
            <a:xfrm>
              <a:off x="5693929" y="4204502"/>
              <a:ext cx="537210" cy="614680"/>
            </a:xfrm>
            <a:custGeom>
              <a:rect b="b" l="l" r="r" t="t"/>
              <a:pathLst>
                <a:path extrusionOk="0" h="614679" w="537210">
                  <a:moveTo>
                    <a:pt x="268562" y="0"/>
                  </a:moveTo>
                  <a:lnTo>
                    <a:pt x="0" y="153568"/>
                  </a:lnTo>
                  <a:lnTo>
                    <a:pt x="0" y="460703"/>
                  </a:lnTo>
                  <a:lnTo>
                    <a:pt x="268562" y="614272"/>
                  </a:lnTo>
                  <a:lnTo>
                    <a:pt x="345774" y="570120"/>
                  </a:lnTo>
                  <a:lnTo>
                    <a:pt x="268562" y="570120"/>
                  </a:lnTo>
                  <a:lnTo>
                    <a:pt x="38366" y="438437"/>
                  </a:lnTo>
                  <a:lnTo>
                    <a:pt x="38366" y="175835"/>
                  </a:lnTo>
                  <a:lnTo>
                    <a:pt x="268562" y="44150"/>
                  </a:lnTo>
                  <a:lnTo>
                    <a:pt x="345774" y="44150"/>
                  </a:lnTo>
                  <a:lnTo>
                    <a:pt x="268562" y="0"/>
                  </a:lnTo>
                  <a:close/>
                </a:path>
                <a:path extrusionOk="0" h="614679" w="537210">
                  <a:moveTo>
                    <a:pt x="537124" y="230352"/>
                  </a:moveTo>
                  <a:lnTo>
                    <a:pt x="498758" y="252235"/>
                  </a:lnTo>
                  <a:lnTo>
                    <a:pt x="498759" y="438437"/>
                  </a:lnTo>
                  <a:lnTo>
                    <a:pt x="268562" y="570120"/>
                  </a:lnTo>
                  <a:lnTo>
                    <a:pt x="345774" y="570120"/>
                  </a:lnTo>
                  <a:lnTo>
                    <a:pt x="537125" y="460703"/>
                  </a:lnTo>
                  <a:lnTo>
                    <a:pt x="537124" y="230352"/>
                  </a:lnTo>
                  <a:close/>
                </a:path>
                <a:path extrusionOk="0" h="614679" w="537210">
                  <a:moveTo>
                    <a:pt x="345774" y="44150"/>
                  </a:moveTo>
                  <a:lnTo>
                    <a:pt x="268562" y="44150"/>
                  </a:lnTo>
                  <a:lnTo>
                    <a:pt x="498758" y="175835"/>
                  </a:lnTo>
                  <a:lnTo>
                    <a:pt x="498758" y="175451"/>
                  </a:lnTo>
                  <a:lnTo>
                    <a:pt x="537124" y="153568"/>
                  </a:lnTo>
                  <a:lnTo>
                    <a:pt x="345774" y="44150"/>
                  </a:lnTo>
                  <a:close/>
                </a:path>
              </a:pathLst>
            </a:custGeom>
            <a:solidFill>
              <a:srgbClr val="00A3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54" name="Google Shape;154;p7"/>
            <p:cNvSpPr/>
            <p:nvPr/>
          </p:nvSpPr>
          <p:spPr>
            <a:xfrm>
              <a:off x="5828210" y="4358071"/>
              <a:ext cx="268605" cy="169545"/>
            </a:xfrm>
            <a:custGeom>
              <a:rect b="b" l="l" r="r" t="t"/>
              <a:pathLst>
                <a:path extrusionOk="0" h="169544" w="268604">
                  <a:moveTo>
                    <a:pt x="211492" y="44150"/>
                  </a:moveTo>
                  <a:lnTo>
                    <a:pt x="134281" y="44150"/>
                  </a:lnTo>
                  <a:lnTo>
                    <a:pt x="230196" y="99051"/>
                  </a:lnTo>
                  <a:lnTo>
                    <a:pt x="230196" y="169501"/>
                  </a:lnTo>
                  <a:lnTo>
                    <a:pt x="268562" y="147425"/>
                  </a:lnTo>
                  <a:lnTo>
                    <a:pt x="268562" y="76784"/>
                  </a:lnTo>
                  <a:lnTo>
                    <a:pt x="211492" y="44150"/>
                  </a:lnTo>
                  <a:close/>
                </a:path>
                <a:path extrusionOk="0" h="169544" w="268604">
                  <a:moveTo>
                    <a:pt x="134281" y="0"/>
                  </a:moveTo>
                  <a:lnTo>
                    <a:pt x="0" y="76784"/>
                  </a:lnTo>
                  <a:lnTo>
                    <a:pt x="0" y="121127"/>
                  </a:lnTo>
                  <a:lnTo>
                    <a:pt x="52369" y="90989"/>
                  </a:lnTo>
                  <a:lnTo>
                    <a:pt x="57549" y="88109"/>
                  </a:lnTo>
                  <a:lnTo>
                    <a:pt x="134281" y="44150"/>
                  </a:lnTo>
                  <a:lnTo>
                    <a:pt x="211492" y="44150"/>
                  </a:lnTo>
                  <a:lnTo>
                    <a:pt x="134281" y="0"/>
                  </a:lnTo>
                  <a:close/>
                </a:path>
              </a:pathLst>
            </a:custGeom>
            <a:solidFill>
              <a:srgbClr val="00A3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55" name="Google Shape;155;p7"/>
            <p:cNvSpPr/>
            <p:nvPr/>
          </p:nvSpPr>
          <p:spPr>
            <a:xfrm>
              <a:off x="5828210" y="4495514"/>
              <a:ext cx="268605" cy="170180"/>
            </a:xfrm>
            <a:custGeom>
              <a:rect b="b" l="l" r="r" t="t"/>
              <a:pathLst>
                <a:path extrusionOk="0" h="170180" w="268604">
                  <a:moveTo>
                    <a:pt x="38366" y="0"/>
                  </a:moveTo>
                  <a:lnTo>
                    <a:pt x="0" y="22075"/>
                  </a:lnTo>
                  <a:lnTo>
                    <a:pt x="0" y="92908"/>
                  </a:lnTo>
                  <a:lnTo>
                    <a:pt x="134281" y="169691"/>
                  </a:lnTo>
                  <a:lnTo>
                    <a:pt x="211491" y="125542"/>
                  </a:lnTo>
                  <a:lnTo>
                    <a:pt x="134281" y="125542"/>
                  </a:lnTo>
                  <a:lnTo>
                    <a:pt x="38366" y="70641"/>
                  </a:lnTo>
                  <a:lnTo>
                    <a:pt x="38366" y="0"/>
                  </a:lnTo>
                  <a:close/>
                </a:path>
                <a:path extrusionOk="0" h="170180" w="268604">
                  <a:moveTo>
                    <a:pt x="268562" y="48374"/>
                  </a:moveTo>
                  <a:lnTo>
                    <a:pt x="230196" y="70449"/>
                  </a:lnTo>
                  <a:lnTo>
                    <a:pt x="230196" y="70641"/>
                  </a:lnTo>
                  <a:lnTo>
                    <a:pt x="134281" y="125542"/>
                  </a:lnTo>
                  <a:lnTo>
                    <a:pt x="211491" y="125542"/>
                  </a:lnTo>
                  <a:lnTo>
                    <a:pt x="268562" y="92908"/>
                  </a:lnTo>
                  <a:lnTo>
                    <a:pt x="268562" y="48374"/>
                  </a:lnTo>
                  <a:close/>
                </a:path>
              </a:pathLst>
            </a:custGeom>
            <a:solidFill>
              <a:srgbClr val="00A3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56" name="Google Shape;156;p7"/>
            <p:cNvSpPr/>
            <p:nvPr/>
          </p:nvSpPr>
          <p:spPr>
            <a:xfrm>
              <a:off x="5917539" y="4454051"/>
              <a:ext cx="89009" cy="131316"/>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57" name="Google Shape;157;p7"/>
            <p:cNvSpPr/>
            <p:nvPr/>
          </p:nvSpPr>
          <p:spPr>
            <a:xfrm>
              <a:off x="5338256" y="4989364"/>
              <a:ext cx="465455" cy="530860"/>
            </a:xfrm>
            <a:custGeom>
              <a:rect b="b" l="l" r="r" t="t"/>
              <a:pathLst>
                <a:path extrusionOk="0" h="530860" w="465454">
                  <a:moveTo>
                    <a:pt x="232486" y="0"/>
                  </a:moveTo>
                  <a:lnTo>
                    <a:pt x="0" y="132609"/>
                  </a:lnTo>
                  <a:lnTo>
                    <a:pt x="0" y="397826"/>
                  </a:lnTo>
                  <a:lnTo>
                    <a:pt x="232486" y="530435"/>
                  </a:lnTo>
                  <a:lnTo>
                    <a:pt x="299327" y="492310"/>
                  </a:lnTo>
                  <a:lnTo>
                    <a:pt x="232486" y="492310"/>
                  </a:lnTo>
                  <a:lnTo>
                    <a:pt x="33212" y="378599"/>
                  </a:lnTo>
                  <a:lnTo>
                    <a:pt x="33212" y="151837"/>
                  </a:lnTo>
                  <a:lnTo>
                    <a:pt x="232486" y="38125"/>
                  </a:lnTo>
                  <a:lnTo>
                    <a:pt x="299326" y="38125"/>
                  </a:lnTo>
                  <a:lnTo>
                    <a:pt x="232486" y="0"/>
                  </a:lnTo>
                  <a:close/>
                </a:path>
                <a:path extrusionOk="0" h="530860" w="465454">
                  <a:moveTo>
                    <a:pt x="464973" y="198913"/>
                  </a:moveTo>
                  <a:lnTo>
                    <a:pt x="431761" y="217810"/>
                  </a:lnTo>
                  <a:lnTo>
                    <a:pt x="431761" y="378599"/>
                  </a:lnTo>
                  <a:lnTo>
                    <a:pt x="232486" y="492310"/>
                  </a:lnTo>
                  <a:lnTo>
                    <a:pt x="299327" y="492310"/>
                  </a:lnTo>
                  <a:lnTo>
                    <a:pt x="464973" y="397826"/>
                  </a:lnTo>
                  <a:lnTo>
                    <a:pt x="464973" y="198913"/>
                  </a:lnTo>
                  <a:close/>
                </a:path>
                <a:path extrusionOk="0" h="530860" w="465454">
                  <a:moveTo>
                    <a:pt x="299326" y="38125"/>
                  </a:moveTo>
                  <a:lnTo>
                    <a:pt x="232486" y="38125"/>
                  </a:lnTo>
                  <a:lnTo>
                    <a:pt x="431761" y="151837"/>
                  </a:lnTo>
                  <a:lnTo>
                    <a:pt x="431761" y="151506"/>
                  </a:lnTo>
                  <a:lnTo>
                    <a:pt x="464973" y="132609"/>
                  </a:lnTo>
                  <a:lnTo>
                    <a:pt x="299326" y="38125"/>
                  </a:lnTo>
                  <a:close/>
                </a:path>
              </a:pathLst>
            </a:custGeom>
            <a:solidFill>
              <a:srgbClr val="00A3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58" name="Google Shape;158;p7"/>
            <p:cNvSpPr/>
            <p:nvPr/>
          </p:nvSpPr>
          <p:spPr>
            <a:xfrm>
              <a:off x="5454500" y="5121973"/>
              <a:ext cx="232486" cy="265217"/>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59" name="Google Shape;159;p7"/>
            <p:cNvSpPr/>
            <p:nvPr/>
          </p:nvSpPr>
          <p:spPr>
            <a:xfrm>
              <a:off x="4891062" y="4198405"/>
              <a:ext cx="498475" cy="568960"/>
            </a:xfrm>
            <a:custGeom>
              <a:rect b="b" l="l" r="r" t="t"/>
              <a:pathLst>
                <a:path extrusionOk="0" h="568960" w="498475">
                  <a:moveTo>
                    <a:pt x="249189" y="0"/>
                  </a:moveTo>
                  <a:lnTo>
                    <a:pt x="0" y="142136"/>
                  </a:lnTo>
                  <a:lnTo>
                    <a:pt x="0" y="426407"/>
                  </a:lnTo>
                  <a:lnTo>
                    <a:pt x="249190" y="568544"/>
                  </a:lnTo>
                  <a:lnTo>
                    <a:pt x="320832" y="527680"/>
                  </a:lnTo>
                  <a:lnTo>
                    <a:pt x="249190" y="527680"/>
                  </a:lnTo>
                  <a:lnTo>
                    <a:pt x="35598" y="405799"/>
                  </a:lnTo>
                  <a:lnTo>
                    <a:pt x="35598" y="162746"/>
                  </a:lnTo>
                  <a:lnTo>
                    <a:pt x="249189" y="40864"/>
                  </a:lnTo>
                  <a:lnTo>
                    <a:pt x="320831" y="40864"/>
                  </a:lnTo>
                  <a:lnTo>
                    <a:pt x="249189" y="0"/>
                  </a:lnTo>
                  <a:close/>
                </a:path>
                <a:path extrusionOk="0" h="568960" w="498475">
                  <a:moveTo>
                    <a:pt x="498379" y="213204"/>
                  </a:moveTo>
                  <a:lnTo>
                    <a:pt x="462781" y="233459"/>
                  </a:lnTo>
                  <a:lnTo>
                    <a:pt x="462781" y="405799"/>
                  </a:lnTo>
                  <a:lnTo>
                    <a:pt x="249190" y="527680"/>
                  </a:lnTo>
                  <a:lnTo>
                    <a:pt x="320832" y="527680"/>
                  </a:lnTo>
                  <a:lnTo>
                    <a:pt x="498379" y="426408"/>
                  </a:lnTo>
                  <a:lnTo>
                    <a:pt x="498379" y="213204"/>
                  </a:lnTo>
                  <a:close/>
                </a:path>
                <a:path extrusionOk="0" h="568960" w="498475">
                  <a:moveTo>
                    <a:pt x="320831" y="40864"/>
                  </a:moveTo>
                  <a:lnTo>
                    <a:pt x="249189" y="40864"/>
                  </a:lnTo>
                  <a:lnTo>
                    <a:pt x="462781" y="162746"/>
                  </a:lnTo>
                  <a:lnTo>
                    <a:pt x="462781" y="162391"/>
                  </a:lnTo>
                  <a:lnTo>
                    <a:pt x="498379" y="142136"/>
                  </a:lnTo>
                  <a:lnTo>
                    <a:pt x="320831" y="40864"/>
                  </a:lnTo>
                  <a:close/>
                </a:path>
              </a:pathLst>
            </a:custGeom>
            <a:solidFill>
              <a:srgbClr val="00A3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60" name="Google Shape;160;p7"/>
            <p:cNvSpPr/>
            <p:nvPr/>
          </p:nvSpPr>
          <p:spPr>
            <a:xfrm>
              <a:off x="5015657" y="4322775"/>
              <a:ext cx="249189" cy="319805"/>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61" name="Google Shape;161;p7"/>
            <p:cNvSpPr/>
            <p:nvPr/>
          </p:nvSpPr>
          <p:spPr>
            <a:xfrm>
              <a:off x="3934476" y="4257277"/>
              <a:ext cx="559435" cy="304165"/>
            </a:xfrm>
            <a:custGeom>
              <a:rect b="b" l="l" r="r" t="t"/>
              <a:pathLst>
                <a:path extrusionOk="0" h="304164" w="559435">
                  <a:moveTo>
                    <a:pt x="470210" y="240415"/>
                  </a:moveTo>
                  <a:lnTo>
                    <a:pt x="406668" y="240415"/>
                  </a:lnTo>
                  <a:lnTo>
                    <a:pt x="406668" y="303682"/>
                  </a:lnTo>
                  <a:lnTo>
                    <a:pt x="470210" y="240415"/>
                  </a:lnTo>
                  <a:close/>
                </a:path>
                <a:path extrusionOk="0" h="304164" w="559435">
                  <a:moveTo>
                    <a:pt x="0" y="94900"/>
                  </a:moveTo>
                  <a:lnTo>
                    <a:pt x="128235" y="190058"/>
                  </a:lnTo>
                  <a:lnTo>
                    <a:pt x="213342" y="236935"/>
                  </a:lnTo>
                  <a:lnTo>
                    <a:pt x="293444" y="249174"/>
                  </a:lnTo>
                  <a:lnTo>
                    <a:pt x="406668" y="240415"/>
                  </a:lnTo>
                  <a:lnTo>
                    <a:pt x="470210" y="240415"/>
                  </a:lnTo>
                  <a:lnTo>
                    <a:pt x="559169" y="151841"/>
                  </a:lnTo>
                  <a:lnTo>
                    <a:pt x="536145" y="128116"/>
                  </a:lnTo>
                  <a:lnTo>
                    <a:pt x="522062" y="114118"/>
                  </a:lnTo>
                  <a:lnTo>
                    <a:pt x="300503" y="114118"/>
                  </a:lnTo>
                  <a:lnTo>
                    <a:pt x="165447" y="111982"/>
                  </a:lnTo>
                  <a:lnTo>
                    <a:pt x="49334" y="101306"/>
                  </a:lnTo>
                  <a:lnTo>
                    <a:pt x="0" y="94900"/>
                  </a:lnTo>
                  <a:close/>
                </a:path>
                <a:path extrusionOk="0" h="304164" w="559435">
                  <a:moveTo>
                    <a:pt x="406668" y="0"/>
                  </a:moveTo>
                  <a:lnTo>
                    <a:pt x="406668" y="94900"/>
                  </a:lnTo>
                  <a:lnTo>
                    <a:pt x="300503" y="114118"/>
                  </a:lnTo>
                  <a:lnTo>
                    <a:pt x="522062" y="114118"/>
                  </a:lnTo>
                  <a:lnTo>
                    <a:pt x="406668"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62" name="Google Shape;162;p7"/>
            <p:cNvSpPr/>
            <p:nvPr/>
          </p:nvSpPr>
          <p:spPr>
            <a:xfrm>
              <a:off x="7277570" y="4178216"/>
              <a:ext cx="469900" cy="367665"/>
            </a:xfrm>
            <a:custGeom>
              <a:rect b="b" l="l" r="r" t="t"/>
              <a:pathLst>
                <a:path extrusionOk="0" h="367664" w="469900">
                  <a:moveTo>
                    <a:pt x="438915" y="84348"/>
                  </a:moveTo>
                  <a:lnTo>
                    <a:pt x="445981" y="71596"/>
                  </a:lnTo>
                  <a:lnTo>
                    <a:pt x="469331" y="0"/>
                  </a:lnTo>
                  <a:lnTo>
                    <a:pt x="438915" y="84348"/>
                  </a:lnTo>
                  <a:close/>
                </a:path>
                <a:path extrusionOk="0" h="367664" w="469900">
                  <a:moveTo>
                    <a:pt x="435986" y="89634"/>
                  </a:moveTo>
                  <a:lnTo>
                    <a:pt x="437618" y="87943"/>
                  </a:lnTo>
                  <a:lnTo>
                    <a:pt x="438915" y="84348"/>
                  </a:lnTo>
                  <a:lnTo>
                    <a:pt x="435986" y="89634"/>
                  </a:lnTo>
                  <a:close/>
                </a:path>
                <a:path extrusionOk="0" h="367664" w="469900">
                  <a:moveTo>
                    <a:pt x="152201" y="152118"/>
                  </a:moveTo>
                  <a:lnTo>
                    <a:pt x="152201" y="285222"/>
                  </a:lnTo>
                  <a:lnTo>
                    <a:pt x="159625" y="284304"/>
                  </a:lnTo>
                  <a:lnTo>
                    <a:pt x="179703" y="280689"/>
                  </a:lnTo>
                  <a:lnTo>
                    <a:pt x="246935" y="260214"/>
                  </a:lnTo>
                  <a:lnTo>
                    <a:pt x="288647" y="240775"/>
                  </a:lnTo>
                  <a:lnTo>
                    <a:pt x="332128" y="213483"/>
                  </a:lnTo>
                  <a:lnTo>
                    <a:pt x="374659" y="177049"/>
                  </a:lnTo>
                  <a:lnTo>
                    <a:pt x="413517" y="130183"/>
                  </a:lnTo>
                  <a:lnTo>
                    <a:pt x="435986" y="89634"/>
                  </a:lnTo>
                  <a:lnTo>
                    <a:pt x="394013" y="133103"/>
                  </a:lnTo>
                  <a:lnTo>
                    <a:pt x="308784" y="149741"/>
                  </a:lnTo>
                  <a:lnTo>
                    <a:pt x="152201" y="152118"/>
                  </a:lnTo>
                  <a:close/>
                </a:path>
                <a:path extrusionOk="0" h="367664" w="469900">
                  <a:moveTo>
                    <a:pt x="0" y="215501"/>
                  </a:moveTo>
                  <a:lnTo>
                    <a:pt x="22978" y="239270"/>
                  </a:lnTo>
                  <a:lnTo>
                    <a:pt x="152201" y="367620"/>
                  </a:lnTo>
                  <a:lnTo>
                    <a:pt x="152201" y="63382"/>
                  </a:lnTo>
                  <a:lnTo>
                    <a:pt x="0" y="215501"/>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63" name="Google Shape;163;p7"/>
            <p:cNvSpPr/>
            <p:nvPr/>
          </p:nvSpPr>
          <p:spPr>
            <a:xfrm>
              <a:off x="7305940" y="5762667"/>
              <a:ext cx="478790" cy="354330"/>
            </a:xfrm>
            <a:custGeom>
              <a:rect b="b" l="l" r="r" t="t"/>
              <a:pathLst>
                <a:path extrusionOk="0" h="354329" w="478790">
                  <a:moveTo>
                    <a:pt x="444600" y="271635"/>
                  </a:moveTo>
                  <a:lnTo>
                    <a:pt x="478298" y="354252"/>
                  </a:lnTo>
                  <a:lnTo>
                    <a:pt x="451984" y="283742"/>
                  </a:lnTo>
                  <a:lnTo>
                    <a:pt x="444600" y="271635"/>
                  </a:lnTo>
                  <a:close/>
                </a:path>
                <a:path extrusionOk="0" h="354329" w="478790">
                  <a:moveTo>
                    <a:pt x="441107" y="265907"/>
                  </a:moveTo>
                  <a:lnTo>
                    <a:pt x="444600" y="271635"/>
                  </a:lnTo>
                  <a:lnTo>
                    <a:pt x="443000" y="267712"/>
                  </a:lnTo>
                  <a:lnTo>
                    <a:pt x="441107" y="265907"/>
                  </a:lnTo>
                  <a:close/>
                </a:path>
                <a:path extrusionOk="0" h="354329" w="478790">
                  <a:moveTo>
                    <a:pt x="255020" y="107565"/>
                  </a:moveTo>
                  <a:lnTo>
                    <a:pt x="155217" y="215529"/>
                  </a:lnTo>
                  <a:lnTo>
                    <a:pt x="311749" y="211355"/>
                  </a:lnTo>
                  <a:lnTo>
                    <a:pt x="397580" y="224414"/>
                  </a:lnTo>
                  <a:lnTo>
                    <a:pt x="441107" y="265907"/>
                  </a:lnTo>
                  <a:lnTo>
                    <a:pt x="417126" y="226586"/>
                  </a:lnTo>
                  <a:lnTo>
                    <a:pt x="376383" y="181386"/>
                  </a:lnTo>
                  <a:lnTo>
                    <a:pt x="332412" y="146746"/>
                  </a:lnTo>
                  <a:lnTo>
                    <a:pt x="287871" y="121270"/>
                  </a:lnTo>
                  <a:lnTo>
                    <a:pt x="255020" y="107565"/>
                  </a:lnTo>
                  <a:close/>
                </a:path>
                <a:path extrusionOk="0" h="354329" w="478790">
                  <a:moveTo>
                    <a:pt x="146515" y="0"/>
                  </a:moveTo>
                  <a:lnTo>
                    <a:pt x="0" y="158495"/>
                  </a:lnTo>
                  <a:lnTo>
                    <a:pt x="158191" y="304729"/>
                  </a:lnTo>
                  <a:lnTo>
                    <a:pt x="155217" y="215529"/>
                  </a:lnTo>
                  <a:lnTo>
                    <a:pt x="255020" y="107565"/>
                  </a:lnTo>
                  <a:lnTo>
                    <a:pt x="207715" y="92219"/>
                  </a:lnTo>
                  <a:lnTo>
                    <a:pt x="157178" y="83058"/>
                  </a:lnTo>
                  <a:lnTo>
                    <a:pt x="149663" y="82445"/>
                  </a:lnTo>
                  <a:lnTo>
                    <a:pt x="146515"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64" name="Google Shape;164;p7"/>
            <p:cNvSpPr/>
            <p:nvPr/>
          </p:nvSpPr>
          <p:spPr>
            <a:xfrm>
              <a:off x="7884691" y="5815359"/>
              <a:ext cx="2273231" cy="632797"/>
            </a:xfrm>
            <a:custGeom>
              <a:rect b="b" l="l" r="r" t="t"/>
              <a:pathLst>
                <a:path extrusionOk="0" h="635635" w="1849120">
                  <a:moveTo>
                    <a:pt x="1742694" y="0"/>
                  </a:moveTo>
                  <a:lnTo>
                    <a:pt x="105918" y="0"/>
                  </a:lnTo>
                  <a:lnTo>
                    <a:pt x="64668" y="8316"/>
                  </a:lnTo>
                  <a:lnTo>
                    <a:pt x="31003" y="31003"/>
                  </a:lnTo>
                  <a:lnTo>
                    <a:pt x="8316" y="64668"/>
                  </a:lnTo>
                  <a:lnTo>
                    <a:pt x="0" y="105918"/>
                  </a:lnTo>
                  <a:lnTo>
                    <a:pt x="0" y="529590"/>
                  </a:lnTo>
                  <a:lnTo>
                    <a:pt x="8316" y="570839"/>
                  </a:lnTo>
                  <a:lnTo>
                    <a:pt x="31003" y="604504"/>
                  </a:lnTo>
                  <a:lnTo>
                    <a:pt x="64668" y="627191"/>
                  </a:lnTo>
                  <a:lnTo>
                    <a:pt x="105918" y="635508"/>
                  </a:lnTo>
                  <a:lnTo>
                    <a:pt x="1742694" y="635508"/>
                  </a:lnTo>
                  <a:lnTo>
                    <a:pt x="1783943" y="627191"/>
                  </a:lnTo>
                  <a:lnTo>
                    <a:pt x="1817608" y="604504"/>
                  </a:lnTo>
                  <a:lnTo>
                    <a:pt x="1840295" y="570839"/>
                  </a:lnTo>
                  <a:lnTo>
                    <a:pt x="1848612" y="529590"/>
                  </a:lnTo>
                  <a:lnTo>
                    <a:pt x="1848612" y="105918"/>
                  </a:lnTo>
                  <a:lnTo>
                    <a:pt x="1840295" y="64668"/>
                  </a:lnTo>
                  <a:lnTo>
                    <a:pt x="1817608" y="31003"/>
                  </a:lnTo>
                  <a:lnTo>
                    <a:pt x="1783943" y="8316"/>
                  </a:lnTo>
                  <a:lnTo>
                    <a:pt x="1742694"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65" name="Google Shape;165;p7"/>
            <p:cNvSpPr/>
            <p:nvPr/>
          </p:nvSpPr>
          <p:spPr>
            <a:xfrm>
              <a:off x="7877556" y="5810617"/>
              <a:ext cx="1849119" cy="640377"/>
            </a:xfrm>
            <a:custGeom>
              <a:rect b="b" l="l" r="r" t="t"/>
              <a:pathLst>
                <a:path extrusionOk="0" h="635635" w="1849120">
                  <a:moveTo>
                    <a:pt x="0" y="105918"/>
                  </a:moveTo>
                  <a:lnTo>
                    <a:pt x="8316" y="64668"/>
                  </a:lnTo>
                  <a:lnTo>
                    <a:pt x="31003" y="31003"/>
                  </a:lnTo>
                  <a:lnTo>
                    <a:pt x="64668" y="8316"/>
                  </a:lnTo>
                  <a:lnTo>
                    <a:pt x="105918" y="0"/>
                  </a:lnTo>
                  <a:lnTo>
                    <a:pt x="1742694" y="0"/>
                  </a:lnTo>
                  <a:lnTo>
                    <a:pt x="1783943" y="8316"/>
                  </a:lnTo>
                  <a:lnTo>
                    <a:pt x="1817608" y="31003"/>
                  </a:lnTo>
                  <a:lnTo>
                    <a:pt x="1840295" y="64668"/>
                  </a:lnTo>
                  <a:lnTo>
                    <a:pt x="1848612" y="105918"/>
                  </a:lnTo>
                  <a:lnTo>
                    <a:pt x="1848612" y="529590"/>
                  </a:lnTo>
                  <a:lnTo>
                    <a:pt x="1840295" y="570839"/>
                  </a:lnTo>
                  <a:lnTo>
                    <a:pt x="1817608" y="604504"/>
                  </a:lnTo>
                  <a:lnTo>
                    <a:pt x="1783943" y="627191"/>
                  </a:lnTo>
                  <a:lnTo>
                    <a:pt x="1742694" y="635508"/>
                  </a:lnTo>
                  <a:lnTo>
                    <a:pt x="105918" y="635508"/>
                  </a:lnTo>
                  <a:lnTo>
                    <a:pt x="64668" y="627191"/>
                  </a:lnTo>
                  <a:lnTo>
                    <a:pt x="31003" y="604504"/>
                  </a:lnTo>
                  <a:lnTo>
                    <a:pt x="8316" y="570839"/>
                  </a:lnTo>
                  <a:lnTo>
                    <a:pt x="0" y="529590"/>
                  </a:lnTo>
                  <a:lnTo>
                    <a:pt x="0" y="105918"/>
                  </a:lnTo>
                  <a:close/>
                </a:path>
              </a:pathLst>
            </a:custGeom>
            <a:noFill/>
            <a:ln cap="flat" cmpd="sng" w="9525">
              <a:solidFill>
                <a:srgbClr val="FFC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66" name="Google Shape;166;p7"/>
            <p:cNvSpPr txBox="1"/>
            <p:nvPr/>
          </p:nvSpPr>
          <p:spPr>
            <a:xfrm>
              <a:off x="7935393" y="5885463"/>
              <a:ext cx="2275504" cy="530676"/>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Audio/Video AI and transcoding</a:t>
              </a:r>
              <a:endParaRPr/>
            </a:p>
          </p:txBody>
        </p:sp>
        <p:sp>
          <p:nvSpPr>
            <p:cNvPr id="167" name="Google Shape;167;p7"/>
            <p:cNvSpPr/>
            <p:nvPr/>
          </p:nvSpPr>
          <p:spPr>
            <a:xfrm>
              <a:off x="2100072" y="5885463"/>
              <a:ext cx="1799739" cy="656921"/>
            </a:xfrm>
            <a:custGeom>
              <a:rect b="b" l="l" r="r" t="t"/>
              <a:pathLst>
                <a:path extrusionOk="0" h="637539" w="1792604">
                  <a:moveTo>
                    <a:pt x="1686052" y="0"/>
                  </a:moveTo>
                  <a:lnTo>
                    <a:pt x="106171" y="0"/>
                  </a:lnTo>
                  <a:lnTo>
                    <a:pt x="64829" y="8338"/>
                  </a:lnTo>
                  <a:lnTo>
                    <a:pt x="31083" y="31083"/>
                  </a:lnTo>
                  <a:lnTo>
                    <a:pt x="8338" y="64829"/>
                  </a:lnTo>
                  <a:lnTo>
                    <a:pt x="0" y="106171"/>
                  </a:lnTo>
                  <a:lnTo>
                    <a:pt x="0" y="530859"/>
                  </a:lnTo>
                  <a:lnTo>
                    <a:pt x="8338" y="572202"/>
                  </a:lnTo>
                  <a:lnTo>
                    <a:pt x="31083" y="605948"/>
                  </a:lnTo>
                  <a:lnTo>
                    <a:pt x="64829" y="628693"/>
                  </a:lnTo>
                  <a:lnTo>
                    <a:pt x="106171" y="637031"/>
                  </a:lnTo>
                  <a:lnTo>
                    <a:pt x="1686052" y="637031"/>
                  </a:lnTo>
                  <a:lnTo>
                    <a:pt x="1727394" y="628693"/>
                  </a:lnTo>
                  <a:lnTo>
                    <a:pt x="1761140" y="605948"/>
                  </a:lnTo>
                  <a:lnTo>
                    <a:pt x="1783885" y="572202"/>
                  </a:lnTo>
                  <a:lnTo>
                    <a:pt x="1792224" y="530859"/>
                  </a:lnTo>
                  <a:lnTo>
                    <a:pt x="1792224" y="106171"/>
                  </a:lnTo>
                  <a:lnTo>
                    <a:pt x="1783885" y="64829"/>
                  </a:lnTo>
                  <a:lnTo>
                    <a:pt x="1761140" y="31083"/>
                  </a:lnTo>
                  <a:lnTo>
                    <a:pt x="1727394" y="8338"/>
                  </a:lnTo>
                  <a:lnTo>
                    <a:pt x="1686052" y="0"/>
                  </a:lnTo>
                  <a:close/>
                </a:path>
              </a:pathLst>
            </a:custGeom>
            <a:solidFill>
              <a:srgbClr val="00AFE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8" name="Google Shape;168;p7"/>
            <p:cNvSpPr/>
            <p:nvPr/>
          </p:nvSpPr>
          <p:spPr>
            <a:xfrm>
              <a:off x="2100072" y="5885464"/>
              <a:ext cx="1792605" cy="637540"/>
            </a:xfrm>
            <a:custGeom>
              <a:rect b="b" l="l" r="r" t="t"/>
              <a:pathLst>
                <a:path extrusionOk="0" h="637539" w="1792604">
                  <a:moveTo>
                    <a:pt x="0" y="106171"/>
                  </a:moveTo>
                  <a:lnTo>
                    <a:pt x="8338" y="64829"/>
                  </a:lnTo>
                  <a:lnTo>
                    <a:pt x="31083" y="31083"/>
                  </a:lnTo>
                  <a:lnTo>
                    <a:pt x="64829" y="8338"/>
                  </a:lnTo>
                  <a:lnTo>
                    <a:pt x="106171" y="0"/>
                  </a:lnTo>
                  <a:lnTo>
                    <a:pt x="1686052" y="0"/>
                  </a:lnTo>
                  <a:lnTo>
                    <a:pt x="1727394" y="8338"/>
                  </a:lnTo>
                  <a:lnTo>
                    <a:pt x="1761140" y="31083"/>
                  </a:lnTo>
                  <a:lnTo>
                    <a:pt x="1783885" y="64829"/>
                  </a:lnTo>
                  <a:lnTo>
                    <a:pt x="1792224" y="106171"/>
                  </a:lnTo>
                  <a:lnTo>
                    <a:pt x="1792224" y="530859"/>
                  </a:lnTo>
                  <a:lnTo>
                    <a:pt x="1783885" y="572202"/>
                  </a:lnTo>
                  <a:lnTo>
                    <a:pt x="1761140" y="605948"/>
                  </a:lnTo>
                  <a:lnTo>
                    <a:pt x="1727394" y="628693"/>
                  </a:lnTo>
                  <a:lnTo>
                    <a:pt x="1686052" y="637031"/>
                  </a:lnTo>
                  <a:lnTo>
                    <a:pt x="106171" y="637031"/>
                  </a:lnTo>
                  <a:lnTo>
                    <a:pt x="64829" y="628693"/>
                  </a:lnTo>
                  <a:lnTo>
                    <a:pt x="31083" y="605948"/>
                  </a:lnTo>
                  <a:lnTo>
                    <a:pt x="8338" y="572202"/>
                  </a:lnTo>
                  <a:lnTo>
                    <a:pt x="0" y="530859"/>
                  </a:lnTo>
                  <a:lnTo>
                    <a:pt x="0" y="106171"/>
                  </a:lnTo>
                  <a:close/>
                </a:path>
              </a:pathLst>
            </a:custGeom>
            <a:noFill/>
            <a:ln cap="flat" cmpd="sng" w="9525">
              <a:solidFill>
                <a:srgbClr val="00A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69" name="Google Shape;169;p7"/>
            <p:cNvSpPr txBox="1"/>
            <p:nvPr/>
          </p:nvSpPr>
          <p:spPr>
            <a:xfrm>
              <a:off x="2347863" y="5958277"/>
              <a:ext cx="1288526" cy="530676"/>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Audio/Video storage</a:t>
              </a:r>
              <a:endParaRPr/>
            </a:p>
          </p:txBody>
        </p:sp>
        <p:sp>
          <p:nvSpPr>
            <p:cNvPr id="170" name="Google Shape;170;p7"/>
            <p:cNvSpPr/>
            <p:nvPr/>
          </p:nvSpPr>
          <p:spPr>
            <a:xfrm>
              <a:off x="7764781" y="3995913"/>
              <a:ext cx="2342697" cy="640377"/>
            </a:xfrm>
            <a:custGeom>
              <a:rect b="b" l="l" r="r" t="t"/>
              <a:pathLst>
                <a:path extrusionOk="0" h="637539" w="1884045">
                  <a:moveTo>
                    <a:pt x="1777492" y="0"/>
                  </a:moveTo>
                  <a:lnTo>
                    <a:pt x="106172" y="0"/>
                  </a:lnTo>
                  <a:lnTo>
                    <a:pt x="64829" y="8338"/>
                  </a:lnTo>
                  <a:lnTo>
                    <a:pt x="31083" y="31083"/>
                  </a:lnTo>
                  <a:lnTo>
                    <a:pt x="8338" y="64829"/>
                  </a:lnTo>
                  <a:lnTo>
                    <a:pt x="0" y="106172"/>
                  </a:lnTo>
                  <a:lnTo>
                    <a:pt x="0" y="530860"/>
                  </a:lnTo>
                  <a:lnTo>
                    <a:pt x="8338" y="572202"/>
                  </a:lnTo>
                  <a:lnTo>
                    <a:pt x="31083" y="605948"/>
                  </a:lnTo>
                  <a:lnTo>
                    <a:pt x="64829" y="628693"/>
                  </a:lnTo>
                  <a:lnTo>
                    <a:pt x="106172" y="637032"/>
                  </a:lnTo>
                  <a:lnTo>
                    <a:pt x="1777492" y="637032"/>
                  </a:lnTo>
                  <a:lnTo>
                    <a:pt x="1818834" y="628693"/>
                  </a:lnTo>
                  <a:lnTo>
                    <a:pt x="1852580" y="605948"/>
                  </a:lnTo>
                  <a:lnTo>
                    <a:pt x="1875325" y="572202"/>
                  </a:lnTo>
                  <a:lnTo>
                    <a:pt x="1883664" y="530860"/>
                  </a:lnTo>
                  <a:lnTo>
                    <a:pt x="1883664" y="106172"/>
                  </a:lnTo>
                  <a:lnTo>
                    <a:pt x="1875325" y="64829"/>
                  </a:lnTo>
                  <a:lnTo>
                    <a:pt x="1852580" y="31083"/>
                  </a:lnTo>
                  <a:lnTo>
                    <a:pt x="1818834" y="8338"/>
                  </a:lnTo>
                  <a:lnTo>
                    <a:pt x="1777492" y="0"/>
                  </a:lnTo>
                  <a:close/>
                </a:path>
              </a:pathLst>
            </a:custGeom>
            <a:solidFill>
              <a:srgbClr val="17BCD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71" name="Google Shape;171;p7"/>
            <p:cNvSpPr/>
            <p:nvPr/>
          </p:nvSpPr>
          <p:spPr>
            <a:xfrm>
              <a:off x="7764781" y="3998751"/>
              <a:ext cx="1685733" cy="637540"/>
            </a:xfrm>
            <a:custGeom>
              <a:rect b="b" l="l" r="r" t="t"/>
              <a:pathLst>
                <a:path extrusionOk="0" h="637539" w="1884045">
                  <a:moveTo>
                    <a:pt x="0" y="106172"/>
                  </a:moveTo>
                  <a:lnTo>
                    <a:pt x="8338" y="64829"/>
                  </a:lnTo>
                  <a:lnTo>
                    <a:pt x="31083" y="31083"/>
                  </a:lnTo>
                  <a:lnTo>
                    <a:pt x="64829" y="8338"/>
                  </a:lnTo>
                  <a:lnTo>
                    <a:pt x="106172" y="0"/>
                  </a:lnTo>
                  <a:lnTo>
                    <a:pt x="1777492" y="0"/>
                  </a:lnTo>
                  <a:lnTo>
                    <a:pt x="1818834" y="8338"/>
                  </a:lnTo>
                  <a:lnTo>
                    <a:pt x="1852580" y="31083"/>
                  </a:lnTo>
                  <a:lnTo>
                    <a:pt x="1875325" y="64829"/>
                  </a:lnTo>
                  <a:lnTo>
                    <a:pt x="1883664" y="106172"/>
                  </a:lnTo>
                  <a:lnTo>
                    <a:pt x="1883664" y="530860"/>
                  </a:lnTo>
                  <a:lnTo>
                    <a:pt x="1875325" y="572202"/>
                  </a:lnTo>
                  <a:lnTo>
                    <a:pt x="1852580" y="605948"/>
                  </a:lnTo>
                  <a:lnTo>
                    <a:pt x="1818834" y="628693"/>
                  </a:lnTo>
                  <a:lnTo>
                    <a:pt x="1777492" y="637032"/>
                  </a:lnTo>
                  <a:lnTo>
                    <a:pt x="106172" y="637032"/>
                  </a:lnTo>
                  <a:lnTo>
                    <a:pt x="64829" y="628693"/>
                  </a:lnTo>
                  <a:lnTo>
                    <a:pt x="31083" y="605948"/>
                  </a:lnTo>
                  <a:lnTo>
                    <a:pt x="8338" y="572202"/>
                  </a:lnTo>
                  <a:lnTo>
                    <a:pt x="0" y="530860"/>
                  </a:lnTo>
                  <a:lnTo>
                    <a:pt x="0" y="106172"/>
                  </a:lnTo>
                  <a:close/>
                </a:path>
              </a:pathLst>
            </a:custGeom>
            <a:noFill/>
            <a:ln cap="flat" cmpd="sng" w="9525">
              <a:solidFill>
                <a:srgbClr val="17BCD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72" name="Google Shape;172;p7"/>
            <p:cNvSpPr txBox="1"/>
            <p:nvPr/>
          </p:nvSpPr>
          <p:spPr>
            <a:xfrm>
              <a:off x="7901025" y="4055140"/>
              <a:ext cx="2408955" cy="530676"/>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Audio/Video playback acceleration</a:t>
              </a:r>
              <a:endParaRPr/>
            </a:p>
          </p:txBody>
        </p:sp>
        <p:sp>
          <p:nvSpPr>
            <p:cNvPr id="173" name="Google Shape;173;p7"/>
            <p:cNvSpPr/>
            <p:nvPr/>
          </p:nvSpPr>
          <p:spPr>
            <a:xfrm>
              <a:off x="2100072" y="3998752"/>
              <a:ext cx="1792605" cy="637540"/>
            </a:xfrm>
            <a:custGeom>
              <a:rect b="b" l="l" r="r" t="t"/>
              <a:pathLst>
                <a:path extrusionOk="0" h="637539" w="1792604">
                  <a:moveTo>
                    <a:pt x="1686052" y="0"/>
                  </a:moveTo>
                  <a:lnTo>
                    <a:pt x="106171" y="0"/>
                  </a:lnTo>
                  <a:lnTo>
                    <a:pt x="64829" y="8338"/>
                  </a:lnTo>
                  <a:lnTo>
                    <a:pt x="31083" y="31083"/>
                  </a:lnTo>
                  <a:lnTo>
                    <a:pt x="8338" y="64829"/>
                  </a:lnTo>
                  <a:lnTo>
                    <a:pt x="0" y="106171"/>
                  </a:lnTo>
                  <a:lnTo>
                    <a:pt x="0" y="530859"/>
                  </a:lnTo>
                  <a:lnTo>
                    <a:pt x="8338" y="572202"/>
                  </a:lnTo>
                  <a:lnTo>
                    <a:pt x="31083" y="605948"/>
                  </a:lnTo>
                  <a:lnTo>
                    <a:pt x="64829" y="628693"/>
                  </a:lnTo>
                  <a:lnTo>
                    <a:pt x="106171" y="637031"/>
                  </a:lnTo>
                  <a:lnTo>
                    <a:pt x="1686052" y="637031"/>
                  </a:lnTo>
                  <a:lnTo>
                    <a:pt x="1727394" y="628693"/>
                  </a:lnTo>
                  <a:lnTo>
                    <a:pt x="1761140" y="605948"/>
                  </a:lnTo>
                  <a:lnTo>
                    <a:pt x="1783885" y="572202"/>
                  </a:lnTo>
                  <a:lnTo>
                    <a:pt x="1792224" y="530859"/>
                  </a:lnTo>
                  <a:lnTo>
                    <a:pt x="1792224" y="106171"/>
                  </a:lnTo>
                  <a:lnTo>
                    <a:pt x="1783885" y="64829"/>
                  </a:lnTo>
                  <a:lnTo>
                    <a:pt x="1761140" y="31083"/>
                  </a:lnTo>
                  <a:lnTo>
                    <a:pt x="1727394" y="8338"/>
                  </a:lnTo>
                  <a:lnTo>
                    <a:pt x="1686052" y="0"/>
                  </a:lnTo>
                  <a:close/>
                </a:path>
              </a:pathLst>
            </a:custGeom>
            <a:solidFill>
              <a:srgbClr val="FFD9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74" name="Google Shape;174;p7"/>
            <p:cNvSpPr/>
            <p:nvPr/>
          </p:nvSpPr>
          <p:spPr>
            <a:xfrm>
              <a:off x="2100072" y="3998752"/>
              <a:ext cx="1792605" cy="637540"/>
            </a:xfrm>
            <a:custGeom>
              <a:rect b="b" l="l" r="r" t="t"/>
              <a:pathLst>
                <a:path extrusionOk="0" h="637539" w="1792604">
                  <a:moveTo>
                    <a:pt x="0" y="106171"/>
                  </a:moveTo>
                  <a:lnTo>
                    <a:pt x="8338" y="64829"/>
                  </a:lnTo>
                  <a:lnTo>
                    <a:pt x="31083" y="31083"/>
                  </a:lnTo>
                  <a:lnTo>
                    <a:pt x="64829" y="8338"/>
                  </a:lnTo>
                  <a:lnTo>
                    <a:pt x="106171" y="0"/>
                  </a:lnTo>
                  <a:lnTo>
                    <a:pt x="1686052" y="0"/>
                  </a:lnTo>
                  <a:lnTo>
                    <a:pt x="1727394" y="8338"/>
                  </a:lnTo>
                  <a:lnTo>
                    <a:pt x="1761140" y="31083"/>
                  </a:lnTo>
                  <a:lnTo>
                    <a:pt x="1783885" y="64829"/>
                  </a:lnTo>
                  <a:lnTo>
                    <a:pt x="1792224" y="106171"/>
                  </a:lnTo>
                  <a:lnTo>
                    <a:pt x="1792224" y="530859"/>
                  </a:lnTo>
                  <a:lnTo>
                    <a:pt x="1783885" y="572202"/>
                  </a:lnTo>
                  <a:lnTo>
                    <a:pt x="1761140" y="605948"/>
                  </a:lnTo>
                  <a:lnTo>
                    <a:pt x="1727394" y="628693"/>
                  </a:lnTo>
                  <a:lnTo>
                    <a:pt x="1686052" y="637031"/>
                  </a:lnTo>
                  <a:lnTo>
                    <a:pt x="106171" y="637031"/>
                  </a:lnTo>
                  <a:lnTo>
                    <a:pt x="64829" y="628693"/>
                  </a:lnTo>
                  <a:lnTo>
                    <a:pt x="31083" y="605948"/>
                  </a:lnTo>
                  <a:lnTo>
                    <a:pt x="8338" y="572202"/>
                  </a:lnTo>
                  <a:lnTo>
                    <a:pt x="0" y="530859"/>
                  </a:lnTo>
                  <a:lnTo>
                    <a:pt x="0" y="106171"/>
                  </a:lnTo>
                  <a:close/>
                </a:path>
              </a:pathLst>
            </a:custGeom>
            <a:noFill/>
            <a:ln cap="flat" cmpd="sng" w="9525">
              <a:solidFill>
                <a:srgbClr val="FFD96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75" name="Google Shape;175;p7"/>
            <p:cNvSpPr txBox="1"/>
            <p:nvPr/>
          </p:nvSpPr>
          <p:spPr>
            <a:xfrm>
              <a:off x="2307844" y="4038724"/>
              <a:ext cx="1302038" cy="53067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1400" cap="none" strike="noStrike">
                  <a:solidFill>
                    <a:srgbClr val="000000"/>
                  </a:solidFill>
                  <a:latin typeface="Times New Roman"/>
                  <a:ea typeface="Times New Roman"/>
                  <a:cs typeface="Times New Roman"/>
                  <a:sym typeface="Times New Roman"/>
                </a:rPr>
                <a:t>Audio/Video capturing</a:t>
              </a:r>
              <a:endParaRPr/>
            </a:p>
          </p:txBody>
        </p:sp>
        <p:sp>
          <p:nvSpPr>
            <p:cNvPr id="176" name="Google Shape;176;p7"/>
            <p:cNvSpPr/>
            <p:nvPr/>
          </p:nvSpPr>
          <p:spPr>
            <a:xfrm>
              <a:off x="3998564" y="5888845"/>
              <a:ext cx="469900" cy="368935"/>
            </a:xfrm>
            <a:custGeom>
              <a:rect b="b" l="l" r="r" t="t"/>
              <a:pathLst>
                <a:path extrusionOk="0" h="368935" w="469900">
                  <a:moveTo>
                    <a:pt x="30416" y="283982"/>
                  </a:moveTo>
                  <a:lnTo>
                    <a:pt x="23350" y="296767"/>
                  </a:lnTo>
                  <a:lnTo>
                    <a:pt x="0" y="368543"/>
                  </a:lnTo>
                  <a:lnTo>
                    <a:pt x="30416" y="283982"/>
                  </a:lnTo>
                  <a:close/>
                </a:path>
                <a:path extrusionOk="0" h="368935" w="469900">
                  <a:moveTo>
                    <a:pt x="33345" y="278683"/>
                  </a:moveTo>
                  <a:lnTo>
                    <a:pt x="31713" y="280378"/>
                  </a:lnTo>
                  <a:lnTo>
                    <a:pt x="30416" y="283982"/>
                  </a:lnTo>
                  <a:lnTo>
                    <a:pt x="33345" y="278683"/>
                  </a:lnTo>
                  <a:close/>
                </a:path>
                <a:path extrusionOk="0" h="368935" w="469900">
                  <a:moveTo>
                    <a:pt x="317130" y="216042"/>
                  </a:moveTo>
                  <a:lnTo>
                    <a:pt x="317130" y="82604"/>
                  </a:lnTo>
                  <a:lnTo>
                    <a:pt x="309706" y="83525"/>
                  </a:lnTo>
                  <a:lnTo>
                    <a:pt x="289629" y="87149"/>
                  </a:lnTo>
                  <a:lnTo>
                    <a:pt x="222397" y="107675"/>
                  </a:lnTo>
                  <a:lnTo>
                    <a:pt x="180685" y="127163"/>
                  </a:lnTo>
                  <a:lnTo>
                    <a:pt x="137203" y="154523"/>
                  </a:lnTo>
                  <a:lnTo>
                    <a:pt x="94673" y="191049"/>
                  </a:lnTo>
                  <a:lnTo>
                    <a:pt x="55815" y="238033"/>
                  </a:lnTo>
                  <a:lnTo>
                    <a:pt x="33345" y="278683"/>
                  </a:lnTo>
                  <a:lnTo>
                    <a:pt x="75318" y="235105"/>
                  </a:lnTo>
                  <a:lnTo>
                    <a:pt x="160547" y="218425"/>
                  </a:lnTo>
                  <a:lnTo>
                    <a:pt x="317130" y="216042"/>
                  </a:lnTo>
                  <a:close/>
                </a:path>
                <a:path extrusionOk="0" h="368935" w="469900">
                  <a:moveTo>
                    <a:pt x="469332" y="152500"/>
                  </a:moveTo>
                  <a:lnTo>
                    <a:pt x="446353" y="128672"/>
                  </a:lnTo>
                  <a:lnTo>
                    <a:pt x="317130" y="0"/>
                  </a:lnTo>
                  <a:lnTo>
                    <a:pt x="317130" y="305001"/>
                  </a:lnTo>
                  <a:lnTo>
                    <a:pt x="469332" y="1525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77" name="Google Shape;177;p7"/>
            <p:cNvSpPr txBox="1"/>
            <p:nvPr/>
          </p:nvSpPr>
          <p:spPr>
            <a:xfrm>
              <a:off x="6374833" y="4199484"/>
              <a:ext cx="804385" cy="457056"/>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i="0" lang="en-US" sz="1200" cap="none" strike="noStrike">
                  <a:solidFill>
                    <a:srgbClr val="000000"/>
                  </a:solidFill>
                  <a:latin typeface="Times New Roman"/>
                  <a:ea typeface="Times New Roman"/>
                  <a:cs typeface="Times New Roman"/>
                  <a:sym typeface="Times New Roman"/>
                </a:rPr>
                <a:t>PaaS</a:t>
              </a:r>
              <a:r>
                <a:rPr b="0" i="0" lang="en-US" sz="1200" cap="none" strike="noStrike">
                  <a:solidFill>
                    <a:srgbClr val="000000"/>
                  </a:solidFill>
                  <a:latin typeface="Times New Roman"/>
                  <a:ea typeface="Times New Roman"/>
                  <a:cs typeface="Times New Roman"/>
                  <a:sym typeface="Times New Roman"/>
                </a:rPr>
                <a:t> platform</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2_主题1">
  <a:themeElements>
    <a:clrScheme name="蓝色 II">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2019-04-15T10:11:37Z</dcterms:created>
  <dc:creator>T137638</dc:creator>
</cp:coreProperties>
</file>